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48" r:id="rId5"/>
  </p:sldMasterIdLst>
  <p:notesMasterIdLst>
    <p:notesMasterId r:id="rId25"/>
  </p:notesMasterIdLst>
  <p:handoutMasterIdLst>
    <p:handoutMasterId r:id="rId26"/>
  </p:handoutMasterIdLst>
  <p:sldIdLst>
    <p:sldId id="278" r:id="rId6"/>
    <p:sldId id="383" r:id="rId7"/>
    <p:sldId id="397" r:id="rId8"/>
    <p:sldId id="385" r:id="rId9"/>
    <p:sldId id="398" r:id="rId10"/>
    <p:sldId id="401" r:id="rId11"/>
    <p:sldId id="406" r:id="rId12"/>
    <p:sldId id="404" r:id="rId13"/>
    <p:sldId id="407" r:id="rId14"/>
    <p:sldId id="316" r:id="rId15"/>
    <p:sldId id="317" r:id="rId16"/>
    <p:sldId id="308" r:id="rId17"/>
    <p:sldId id="286" r:id="rId18"/>
    <p:sldId id="293" r:id="rId19"/>
    <p:sldId id="378" r:id="rId20"/>
    <p:sldId id="379" r:id="rId21"/>
    <p:sldId id="342" r:id="rId22"/>
    <p:sldId id="411" r:id="rId23"/>
    <p:sldId id="321" r:id="rId24"/>
  </p:sldIdLst>
  <p:sldSz cx="12192000" cy="6858000"/>
  <p:notesSz cx="6811963"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3">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ematski slog 1 – poudarek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063" autoAdjust="0"/>
  </p:normalViewPr>
  <p:slideViewPr>
    <p:cSldViewPr snapToGrid="0">
      <p:cViewPr varScale="1">
        <p:scale>
          <a:sx n="54" d="100"/>
          <a:sy n="54" d="100"/>
        </p:scale>
        <p:origin x="133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1" d="100"/>
          <a:sy n="51" d="100"/>
        </p:scale>
        <p:origin x="1950" y="96"/>
      </p:cViewPr>
      <p:guideLst>
        <p:guide orient="horz" pos="3133"/>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Muller" userId="7568be2b-03b6-4353-a14c-a3e2de19f7ea" providerId="ADAL" clId="{BA58706A-DE7D-4626-8908-FDE68E8E8257}"/>
    <pc:docChg chg="undo custSel addSld delSld modSld sldOrd modMainMaster">
      <pc:chgData name="Richard Muller" userId="7568be2b-03b6-4353-a14c-a3e2de19f7ea" providerId="ADAL" clId="{BA58706A-DE7D-4626-8908-FDE68E8E8257}" dt="2018-06-11T09:17:25.944" v="40" actId="20577"/>
      <pc:docMkLst>
        <pc:docMk/>
      </pc:docMkLst>
      <pc:sldChg chg="modSp">
        <pc:chgData name="Richard Muller" userId="7568be2b-03b6-4353-a14c-a3e2de19f7ea" providerId="ADAL" clId="{BA58706A-DE7D-4626-8908-FDE68E8E8257}" dt="2018-06-11T09:02:54.385" v="1" actId="790"/>
        <pc:sldMkLst>
          <pc:docMk/>
          <pc:sldMk cId="2002444643" sldId="278"/>
        </pc:sldMkLst>
        <pc:spChg chg="mod">
          <ac:chgData name="Richard Muller" userId="7568be2b-03b6-4353-a14c-a3e2de19f7ea" providerId="ADAL" clId="{BA58706A-DE7D-4626-8908-FDE68E8E8257}" dt="2018-06-11T09:02:54.385" v="1" actId="790"/>
          <ac:spMkLst>
            <pc:docMk/>
            <pc:sldMk cId="2002444643" sldId="278"/>
            <ac:spMk id="2" creationId="{9E7E2B13-D780-41EF-9CF3-BD649CB2B4F3}"/>
          </ac:spMkLst>
        </pc:spChg>
        <pc:spChg chg="mod">
          <ac:chgData name="Richard Muller" userId="7568be2b-03b6-4353-a14c-a3e2de19f7ea" providerId="ADAL" clId="{BA58706A-DE7D-4626-8908-FDE68E8E8257}" dt="2018-06-11T09:02:47.568" v="0" actId="790"/>
          <ac:spMkLst>
            <pc:docMk/>
            <pc:sldMk cId="2002444643" sldId="278"/>
            <ac:spMk id="9" creationId="{00000000-0000-0000-0000-000000000000}"/>
          </ac:spMkLst>
        </pc:spChg>
      </pc:sldChg>
      <pc:sldChg chg="del">
        <pc:chgData name="Richard Muller" userId="7568be2b-03b6-4353-a14c-a3e2de19f7ea" providerId="ADAL" clId="{BA58706A-DE7D-4626-8908-FDE68E8E8257}" dt="2018-06-11T09:17:07.498" v="34" actId="2696"/>
        <pc:sldMkLst>
          <pc:docMk/>
          <pc:sldMk cId="376055855" sldId="298"/>
        </pc:sldMkLst>
      </pc:sldChg>
      <pc:sldChg chg="ord">
        <pc:chgData name="Richard Muller" userId="7568be2b-03b6-4353-a14c-a3e2de19f7ea" providerId="ADAL" clId="{BA58706A-DE7D-4626-8908-FDE68E8E8257}" dt="2018-06-11T09:15:10.351" v="27"/>
        <pc:sldMkLst>
          <pc:docMk/>
          <pc:sldMk cId="2263471177" sldId="308"/>
        </pc:sldMkLst>
      </pc:sldChg>
      <pc:sldChg chg="add del">
        <pc:chgData name="Richard Muller" userId="7568be2b-03b6-4353-a14c-a3e2de19f7ea" providerId="ADAL" clId="{BA58706A-DE7D-4626-8908-FDE68E8E8257}" dt="2018-06-11T09:15:20.123" v="31" actId="2696"/>
        <pc:sldMkLst>
          <pc:docMk/>
          <pc:sldMk cId="4270869431" sldId="318"/>
        </pc:sldMkLst>
      </pc:sldChg>
      <pc:sldChg chg="ord">
        <pc:chgData name="Richard Muller" userId="7568be2b-03b6-4353-a14c-a3e2de19f7ea" providerId="ADAL" clId="{BA58706A-DE7D-4626-8908-FDE68E8E8257}" dt="2018-06-11T09:15:12.156" v="29"/>
        <pc:sldMkLst>
          <pc:docMk/>
          <pc:sldMk cId="2819014433" sldId="378"/>
        </pc:sldMkLst>
      </pc:sldChg>
      <pc:sldChg chg="ord">
        <pc:chgData name="Richard Muller" userId="7568be2b-03b6-4353-a14c-a3e2de19f7ea" providerId="ADAL" clId="{BA58706A-DE7D-4626-8908-FDE68E8E8257}" dt="2018-06-11T09:15:11.233" v="28"/>
        <pc:sldMkLst>
          <pc:docMk/>
          <pc:sldMk cId="871019844" sldId="379"/>
        </pc:sldMkLst>
      </pc:sldChg>
      <pc:sldChg chg="del">
        <pc:chgData name="Richard Muller" userId="7568be2b-03b6-4353-a14c-a3e2de19f7ea" providerId="ADAL" clId="{BA58706A-DE7D-4626-8908-FDE68E8E8257}" dt="2018-06-11T09:11:01.895" v="22" actId="2696"/>
        <pc:sldMkLst>
          <pc:docMk/>
          <pc:sldMk cId="2729266692" sldId="408"/>
        </pc:sldMkLst>
      </pc:sldChg>
      <pc:sldMasterChg chg="delSp modSldLayout">
        <pc:chgData name="Richard Muller" userId="7568be2b-03b6-4353-a14c-a3e2de19f7ea" providerId="ADAL" clId="{BA58706A-DE7D-4626-8908-FDE68E8E8257}" dt="2018-06-11T09:05:19.379" v="18" actId="1076"/>
        <pc:sldMasterMkLst>
          <pc:docMk/>
          <pc:sldMasterMk cId="49027792" sldId="2147483648"/>
        </pc:sldMasterMkLst>
        <pc:picChg chg="del">
          <ac:chgData name="Richard Muller" userId="7568be2b-03b6-4353-a14c-a3e2de19f7ea" providerId="ADAL" clId="{BA58706A-DE7D-4626-8908-FDE68E8E8257}" dt="2018-06-11T09:03:24.204" v="2" actId="478"/>
          <ac:picMkLst>
            <pc:docMk/>
            <pc:sldMasterMk cId="49027792" sldId="2147483648"/>
            <ac:picMk id="3" creationId="{00000000-0000-0000-0000-000000000000}"/>
          </ac:picMkLst>
        </pc:picChg>
        <pc:sldLayoutChg chg="addSp modSp">
          <pc:chgData name="Richard Muller" userId="7568be2b-03b6-4353-a14c-a3e2de19f7ea" providerId="ADAL" clId="{BA58706A-DE7D-4626-8908-FDE68E8E8257}" dt="2018-06-11T09:05:19.379" v="18" actId="1076"/>
          <pc:sldLayoutMkLst>
            <pc:docMk/>
            <pc:sldMasterMk cId="49027792" sldId="2147483648"/>
            <pc:sldLayoutMk cId="3198647408" sldId="2147483702"/>
          </pc:sldLayoutMkLst>
          <pc:picChg chg="add mod">
            <ac:chgData name="Richard Muller" userId="7568be2b-03b6-4353-a14c-a3e2de19f7ea" providerId="ADAL" clId="{BA58706A-DE7D-4626-8908-FDE68E8E8257}" dt="2018-06-11T09:05:13.550" v="17" actId="1076"/>
            <ac:picMkLst>
              <pc:docMk/>
              <pc:sldMasterMk cId="49027792" sldId="2147483648"/>
              <pc:sldLayoutMk cId="3198647408" sldId="2147483702"/>
              <ac:picMk id="5" creationId="{3877EB5D-259A-484A-B059-7CB1E2659A9A}"/>
            </ac:picMkLst>
          </pc:picChg>
          <pc:picChg chg="add mod">
            <ac:chgData name="Richard Muller" userId="7568be2b-03b6-4353-a14c-a3e2de19f7ea" providerId="ADAL" clId="{BA58706A-DE7D-4626-8908-FDE68E8E8257}" dt="2018-06-11T09:05:19.379" v="18" actId="1076"/>
            <ac:picMkLst>
              <pc:docMk/>
              <pc:sldMasterMk cId="49027792" sldId="2147483648"/>
              <pc:sldLayoutMk cId="3198647408" sldId="2147483702"/>
              <ac:picMk id="6" creationId="{C1658D9C-44EA-4E62-8419-EC50F07FF3A5}"/>
            </ac:picMkLst>
          </pc:picChg>
        </pc:sldLayoutChg>
      </pc:sldMasterChg>
      <pc:sldMasterChg chg="modSp">
        <pc:chgData name="Richard Muller" userId="7568be2b-03b6-4353-a14c-a3e2de19f7ea" providerId="ADAL" clId="{BA58706A-DE7D-4626-8908-FDE68E8E8257}" dt="2018-06-11T09:17:25.944" v="40" actId="20577"/>
        <pc:sldMasterMkLst>
          <pc:docMk/>
          <pc:sldMasterMk cId="2240096642" sldId="2147483686"/>
        </pc:sldMasterMkLst>
        <pc:spChg chg="mod">
          <ac:chgData name="Richard Muller" userId="7568be2b-03b6-4353-a14c-a3e2de19f7ea" providerId="ADAL" clId="{BA58706A-DE7D-4626-8908-FDE68E8E8257}" dt="2018-06-11T09:17:25.944" v="40" actId="20577"/>
          <ac:spMkLst>
            <pc:docMk/>
            <pc:sldMasterMk cId="2240096642" sldId="2147483686"/>
            <ac:spMk id="14" creationId="{00000000-0000-0000-0000-000000000000}"/>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28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8536" y="0"/>
            <a:ext cx="2951851" cy="497284"/>
          </a:xfrm>
          <a:prstGeom prst="rect">
            <a:avLst/>
          </a:prstGeom>
        </p:spPr>
        <p:txBody>
          <a:bodyPr vert="horz" lIns="91440" tIns="45720" rIns="91440" bIns="45720" rtlCol="0"/>
          <a:lstStyle>
            <a:lvl1pPr algn="r">
              <a:defRPr sz="1200"/>
            </a:lvl1pPr>
          </a:lstStyle>
          <a:p>
            <a:fld id="{DDC816F1-AEE1-4059-AC36-53E6B28991A9}" type="datetimeFigureOut">
              <a:rPr lang="en-GB" smtClean="0"/>
              <a:t>11/06/2018</a:t>
            </a:fld>
            <a:endParaRPr lang="en-GB"/>
          </a:p>
        </p:txBody>
      </p:sp>
      <p:sp>
        <p:nvSpPr>
          <p:cNvPr id="4" name="Footer Placeholder 3"/>
          <p:cNvSpPr>
            <a:spLocks noGrp="1"/>
          </p:cNvSpPr>
          <p:nvPr>
            <p:ph type="ftr" sz="quarter" idx="2"/>
          </p:nvPr>
        </p:nvSpPr>
        <p:spPr>
          <a:xfrm>
            <a:off x="0" y="9446678"/>
            <a:ext cx="2951851" cy="49728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8536" y="9446678"/>
            <a:ext cx="2951851" cy="497284"/>
          </a:xfrm>
          <a:prstGeom prst="rect">
            <a:avLst/>
          </a:prstGeom>
        </p:spPr>
        <p:txBody>
          <a:bodyPr vert="horz" lIns="91440" tIns="45720" rIns="91440" bIns="45720" rtlCol="0" anchor="b"/>
          <a:lstStyle>
            <a:lvl1pPr algn="r">
              <a:defRPr sz="1200"/>
            </a:lvl1pPr>
          </a:lstStyle>
          <a:p>
            <a:fld id="{AC9E073C-7CC1-4EDD-8F47-B78236A06600}" type="slidenum">
              <a:rPr lang="en-GB" smtClean="0"/>
              <a:t>‹#›</a:t>
            </a:fld>
            <a:endParaRPr lang="en-GB"/>
          </a:p>
        </p:txBody>
      </p:sp>
    </p:spTree>
    <p:extLst>
      <p:ext uri="{BB962C8B-B14F-4D97-AF65-F5344CB8AC3E}">
        <p14:creationId xmlns:p14="http://schemas.microsoft.com/office/powerpoint/2010/main" val="1165864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1851" cy="49901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8536" y="1"/>
            <a:ext cx="2951851" cy="499012"/>
          </a:xfrm>
          <a:prstGeom prst="rect">
            <a:avLst/>
          </a:prstGeom>
        </p:spPr>
        <p:txBody>
          <a:bodyPr vert="horz" lIns="91440" tIns="45720" rIns="91440" bIns="45720" rtlCol="0"/>
          <a:lstStyle>
            <a:lvl1pPr algn="r">
              <a:defRPr sz="1200"/>
            </a:lvl1pPr>
          </a:lstStyle>
          <a:p>
            <a:fld id="{6523C63F-932C-4E33-B267-229C602C10E1}" type="datetimeFigureOut">
              <a:rPr lang="en-GB" smtClean="0"/>
              <a:t>11/06/2018</a:t>
            </a:fld>
            <a:endParaRPr lang="en-GB" dirty="0"/>
          </a:p>
        </p:txBody>
      </p:sp>
      <p:sp>
        <p:nvSpPr>
          <p:cNvPr id="4" name="Slide Image Placeholder 3"/>
          <p:cNvSpPr>
            <a:spLocks noGrp="1" noRot="1" noChangeAspect="1"/>
          </p:cNvSpPr>
          <p:nvPr>
            <p:ph type="sldImg" idx="2"/>
          </p:nvPr>
        </p:nvSpPr>
        <p:spPr>
          <a:xfrm>
            <a:off x="422275" y="1243013"/>
            <a:ext cx="5967413" cy="33575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1197" y="4786362"/>
            <a:ext cx="5449570" cy="39161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51851" cy="499011"/>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8536" y="9446678"/>
            <a:ext cx="2951851" cy="499011"/>
          </a:xfrm>
          <a:prstGeom prst="rect">
            <a:avLst/>
          </a:prstGeom>
        </p:spPr>
        <p:txBody>
          <a:bodyPr vert="horz" lIns="91440" tIns="45720" rIns="91440" bIns="45720" rtlCol="0" anchor="b"/>
          <a:lstStyle>
            <a:lvl1pPr algn="r">
              <a:defRPr sz="1200"/>
            </a:lvl1pPr>
          </a:lstStyle>
          <a:p>
            <a:fld id="{49DF595D-7A20-49F8-B11F-67EFD204D39A}" type="slidenum">
              <a:rPr lang="en-GB" smtClean="0"/>
              <a:t>‹#›</a:t>
            </a:fld>
            <a:endParaRPr lang="en-GB" dirty="0"/>
          </a:p>
        </p:txBody>
      </p:sp>
    </p:spTree>
    <p:extLst>
      <p:ext uri="{BB962C8B-B14F-4D97-AF65-F5344CB8AC3E}">
        <p14:creationId xmlns:p14="http://schemas.microsoft.com/office/powerpoint/2010/main" val="1502159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F595D-7A20-49F8-B11F-67EFD204D39A}" type="slidenum">
              <a:rPr lang="en-GB" smtClean="0"/>
              <a:t>1</a:t>
            </a:fld>
            <a:endParaRPr lang="en-GB" dirty="0"/>
          </a:p>
        </p:txBody>
      </p:sp>
    </p:spTree>
    <p:extLst>
      <p:ext uri="{BB962C8B-B14F-4D97-AF65-F5344CB8AC3E}">
        <p14:creationId xmlns:p14="http://schemas.microsoft.com/office/powerpoint/2010/main" val="3948337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spcAft>
                <a:spcPts val="600"/>
              </a:spcAft>
              <a:buFont typeface="Arial" panose="020B0604020202020204" pitchFamily="34" charset="0"/>
              <a:buChar char="•"/>
            </a:pPr>
            <a:endParaRPr lang="en-US" sz="1200" dirty="0">
              <a:solidFill>
                <a:schemeClr val="bg2">
                  <a:lumMod val="10000"/>
                </a:schemeClr>
              </a:solidFill>
            </a:endParaRPr>
          </a:p>
        </p:txBody>
      </p:sp>
      <p:sp>
        <p:nvSpPr>
          <p:cNvPr id="4" name="Slide Number Placeholder 3"/>
          <p:cNvSpPr>
            <a:spLocks noGrp="1"/>
          </p:cNvSpPr>
          <p:nvPr>
            <p:ph type="sldNum" sz="quarter" idx="10"/>
          </p:nvPr>
        </p:nvSpPr>
        <p:spPr/>
        <p:txBody>
          <a:bodyPr/>
          <a:lstStyle/>
          <a:p>
            <a:fld id="{49DF595D-7A20-49F8-B11F-67EFD204D39A}" type="slidenum">
              <a:rPr lang="en-GB" smtClean="0"/>
              <a:t>18</a:t>
            </a:fld>
            <a:endParaRPr lang="en-GB"/>
          </a:p>
        </p:txBody>
      </p:sp>
    </p:spTree>
    <p:extLst>
      <p:ext uri="{BB962C8B-B14F-4D97-AF65-F5344CB8AC3E}">
        <p14:creationId xmlns:p14="http://schemas.microsoft.com/office/powerpoint/2010/main" val="237737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F595D-7A20-49F8-B11F-67EFD204D39A}" type="slidenum">
              <a:rPr lang="en-GB" smtClean="0"/>
              <a:t>19</a:t>
            </a:fld>
            <a:endParaRPr lang="en-GB"/>
          </a:p>
        </p:txBody>
      </p:sp>
    </p:spTree>
    <p:extLst>
      <p:ext uri="{BB962C8B-B14F-4D97-AF65-F5344CB8AC3E}">
        <p14:creationId xmlns:p14="http://schemas.microsoft.com/office/powerpoint/2010/main" val="28339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xfrm>
            <a:off x="92075" y="744538"/>
            <a:ext cx="6615113" cy="3722687"/>
          </a:xfrm>
          <a:ln/>
        </p:spPr>
      </p:sp>
      <p:sp>
        <p:nvSpPr>
          <p:cNvPr id="14339" name="Notes Placeholder 2"/>
          <p:cNvSpPr>
            <a:spLocks noGrp="1"/>
          </p:cNvSpPr>
          <p:nvPr>
            <p:ph type="body" idx="1"/>
          </p:nvPr>
        </p:nvSpPr>
        <p:spPr>
          <a:noFill/>
        </p:spPr>
        <p:txBody>
          <a:bodyPr/>
          <a:lstStyle/>
          <a:p>
            <a:endParaRPr lang="en-US" altLang="en-US"/>
          </a:p>
        </p:txBody>
      </p:sp>
      <p:sp>
        <p:nvSpPr>
          <p:cNvPr id="14340" name="Slide Number Placeholder 3"/>
          <p:cNvSpPr>
            <a:spLocks noGrp="1"/>
          </p:cNvSpPr>
          <p:nvPr>
            <p:ph type="sldNum" sz="quarter" idx="5"/>
          </p:nvPr>
        </p:nvSpPr>
        <p:spPr>
          <a:noFill/>
        </p:spPr>
        <p:txBody>
          <a:bodyPr/>
          <a:lstStyle>
            <a:lvl1pPr defTabSz="930275">
              <a:defRPr sz="2800">
                <a:solidFill>
                  <a:schemeClr val="tx1"/>
                </a:solidFill>
                <a:latin typeface="Times" panose="02020603050405020304" pitchFamily="18" charset="0"/>
              </a:defRPr>
            </a:lvl1pPr>
            <a:lvl2pPr marL="742950" indent="-285750" defTabSz="930275">
              <a:defRPr sz="2800">
                <a:solidFill>
                  <a:schemeClr val="tx1"/>
                </a:solidFill>
                <a:latin typeface="Times" panose="02020603050405020304" pitchFamily="18" charset="0"/>
              </a:defRPr>
            </a:lvl2pPr>
            <a:lvl3pPr marL="1143000" indent="-228600" defTabSz="930275">
              <a:defRPr sz="2800">
                <a:solidFill>
                  <a:schemeClr val="tx1"/>
                </a:solidFill>
                <a:latin typeface="Times" panose="02020603050405020304" pitchFamily="18" charset="0"/>
              </a:defRPr>
            </a:lvl3pPr>
            <a:lvl4pPr marL="1600200" indent="-228600" defTabSz="930275">
              <a:defRPr sz="2800">
                <a:solidFill>
                  <a:schemeClr val="tx1"/>
                </a:solidFill>
                <a:latin typeface="Times" panose="02020603050405020304" pitchFamily="18" charset="0"/>
              </a:defRPr>
            </a:lvl4pPr>
            <a:lvl5pPr marL="2057400" indent="-228600" defTabSz="930275">
              <a:defRPr sz="2800">
                <a:solidFill>
                  <a:schemeClr val="tx1"/>
                </a:solidFill>
                <a:latin typeface="Times" panose="02020603050405020304" pitchFamily="18" charset="0"/>
              </a:defRPr>
            </a:lvl5pPr>
            <a:lvl6pPr marL="2514600" indent="-228600" defTabSz="930275" eaLnBrk="0" fontAlgn="base" hangingPunct="0">
              <a:spcBef>
                <a:spcPct val="0"/>
              </a:spcBef>
              <a:spcAft>
                <a:spcPct val="0"/>
              </a:spcAft>
              <a:defRPr sz="2800">
                <a:solidFill>
                  <a:schemeClr val="tx1"/>
                </a:solidFill>
                <a:latin typeface="Times" panose="02020603050405020304" pitchFamily="18" charset="0"/>
              </a:defRPr>
            </a:lvl6pPr>
            <a:lvl7pPr marL="2971800" indent="-228600" defTabSz="930275" eaLnBrk="0" fontAlgn="base" hangingPunct="0">
              <a:spcBef>
                <a:spcPct val="0"/>
              </a:spcBef>
              <a:spcAft>
                <a:spcPct val="0"/>
              </a:spcAft>
              <a:defRPr sz="2800">
                <a:solidFill>
                  <a:schemeClr val="tx1"/>
                </a:solidFill>
                <a:latin typeface="Times" panose="02020603050405020304" pitchFamily="18" charset="0"/>
              </a:defRPr>
            </a:lvl7pPr>
            <a:lvl8pPr marL="3429000" indent="-228600" defTabSz="930275" eaLnBrk="0" fontAlgn="base" hangingPunct="0">
              <a:spcBef>
                <a:spcPct val="0"/>
              </a:spcBef>
              <a:spcAft>
                <a:spcPct val="0"/>
              </a:spcAft>
              <a:defRPr sz="2800">
                <a:solidFill>
                  <a:schemeClr val="tx1"/>
                </a:solidFill>
                <a:latin typeface="Times" panose="02020603050405020304" pitchFamily="18" charset="0"/>
              </a:defRPr>
            </a:lvl8pPr>
            <a:lvl9pPr marL="3886200" indent="-228600" defTabSz="930275" eaLnBrk="0" fontAlgn="base" hangingPunct="0">
              <a:spcBef>
                <a:spcPct val="0"/>
              </a:spcBef>
              <a:spcAft>
                <a:spcPct val="0"/>
              </a:spcAft>
              <a:defRPr sz="2800">
                <a:solidFill>
                  <a:schemeClr val="tx1"/>
                </a:solidFill>
                <a:latin typeface="Times" panose="02020603050405020304" pitchFamily="18" charset="0"/>
              </a:defRPr>
            </a:lvl9pPr>
          </a:lstStyle>
          <a:p>
            <a:fld id="{B759280C-C0C9-4A12-89CD-9FDAAFD4854C}" type="slidenum">
              <a:rPr lang="en-US" altLang="en-US" sz="1200" smtClean="0">
                <a:latin typeface="Times New Roman" panose="02020603050405020304" pitchFamily="18" charset="0"/>
              </a:rPr>
              <a:pPr/>
              <a:t>4</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2288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noProof="0" dirty="0"/>
          </a:p>
        </p:txBody>
      </p:sp>
      <p:sp>
        <p:nvSpPr>
          <p:cNvPr id="4" name="Slide Number Placeholder 3"/>
          <p:cNvSpPr>
            <a:spLocks noGrp="1"/>
          </p:cNvSpPr>
          <p:nvPr>
            <p:ph type="sldNum" sz="quarter" idx="10"/>
          </p:nvPr>
        </p:nvSpPr>
        <p:spPr/>
        <p:txBody>
          <a:bodyPr/>
          <a:lstStyle/>
          <a:p>
            <a:fld id="{49DF595D-7A20-49F8-B11F-67EFD204D39A}" type="slidenum">
              <a:rPr lang="en-GB" smtClean="0"/>
              <a:t>6</a:t>
            </a:fld>
            <a:endParaRPr lang="en-GB"/>
          </a:p>
        </p:txBody>
      </p:sp>
    </p:spTree>
    <p:extLst>
      <p:ext uri="{BB962C8B-B14F-4D97-AF65-F5344CB8AC3E}">
        <p14:creationId xmlns:p14="http://schemas.microsoft.com/office/powerpoint/2010/main" val="414059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noProof="0" dirty="0"/>
          </a:p>
        </p:txBody>
      </p:sp>
      <p:sp>
        <p:nvSpPr>
          <p:cNvPr id="4" name="Slide Number Placeholder 3"/>
          <p:cNvSpPr>
            <a:spLocks noGrp="1"/>
          </p:cNvSpPr>
          <p:nvPr>
            <p:ph type="sldNum" sz="quarter" idx="10"/>
          </p:nvPr>
        </p:nvSpPr>
        <p:spPr/>
        <p:txBody>
          <a:bodyPr/>
          <a:lstStyle/>
          <a:p>
            <a:fld id="{49DF595D-7A20-49F8-B11F-67EFD204D39A}" type="slidenum">
              <a:rPr lang="en-GB" smtClean="0"/>
              <a:t>7</a:t>
            </a:fld>
            <a:endParaRPr lang="en-GB"/>
          </a:p>
        </p:txBody>
      </p:sp>
    </p:spTree>
    <p:extLst>
      <p:ext uri="{BB962C8B-B14F-4D97-AF65-F5344CB8AC3E}">
        <p14:creationId xmlns:p14="http://schemas.microsoft.com/office/powerpoint/2010/main" val="88105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F595D-7A20-49F8-B11F-67EFD204D39A}" type="slidenum">
              <a:rPr lang="en-GB" smtClean="0"/>
              <a:t>8</a:t>
            </a:fld>
            <a:endParaRPr lang="en-GB" dirty="0"/>
          </a:p>
        </p:txBody>
      </p:sp>
    </p:spTree>
    <p:extLst>
      <p:ext uri="{BB962C8B-B14F-4D97-AF65-F5344CB8AC3E}">
        <p14:creationId xmlns:p14="http://schemas.microsoft.com/office/powerpoint/2010/main" val="1074215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DF595D-7A20-49F8-B11F-67EFD204D39A}" type="slidenum">
              <a:rPr lang="en-GB" smtClean="0"/>
              <a:t>9</a:t>
            </a:fld>
            <a:endParaRPr lang="en-GB" dirty="0"/>
          </a:p>
        </p:txBody>
      </p:sp>
    </p:spTree>
    <p:extLst>
      <p:ext uri="{BB962C8B-B14F-4D97-AF65-F5344CB8AC3E}">
        <p14:creationId xmlns:p14="http://schemas.microsoft.com/office/powerpoint/2010/main" val="152378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GB" dirty="0"/>
          </a:p>
        </p:txBody>
      </p:sp>
      <p:sp>
        <p:nvSpPr>
          <p:cNvPr id="4" name="Označba mesta številke diapozitiva 3"/>
          <p:cNvSpPr>
            <a:spLocks noGrp="1"/>
          </p:cNvSpPr>
          <p:nvPr>
            <p:ph type="sldNum" sz="quarter" idx="10"/>
          </p:nvPr>
        </p:nvSpPr>
        <p:spPr/>
        <p:txBody>
          <a:bodyPr/>
          <a:lstStyle/>
          <a:p>
            <a:fld id="{49DF595D-7A20-49F8-B11F-67EFD204D39A}" type="slidenum">
              <a:rPr lang="en-GB" smtClean="0"/>
              <a:t>10</a:t>
            </a:fld>
            <a:endParaRPr lang="en-GB" dirty="0"/>
          </a:p>
        </p:txBody>
      </p:sp>
    </p:spTree>
    <p:extLst>
      <p:ext uri="{BB962C8B-B14F-4D97-AF65-F5344CB8AC3E}">
        <p14:creationId xmlns:p14="http://schemas.microsoft.com/office/powerpoint/2010/main" val="987499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u="none" noProof="0" dirty="0"/>
          </a:p>
        </p:txBody>
      </p:sp>
      <p:sp>
        <p:nvSpPr>
          <p:cNvPr id="4" name="Slide Number Placeholder 3"/>
          <p:cNvSpPr>
            <a:spLocks noGrp="1"/>
          </p:cNvSpPr>
          <p:nvPr>
            <p:ph type="sldNum" sz="quarter" idx="10"/>
          </p:nvPr>
        </p:nvSpPr>
        <p:spPr/>
        <p:txBody>
          <a:bodyPr/>
          <a:lstStyle/>
          <a:p>
            <a:fld id="{49DF595D-7A20-49F8-B11F-67EFD204D39A}" type="slidenum">
              <a:rPr lang="en-GB" smtClean="0"/>
              <a:t>15</a:t>
            </a:fld>
            <a:endParaRPr lang="en-GB"/>
          </a:p>
        </p:txBody>
      </p:sp>
    </p:spTree>
    <p:extLst>
      <p:ext uri="{BB962C8B-B14F-4D97-AF65-F5344CB8AC3E}">
        <p14:creationId xmlns:p14="http://schemas.microsoft.com/office/powerpoint/2010/main" val="246742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sz="1200" dirty="0"/>
              <a:t>O</a:t>
            </a:r>
            <a:r>
              <a:rPr lang="en-GB" sz="1200" dirty="0" err="1"/>
              <a:t>verview</a:t>
            </a:r>
            <a:r>
              <a:rPr lang="en-GB" sz="1200" dirty="0"/>
              <a:t> of the situation regarding drought management in CEE</a:t>
            </a:r>
            <a:endParaRPr lang="sl-SI" sz="1200" dirty="0"/>
          </a:p>
          <a:p>
            <a:r>
              <a:rPr lang="en-GB" sz="1200" dirty="0"/>
              <a:t>Guidance document for preparation of the Drought Management Plan in connection with the EU Water Framework Directive and global directions</a:t>
            </a:r>
            <a:endParaRPr lang="sl-SI" sz="1200" dirty="0"/>
          </a:p>
          <a:p>
            <a:r>
              <a:rPr lang="en-GB" sz="1200" dirty="0"/>
              <a:t>Communication links between the experts and policy makers active in drought management at the country level </a:t>
            </a:r>
            <a:endParaRPr lang="sl-SI" sz="1200" dirty="0"/>
          </a:p>
          <a:p>
            <a:r>
              <a:rPr lang="sl-SI" sz="1200" dirty="0"/>
              <a:t>I</a:t>
            </a:r>
            <a:r>
              <a:rPr lang="en-GB" sz="1200" dirty="0" err="1"/>
              <a:t>ncreased</a:t>
            </a:r>
            <a:r>
              <a:rPr lang="en-GB" sz="1200" dirty="0"/>
              <a:t> capacity of the key actors to implement the entire process of preparing a Drought Management Plan in their own countries </a:t>
            </a:r>
            <a:endParaRPr lang="sl-SI" sz="1200" dirty="0"/>
          </a:p>
          <a:p>
            <a:r>
              <a:rPr lang="en-GB" sz="1200" dirty="0"/>
              <a:t>Collection of existing drought monitoring indices, methods, and approaches from the CEE region, and the establishment of a link and integration of data into the European database and monitoring service (European Drought Observatory) </a:t>
            </a:r>
            <a:endParaRPr lang="sl-SI" sz="1200" dirty="0"/>
          </a:p>
          <a:p>
            <a:r>
              <a:rPr lang="en-GB" sz="1200" dirty="0"/>
              <a:t>Demonstration of new, innovative approaches in drought management linked to: ◦ how to increase soil water holding capacity; ◦ how droughts impact forests and types of measures to avoid such impacts; ◦ how Natural Small Water Retention Measures can be used for flood prevention, and also to help retain water in the land during wet periods to make water available for ecosystems, agriculture, and forests during drought periods in river basins; ◦ an example of a framework for an integrated drought risk management system that can be applied to different drought contexts; ◦ how remote sensing data can be used as a drought monitoring method; and ◦ upgraded drought monitoring and forecasting in Ukraine and Moldova. • Connections, and exchanges of information and results, with organizations in the region that deal with similar issues. </a:t>
            </a:r>
          </a:p>
          <a:p>
            <a:endParaRPr lang="en-GB" dirty="0"/>
          </a:p>
        </p:txBody>
      </p:sp>
      <p:sp>
        <p:nvSpPr>
          <p:cNvPr id="4" name="Označba mesta številke diapozitiva 3"/>
          <p:cNvSpPr>
            <a:spLocks noGrp="1"/>
          </p:cNvSpPr>
          <p:nvPr>
            <p:ph type="sldNum" sz="quarter" idx="10"/>
          </p:nvPr>
        </p:nvSpPr>
        <p:spPr/>
        <p:txBody>
          <a:bodyPr/>
          <a:lstStyle/>
          <a:p>
            <a:fld id="{49DF595D-7A20-49F8-B11F-67EFD204D39A}" type="slidenum">
              <a:rPr lang="en-GB" smtClean="0"/>
              <a:t>17</a:t>
            </a:fld>
            <a:endParaRPr lang="en-GB"/>
          </a:p>
        </p:txBody>
      </p:sp>
    </p:spTree>
    <p:extLst>
      <p:ext uri="{BB962C8B-B14F-4D97-AF65-F5344CB8AC3E}">
        <p14:creationId xmlns:p14="http://schemas.microsoft.com/office/powerpoint/2010/main" val="2997227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WP Content 1">
    <p:spTree>
      <p:nvGrpSpPr>
        <p:cNvPr id="1" name=""/>
        <p:cNvGrpSpPr/>
        <p:nvPr/>
      </p:nvGrpSpPr>
      <p:grpSpPr>
        <a:xfrm>
          <a:off x="0" y="0"/>
          <a:ext cx="0" cy="0"/>
          <a:chOff x="0" y="0"/>
          <a:chExt cx="0" cy="0"/>
        </a:xfrm>
      </p:grpSpPr>
      <p:sp>
        <p:nvSpPr>
          <p:cNvPr id="7" name="Content Placeholder 21"/>
          <p:cNvSpPr>
            <a:spLocks noGrp="1"/>
          </p:cNvSpPr>
          <p:nvPr>
            <p:ph sz="quarter" idx="14" hasCustomPrompt="1"/>
          </p:nvPr>
        </p:nvSpPr>
        <p:spPr>
          <a:xfrm>
            <a:off x="2047875" y="1588168"/>
            <a:ext cx="8115300" cy="97723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vl2pPr marL="457200" indent="0">
              <a:buNone/>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mn-lt"/>
                <a:ea typeface="+mn-ea"/>
                <a:cs typeface="+mn-cs"/>
              </a:rPr>
              <a:t>Text</a:t>
            </a:r>
          </a:p>
          <a:p>
            <a:pPr lvl="4"/>
            <a:endParaRPr lang="en-GB" dirty="0"/>
          </a:p>
        </p:txBody>
      </p:sp>
      <p:sp>
        <p:nvSpPr>
          <p:cNvPr id="8" name="Content Placeholder 7"/>
          <p:cNvSpPr>
            <a:spLocks noGrp="1"/>
          </p:cNvSpPr>
          <p:nvPr>
            <p:ph idx="1"/>
          </p:nvPr>
        </p:nvSpPr>
        <p:spPr>
          <a:xfrm>
            <a:off x="2048118" y="2702651"/>
            <a:ext cx="8114951" cy="3423513"/>
          </a:xfrm>
          <a:prstGeom prst="rect">
            <a:avLst/>
          </a:prstGeom>
        </p:spPr>
        <p:txBody>
          <a:bodyPr/>
          <a:lstStyle/>
          <a:p>
            <a:pPr lvl="0"/>
            <a:r>
              <a:rPr lang="en-US"/>
              <a:t>Click to edit Master text styles</a:t>
            </a:r>
          </a:p>
          <a:p>
            <a:pPr lvl="1"/>
            <a:r>
              <a:rPr lang="en-US"/>
              <a:t>Second level</a:t>
            </a:r>
          </a:p>
        </p:txBody>
      </p:sp>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2803530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WP Title 2">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193675" y="1556792"/>
            <a:ext cx="4092575" cy="4680520"/>
          </a:xfrm>
          <a:prstGeom prst="roundRect">
            <a:avLst/>
          </a:prstGeom>
        </p:spPr>
        <p:txBody>
          <a:bodyPr/>
          <a:lstStyle>
            <a:lvl1pPr marL="0" indent="0">
              <a:buNone/>
              <a:defRPr/>
            </a:lvl1pPr>
          </a:lstStyle>
          <a:p>
            <a:r>
              <a:rPr lang="en-GB" dirty="0"/>
              <a:t/>
            </a:r>
            <a:br>
              <a:rPr lang="en-GB" dirty="0"/>
            </a:br>
            <a:r>
              <a:rPr lang="en-GB" dirty="0"/>
              <a:t/>
            </a:r>
            <a:br>
              <a:rPr lang="en-GB" dirty="0"/>
            </a:br>
            <a:r>
              <a:rPr lang="en-GB" dirty="0"/>
              <a:t/>
            </a:r>
            <a:br>
              <a:rPr lang="en-GB" dirty="0"/>
            </a:br>
            <a:r>
              <a:rPr lang="en-GB" dirty="0"/>
              <a:t>Click the icon to add a photo</a:t>
            </a:r>
          </a:p>
          <a:p>
            <a:endParaRPr lang="en-GB" dirty="0"/>
          </a:p>
        </p:txBody>
      </p:sp>
      <p:sp>
        <p:nvSpPr>
          <p:cNvPr id="8" name="Content Placeholder 6"/>
          <p:cNvSpPr>
            <a:spLocks noGrp="1"/>
          </p:cNvSpPr>
          <p:nvPr>
            <p:ph sz="quarter" idx="11"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dirty="0"/>
              <a:t>Presentation Title</a:t>
            </a:r>
          </a:p>
        </p:txBody>
      </p:sp>
      <p:sp>
        <p:nvSpPr>
          <p:cNvPr id="9" name="Content Placeholder 6"/>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dirty="0"/>
              <a:t>Presentation sub-title</a:t>
            </a:r>
          </a:p>
        </p:txBody>
      </p:sp>
      <p:pic>
        <p:nvPicPr>
          <p:cNvPr id="5" name="Obrázok 4">
            <a:extLst>
              <a:ext uri="{FF2B5EF4-FFF2-40B4-BE49-F238E27FC236}">
                <a16:creationId xmlns="" xmlns:a16="http://schemas.microsoft.com/office/drawing/2014/main" id="{3877EB5D-259A-484A-B059-7CB1E2659A9A}"/>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2793" y="227647"/>
            <a:ext cx="2596896" cy="851345"/>
          </a:xfrm>
          <a:prstGeom prst="rect">
            <a:avLst/>
          </a:prstGeom>
          <a:solidFill>
            <a:srgbClr val="FFFFFF"/>
          </a:solidFill>
          <a:ln>
            <a:noFill/>
          </a:ln>
        </p:spPr>
      </p:pic>
      <p:pic>
        <p:nvPicPr>
          <p:cNvPr id="6" name="Picture 8">
            <a:extLst>
              <a:ext uri="{FF2B5EF4-FFF2-40B4-BE49-F238E27FC236}">
                <a16:creationId xmlns="" xmlns:a16="http://schemas.microsoft.com/office/drawing/2014/main" id="{C1658D9C-44EA-4E62-8419-EC50F07FF3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5007" y="291655"/>
            <a:ext cx="754607" cy="1189673"/>
          </a:xfrm>
          <a:prstGeom prst="rect">
            <a:avLst/>
          </a:prstGeom>
        </p:spPr>
      </p:pic>
    </p:spTree>
    <p:extLst>
      <p:ext uri="{BB962C8B-B14F-4D97-AF65-F5344CB8AC3E}">
        <p14:creationId xmlns:p14="http://schemas.microsoft.com/office/powerpoint/2010/main" val="3198647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GWP Content 1">
    <p:spTree>
      <p:nvGrpSpPr>
        <p:cNvPr id="1" name=""/>
        <p:cNvGrpSpPr/>
        <p:nvPr/>
      </p:nvGrpSpPr>
      <p:grpSpPr>
        <a:xfrm>
          <a:off x="0" y="0"/>
          <a:ext cx="0" cy="0"/>
          <a:chOff x="0" y="0"/>
          <a:chExt cx="0" cy="0"/>
        </a:xfrm>
      </p:grpSpPr>
      <p:sp>
        <p:nvSpPr>
          <p:cNvPr id="7" name="Content Placeholder 21"/>
          <p:cNvSpPr>
            <a:spLocks noGrp="1"/>
          </p:cNvSpPr>
          <p:nvPr>
            <p:ph sz="quarter" idx="14" hasCustomPrompt="1"/>
          </p:nvPr>
        </p:nvSpPr>
        <p:spPr>
          <a:xfrm>
            <a:off x="2047876" y="1588168"/>
            <a:ext cx="8115300" cy="977232"/>
          </a:xfrm>
          <a:prstGeom prst="rect">
            <a:avLst/>
          </a:prstGeom>
        </p:spPr>
        <p:txBody>
          <a:bodyPr/>
          <a:lstStyle>
            <a:lvl1pPr marL="0" marR="0" indent="0" algn="l" defTabSz="742950" rtl="0" eaLnBrk="1" fontAlgn="auto" latinLnBrk="0" hangingPunct="1">
              <a:lnSpc>
                <a:spcPct val="100000"/>
              </a:lnSpc>
              <a:spcBef>
                <a:spcPts val="0"/>
              </a:spcBef>
              <a:spcAft>
                <a:spcPts val="0"/>
              </a:spcAft>
              <a:buClrTx/>
              <a:buSzTx/>
              <a:buFontTx/>
              <a:buNone/>
              <a:tabLst/>
              <a:defRPr/>
            </a:lvl1pPr>
            <a:lvl2pPr marL="371475" indent="0">
              <a:buNone/>
              <a:defRPr/>
            </a:lvl2p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prstClr val="black"/>
                </a:solidFill>
                <a:effectLst/>
                <a:uLnTx/>
                <a:uFillTx/>
                <a:latin typeface="+mn-lt"/>
                <a:ea typeface="+mn-ea"/>
                <a:cs typeface="+mn-cs"/>
              </a:rPr>
              <a:t>Text</a:t>
            </a:r>
          </a:p>
          <a:p>
            <a:pPr lvl="4"/>
            <a:endParaRPr lang="en-GB" dirty="0"/>
          </a:p>
        </p:txBody>
      </p:sp>
      <p:sp>
        <p:nvSpPr>
          <p:cNvPr id="8" name="Content Placeholder 7"/>
          <p:cNvSpPr>
            <a:spLocks noGrp="1"/>
          </p:cNvSpPr>
          <p:nvPr>
            <p:ph idx="1"/>
          </p:nvPr>
        </p:nvSpPr>
        <p:spPr>
          <a:xfrm>
            <a:off x="2048118" y="2702653"/>
            <a:ext cx="8114951" cy="3423513"/>
          </a:xfrm>
          <a:prstGeom prst="rect">
            <a:avLst/>
          </a:prstGeom>
        </p:spPr>
        <p:txBody>
          <a:bodyPr/>
          <a:lstStyle/>
          <a:p>
            <a:pPr lvl="0"/>
            <a:r>
              <a:rPr lang="en-US"/>
              <a:t>Click to edit Master text styles</a:t>
            </a:r>
          </a:p>
          <a:p>
            <a:pPr lvl="1"/>
            <a:r>
              <a:rPr lang="en-US"/>
              <a:t>Second level</a:t>
            </a:r>
          </a:p>
        </p:txBody>
      </p:sp>
      <p:sp>
        <p:nvSpPr>
          <p:cNvPr id="9" name="Text Placeholder 2"/>
          <p:cNvSpPr>
            <a:spLocks noGrp="1"/>
          </p:cNvSpPr>
          <p:nvPr>
            <p:ph type="body" sz="quarter" idx="17" hasCustomPrompt="1"/>
          </p:nvPr>
        </p:nvSpPr>
        <p:spPr>
          <a:xfrm>
            <a:off x="2047262" y="458804"/>
            <a:ext cx="7449665" cy="1123073"/>
          </a:xfrm>
          <a:prstGeom prst="rect">
            <a:avLst/>
          </a:prstGeom>
        </p:spPr>
        <p:txBody>
          <a:bodyPr/>
          <a:lstStyle>
            <a:lvl1pPr marL="0" indent="0">
              <a:buNone/>
              <a:defRPr sz="3250">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1263449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WP Content 2">
    <p:spTree>
      <p:nvGrpSpPr>
        <p:cNvPr id="1" name=""/>
        <p:cNvGrpSpPr/>
        <p:nvPr/>
      </p:nvGrpSpPr>
      <p:grpSpPr>
        <a:xfrm>
          <a:off x="0" y="0"/>
          <a:ext cx="0" cy="0"/>
          <a:chOff x="0" y="0"/>
          <a:chExt cx="0" cy="0"/>
        </a:xfrm>
      </p:grpSpPr>
      <p:sp>
        <p:nvSpPr>
          <p:cNvPr id="8" name="Content Placeholder 7"/>
          <p:cNvSpPr>
            <a:spLocks noGrp="1"/>
          </p:cNvSpPr>
          <p:nvPr>
            <p:ph idx="1" hasCustomPrompt="1"/>
          </p:nvPr>
        </p:nvSpPr>
        <p:spPr>
          <a:xfrm>
            <a:off x="2047261" y="1581875"/>
            <a:ext cx="8114951" cy="4544289"/>
          </a:xfrm>
          <a:prstGeom prst="rect">
            <a:avLst/>
          </a:prstGeom>
        </p:spPr>
        <p:txBody>
          <a:bodyPr/>
          <a:lstStyle>
            <a:lvl1pPr>
              <a:defRPr baseline="0"/>
            </a:lvl1pPr>
          </a:lstStyle>
          <a:p>
            <a:r>
              <a:rPr lang="en-GB" dirty="0"/>
              <a:t>Click to add text</a:t>
            </a:r>
          </a:p>
        </p:txBody>
      </p:sp>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411841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WP Content 3">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0B050"/>
                </a:solidFill>
                <a:latin typeface="Calibri Light" panose="020F0302020204030204" pitchFamily="34" charset="0"/>
              </a:defRPr>
            </a:lvl1pPr>
          </a:lstStyle>
          <a:p>
            <a:pPr lvl="0"/>
            <a:r>
              <a:rPr lang="en-GB" dirty="0"/>
              <a:t>Title</a:t>
            </a:r>
          </a:p>
        </p:txBody>
      </p:sp>
      <p:sp>
        <p:nvSpPr>
          <p:cNvPr id="4" name="Content Placeholder 2"/>
          <p:cNvSpPr>
            <a:spLocks noGrp="1"/>
          </p:cNvSpPr>
          <p:nvPr>
            <p:ph sz="half" idx="18" hasCustomPrompt="1"/>
          </p:nvPr>
        </p:nvSpPr>
        <p:spPr>
          <a:xfrm>
            <a:off x="2048117" y="1600201"/>
            <a:ext cx="4047881" cy="4525963"/>
          </a:xfrm>
          <a:prstGeom prst="rect">
            <a:avLst/>
          </a:prstGeom>
        </p:spPr>
        <p:txBody>
          <a:bodyPr/>
          <a:lstStyle>
            <a:lvl1pPr>
              <a:defRPr/>
            </a:lvl1pPr>
          </a:lstStyle>
          <a:p>
            <a:r>
              <a:rPr lang="en-GB" dirty="0"/>
              <a:t>Click to add text</a:t>
            </a:r>
          </a:p>
        </p:txBody>
      </p:sp>
      <p:sp>
        <p:nvSpPr>
          <p:cNvPr id="10" name="Content Placeholder 2"/>
          <p:cNvSpPr>
            <a:spLocks noGrp="1"/>
          </p:cNvSpPr>
          <p:nvPr>
            <p:ph sz="half" idx="19" hasCustomPrompt="1"/>
          </p:nvPr>
        </p:nvSpPr>
        <p:spPr>
          <a:xfrm>
            <a:off x="6095998" y="1600201"/>
            <a:ext cx="4047881" cy="4525963"/>
          </a:xfrm>
          <a:prstGeom prst="rect">
            <a:avLst/>
          </a:prstGeom>
        </p:spPr>
        <p:txBody>
          <a:bodyPr/>
          <a:lstStyle>
            <a:lvl1pPr>
              <a:defRPr/>
            </a:lvl1pPr>
          </a:lstStyle>
          <a:p>
            <a:r>
              <a:rPr lang="en-GB" dirty="0"/>
              <a:t>Click to add text</a:t>
            </a:r>
          </a:p>
        </p:txBody>
      </p:sp>
    </p:spTree>
    <p:extLst>
      <p:ext uri="{BB962C8B-B14F-4D97-AF65-F5344CB8AC3E}">
        <p14:creationId xmlns:p14="http://schemas.microsoft.com/office/powerpoint/2010/main" val="307806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WP Content 4">
    <p:spTree>
      <p:nvGrpSpPr>
        <p:cNvPr id="1" name=""/>
        <p:cNvGrpSpPr/>
        <p:nvPr/>
      </p:nvGrpSpPr>
      <p:grpSpPr>
        <a:xfrm>
          <a:off x="0" y="0"/>
          <a:ext cx="0" cy="0"/>
          <a:chOff x="0" y="0"/>
          <a:chExt cx="0" cy="0"/>
        </a:xfrm>
      </p:grpSpPr>
      <p:sp>
        <p:nvSpPr>
          <p:cNvPr id="9" name="Text Placeholder 2"/>
          <p:cNvSpPr>
            <a:spLocks noGrp="1"/>
          </p:cNvSpPr>
          <p:nvPr>
            <p:ph type="body" sz="quarter" idx="17" hasCustomPrompt="1"/>
          </p:nvPr>
        </p:nvSpPr>
        <p:spPr>
          <a:xfrm>
            <a:off x="2047261" y="458802"/>
            <a:ext cx="7449665" cy="1123073"/>
          </a:xfrm>
          <a:prstGeom prst="rect">
            <a:avLst/>
          </a:prstGeom>
        </p:spPr>
        <p:txBody>
          <a:bodyPr/>
          <a:lstStyle>
            <a:lvl1pPr marL="0" indent="0">
              <a:buNone/>
              <a:defRPr sz="4000">
                <a:solidFill>
                  <a:srgbClr val="00B050"/>
                </a:solidFill>
                <a:latin typeface="Calibri Light" panose="020F0302020204030204" pitchFamily="34" charset="0"/>
              </a:defRPr>
            </a:lvl1pPr>
          </a:lstStyle>
          <a:p>
            <a:pPr lvl="0"/>
            <a:r>
              <a:rPr lang="en-GB" dirty="0"/>
              <a:t>Title</a:t>
            </a:r>
          </a:p>
        </p:txBody>
      </p:sp>
    </p:spTree>
    <p:extLst>
      <p:ext uri="{BB962C8B-B14F-4D97-AF65-F5344CB8AC3E}">
        <p14:creationId xmlns:p14="http://schemas.microsoft.com/office/powerpoint/2010/main" val="335288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GWP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581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WP Section Break">
    <p:spTree>
      <p:nvGrpSpPr>
        <p:cNvPr id="1" name=""/>
        <p:cNvGrpSpPr/>
        <p:nvPr/>
      </p:nvGrpSpPr>
      <p:grpSpPr>
        <a:xfrm>
          <a:off x="0" y="0"/>
          <a:ext cx="0" cy="0"/>
          <a:chOff x="0" y="0"/>
          <a:chExt cx="0" cy="0"/>
        </a:xfrm>
      </p:grpSpPr>
      <p:sp>
        <p:nvSpPr>
          <p:cNvPr id="13" name="Rounded Rectangle 12"/>
          <p:cNvSpPr/>
          <p:nvPr userDrawn="1"/>
        </p:nvSpPr>
        <p:spPr>
          <a:xfrm>
            <a:off x="2048118" y="2059145"/>
            <a:ext cx="8114950" cy="388620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 Placeholder 20"/>
          <p:cNvSpPr>
            <a:spLocks noGrp="1"/>
          </p:cNvSpPr>
          <p:nvPr>
            <p:ph type="body" sz="quarter" idx="10" hasCustomPrompt="1"/>
          </p:nvPr>
        </p:nvSpPr>
        <p:spPr>
          <a:xfrm>
            <a:off x="2222501" y="4130675"/>
            <a:ext cx="5541878" cy="938213"/>
          </a:xfrm>
          <a:prstGeom prst="rect">
            <a:avLst/>
          </a:prstGeom>
        </p:spPr>
        <p:txBody>
          <a:bodyPr/>
          <a:lstStyle>
            <a:lvl1pPr marL="0" indent="0" algn="l" defTabSz="914400" rtl="0" eaLnBrk="1" latinLnBrk="0" hangingPunct="1">
              <a:spcBef>
                <a:spcPct val="0"/>
              </a:spcBef>
              <a:buNone/>
              <a:defRPr lang="en-GB" sz="5400" kern="1200" dirty="0">
                <a:solidFill>
                  <a:schemeClr val="bg1"/>
                </a:solidFill>
                <a:latin typeface="+mj-lt"/>
                <a:ea typeface="+mj-ea"/>
                <a:cs typeface="+mj-cs"/>
              </a:defRPr>
            </a:lvl1pPr>
          </a:lstStyle>
          <a:p>
            <a:pPr lvl="0"/>
            <a:r>
              <a:rPr lang="en-US" dirty="0"/>
              <a:t>Section break</a:t>
            </a:r>
            <a:endParaRPr lang="en-GB" dirty="0"/>
          </a:p>
        </p:txBody>
      </p:sp>
      <p:sp>
        <p:nvSpPr>
          <p:cNvPr id="24" name="Text Placeholder 20"/>
          <p:cNvSpPr>
            <a:spLocks noGrp="1"/>
          </p:cNvSpPr>
          <p:nvPr>
            <p:ph type="body" sz="quarter" idx="12" hasCustomPrompt="1"/>
          </p:nvPr>
        </p:nvSpPr>
        <p:spPr>
          <a:xfrm>
            <a:off x="2222501" y="5068889"/>
            <a:ext cx="6993688" cy="449596"/>
          </a:xfrm>
          <a:prstGeom prst="rect">
            <a:avLst/>
          </a:prstGeom>
        </p:spPr>
        <p:txBody>
          <a:bodyPr/>
          <a:lstStyle>
            <a:lvl1pPr marL="0" indent="0" algn="l" defTabSz="914400" rtl="0" eaLnBrk="1" latinLnBrk="0" hangingPunct="1">
              <a:spcBef>
                <a:spcPct val="0"/>
              </a:spcBef>
              <a:buNone/>
              <a:defRPr lang="en-GB" sz="3200" kern="1200" dirty="0">
                <a:solidFill>
                  <a:schemeClr val="bg1"/>
                </a:solidFill>
                <a:latin typeface="+mn-lt"/>
                <a:ea typeface="+mj-ea"/>
                <a:cs typeface="+mj-cs"/>
              </a:defRPr>
            </a:lvl1pPr>
          </a:lstStyle>
          <a:p>
            <a:pPr lvl="0"/>
            <a:r>
              <a:rPr lang="en-US" dirty="0"/>
              <a:t>…add text</a:t>
            </a:r>
            <a:endParaRPr lang="en-GB" dirty="0"/>
          </a:p>
        </p:txBody>
      </p:sp>
      <p:sp>
        <p:nvSpPr>
          <p:cNvPr id="3" name="Picture Placeholder 2"/>
          <p:cNvSpPr>
            <a:spLocks noGrp="1"/>
          </p:cNvSpPr>
          <p:nvPr>
            <p:ph type="pic" sz="quarter" idx="13" hasCustomPrompt="1"/>
          </p:nvPr>
        </p:nvSpPr>
        <p:spPr>
          <a:xfrm>
            <a:off x="261938" y="2058988"/>
            <a:ext cx="1503362" cy="3911600"/>
          </a:xfrm>
          <a:prstGeom prst="rect">
            <a:avLst/>
          </a:prstGeom>
        </p:spPr>
        <p:txBody>
          <a:bodyPr/>
          <a:lstStyle>
            <a:lvl1pPr>
              <a:defRPr baseline="0"/>
            </a:lvl1pPr>
          </a:lstStyle>
          <a:p>
            <a:r>
              <a:rPr lang="en-GB" dirty="0"/>
              <a:t>Click the icon to add a photo</a:t>
            </a:r>
          </a:p>
        </p:txBody>
      </p:sp>
      <p:sp>
        <p:nvSpPr>
          <p:cNvPr id="10" name="Picture Placeholder 2"/>
          <p:cNvSpPr>
            <a:spLocks noGrp="1"/>
          </p:cNvSpPr>
          <p:nvPr>
            <p:ph type="pic" sz="quarter" idx="14" hasCustomPrompt="1"/>
          </p:nvPr>
        </p:nvSpPr>
        <p:spPr>
          <a:xfrm>
            <a:off x="10425626" y="2058988"/>
            <a:ext cx="1503362" cy="3911600"/>
          </a:xfrm>
          <a:prstGeom prst="rect">
            <a:avLst/>
          </a:prstGeom>
        </p:spPr>
        <p:txBody>
          <a:bodyPr/>
          <a:lstStyle>
            <a:lvl1pPr>
              <a:defRPr baseline="0"/>
            </a:lvl1pPr>
          </a:lstStyle>
          <a:p>
            <a:r>
              <a:rPr lang="en-GB" dirty="0"/>
              <a:t>Click the icon to add a photo</a:t>
            </a:r>
          </a:p>
        </p:txBody>
      </p:sp>
    </p:spTree>
    <p:extLst>
      <p:ext uri="{BB962C8B-B14F-4D97-AF65-F5344CB8AC3E}">
        <p14:creationId xmlns:p14="http://schemas.microsoft.com/office/powerpoint/2010/main" val="2188861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WP Title 2">
    <p:spTree>
      <p:nvGrpSpPr>
        <p:cNvPr id="1" name=""/>
        <p:cNvGrpSpPr/>
        <p:nvPr/>
      </p:nvGrpSpPr>
      <p:grpSpPr>
        <a:xfrm>
          <a:off x="0" y="0"/>
          <a:ext cx="0" cy="0"/>
          <a:chOff x="0" y="0"/>
          <a:chExt cx="0" cy="0"/>
        </a:xfrm>
      </p:grpSpPr>
      <p:sp>
        <p:nvSpPr>
          <p:cNvPr id="13" name="Picture Placeholder 12"/>
          <p:cNvSpPr>
            <a:spLocks noGrp="1"/>
          </p:cNvSpPr>
          <p:nvPr>
            <p:ph type="pic" sz="quarter" idx="16" hasCustomPrompt="1"/>
          </p:nvPr>
        </p:nvSpPr>
        <p:spPr>
          <a:xfrm>
            <a:off x="193675" y="1556792"/>
            <a:ext cx="4092575" cy="4680520"/>
          </a:xfrm>
          <a:prstGeom prst="roundRect">
            <a:avLst/>
          </a:prstGeom>
        </p:spPr>
        <p:txBody>
          <a:bodyPr/>
          <a:lstStyle>
            <a:lvl1pPr marL="0" indent="0">
              <a:buNone/>
              <a:defRPr/>
            </a:lvl1pPr>
          </a:lstStyle>
          <a:p>
            <a:r>
              <a:rPr lang="en-GB" dirty="0"/>
              <a:t/>
            </a:r>
            <a:br>
              <a:rPr lang="en-GB" dirty="0"/>
            </a:br>
            <a:r>
              <a:rPr lang="en-GB" dirty="0"/>
              <a:t/>
            </a:r>
            <a:br>
              <a:rPr lang="en-GB" dirty="0"/>
            </a:br>
            <a:r>
              <a:rPr lang="en-GB" dirty="0"/>
              <a:t/>
            </a:r>
            <a:br>
              <a:rPr lang="en-GB" dirty="0"/>
            </a:br>
            <a:r>
              <a:rPr lang="en-GB" dirty="0"/>
              <a:t>Click the icon to add a photo</a:t>
            </a:r>
          </a:p>
          <a:p>
            <a:endParaRPr lang="en-GB" dirty="0"/>
          </a:p>
        </p:txBody>
      </p:sp>
      <p:sp>
        <p:nvSpPr>
          <p:cNvPr id="8" name="Content Placeholder 6"/>
          <p:cNvSpPr>
            <a:spLocks noGrp="1"/>
          </p:cNvSpPr>
          <p:nvPr>
            <p:ph sz="quarter" idx="11"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dirty="0"/>
              <a:t>Presentation Title</a:t>
            </a:r>
          </a:p>
        </p:txBody>
      </p:sp>
      <p:sp>
        <p:nvSpPr>
          <p:cNvPr id="9" name="Content Placeholder 6"/>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dirty="0"/>
              <a:t>Presentation sub-title</a:t>
            </a:r>
          </a:p>
        </p:txBody>
      </p:sp>
    </p:spTree>
    <p:extLst>
      <p:ext uri="{BB962C8B-B14F-4D97-AF65-F5344CB8AC3E}">
        <p14:creationId xmlns:p14="http://schemas.microsoft.com/office/powerpoint/2010/main" val="297220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1405467" y="1305454"/>
            <a:ext cx="9254067" cy="1040342"/>
          </a:xfrm>
        </p:spPr>
        <p:txBody>
          <a:bodyPr/>
          <a:lstStyle>
            <a:lvl1pPr>
              <a:defRPr>
                <a:solidFill>
                  <a:srgbClr val="2449A5"/>
                </a:solidFill>
                <a:latin typeface="Cambria" panose="02040503050406030204" pitchFamily="18" charset="0"/>
              </a:defRPr>
            </a:lvl1pPr>
          </a:lstStyle>
          <a:p>
            <a:r>
              <a:rPr lang="sl-SI" dirty="0"/>
              <a:t>Kliknite, če želite urediti slog naslova matrice</a:t>
            </a:r>
            <a:endParaRPr lang="sk-SK" dirty="0"/>
          </a:p>
        </p:txBody>
      </p:sp>
      <p:sp>
        <p:nvSpPr>
          <p:cNvPr id="3" name="Content Placeholder 2"/>
          <p:cNvSpPr>
            <a:spLocks noGrp="1"/>
          </p:cNvSpPr>
          <p:nvPr>
            <p:ph idx="1"/>
          </p:nvPr>
        </p:nvSpPr>
        <p:spPr>
          <a:xfrm>
            <a:off x="1193800" y="1825625"/>
            <a:ext cx="10160000" cy="4351338"/>
          </a:xfrm>
        </p:spPr>
        <p:txBody>
          <a:bodyPr/>
          <a:lstStyle>
            <a:lvl1pPr>
              <a:defRPr>
                <a:solidFill>
                  <a:srgbClr val="2449A5"/>
                </a:solidFill>
                <a:latin typeface="Cambria" panose="02040503050406030204" pitchFamily="18" charset="0"/>
              </a:defRPr>
            </a:lvl1pPr>
            <a:lvl2pPr>
              <a:defRPr>
                <a:solidFill>
                  <a:srgbClr val="CEE979"/>
                </a:solidFill>
                <a:latin typeface="Cambria" panose="02040503050406030204" pitchFamily="18" charset="0"/>
              </a:defRPr>
            </a:lvl2pPr>
            <a:lvl3pPr>
              <a:defRPr>
                <a:solidFill>
                  <a:srgbClr val="FDDF8D"/>
                </a:solidFill>
                <a:latin typeface="Cambria" panose="02040503050406030204" pitchFamily="18" charset="0"/>
              </a:defRPr>
            </a:lvl3pPr>
            <a:lvl4pPr>
              <a:defRPr>
                <a:latin typeface="Cambria" panose="02040503050406030204" pitchFamily="18" charset="0"/>
              </a:defRPr>
            </a:lvl4pPr>
            <a:lvl5pPr>
              <a:defRPr>
                <a:latin typeface="Cambria" panose="02040503050406030204" pitchFamily="18" charset="0"/>
              </a:defRPr>
            </a:lvl5p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endParaRPr lang="sk-SK" dirty="0"/>
          </a:p>
        </p:txBody>
      </p:sp>
      <p:pic>
        <p:nvPicPr>
          <p:cNvPr id="11" name="Slika 10">
            <a:extLst>
              <a:ext uri="{FF2B5EF4-FFF2-40B4-BE49-F238E27FC236}">
                <a16:creationId xmlns="" xmlns:a16="http://schemas.microsoft.com/office/drawing/2014/main" id="{A77AE278-B9C2-43CF-9DDC-0D00D1B012A7}"/>
              </a:ext>
            </a:extLst>
          </p:cNvPr>
          <p:cNvPicPr>
            <a:picLocks noChangeAspect="1"/>
          </p:cNvPicPr>
          <p:nvPr userDrawn="1"/>
        </p:nvPicPr>
        <p:blipFill>
          <a:blip r:embed="rId2"/>
          <a:stretch>
            <a:fillRect/>
          </a:stretch>
        </p:blipFill>
        <p:spPr>
          <a:xfrm>
            <a:off x="8971368" y="136794"/>
            <a:ext cx="3004731" cy="849048"/>
          </a:xfrm>
          <a:prstGeom prst="rect">
            <a:avLst/>
          </a:prstGeom>
        </p:spPr>
      </p:pic>
      <p:sp>
        <p:nvSpPr>
          <p:cNvPr id="12" name="PoljeZBesedilom 11">
            <a:extLst>
              <a:ext uri="{FF2B5EF4-FFF2-40B4-BE49-F238E27FC236}">
                <a16:creationId xmlns="" xmlns:a16="http://schemas.microsoft.com/office/drawing/2014/main" id="{B05B6B53-9BB1-48A6-9FC8-826DFD4E3A00}"/>
              </a:ext>
            </a:extLst>
          </p:cNvPr>
          <p:cNvSpPr txBox="1"/>
          <p:nvPr userDrawn="1"/>
        </p:nvSpPr>
        <p:spPr>
          <a:xfrm>
            <a:off x="7822457" y="6519446"/>
            <a:ext cx="5302553" cy="338554"/>
          </a:xfrm>
          <a:prstGeom prst="rect">
            <a:avLst/>
          </a:prstGeom>
          <a:noFill/>
        </p:spPr>
        <p:txBody>
          <a:bodyPr wrap="square" rtlCol="0">
            <a:spAutoFit/>
          </a:bodyPr>
          <a:lstStyle/>
          <a:p>
            <a:r>
              <a:rPr lang="en-GB" sz="1600" dirty="0">
                <a:solidFill>
                  <a:schemeClr val="accent1">
                    <a:lumMod val="50000"/>
                  </a:schemeClr>
                </a:solidFill>
              </a:rPr>
              <a:t>www.interreg-danube.eu/dridanube</a:t>
            </a:r>
          </a:p>
        </p:txBody>
      </p:sp>
    </p:spTree>
    <p:extLst>
      <p:ext uri="{BB962C8B-B14F-4D97-AF65-F5344CB8AC3E}">
        <p14:creationId xmlns:p14="http://schemas.microsoft.com/office/powerpoint/2010/main" val="2822415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WP Title 1">
    <p:spTree>
      <p:nvGrpSpPr>
        <p:cNvPr id="1" name=""/>
        <p:cNvGrpSpPr/>
        <p:nvPr/>
      </p:nvGrpSpPr>
      <p:grpSpPr>
        <a:xfrm>
          <a:off x="0" y="0"/>
          <a:ext cx="0" cy="0"/>
          <a:chOff x="0" y="0"/>
          <a:chExt cx="0" cy="0"/>
        </a:xfrm>
      </p:grpSpPr>
      <p:sp>
        <p:nvSpPr>
          <p:cNvPr id="9" name="Rounded Rectangle 8"/>
          <p:cNvSpPr>
            <a:spLocks noChangeAspect="1"/>
          </p:cNvSpPr>
          <p:nvPr userDrawn="1"/>
        </p:nvSpPr>
        <p:spPr>
          <a:xfrm>
            <a:off x="4439817" y="1556792"/>
            <a:ext cx="7567534" cy="46805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Content Placeholder 6"/>
          <p:cNvSpPr>
            <a:spLocks noGrp="1"/>
          </p:cNvSpPr>
          <p:nvPr>
            <p:ph sz="quarter" idx="10" hasCustomPrompt="1"/>
          </p:nvPr>
        </p:nvSpPr>
        <p:spPr>
          <a:xfrm>
            <a:off x="5880100" y="3609975"/>
            <a:ext cx="5421313" cy="1243013"/>
          </a:xfrm>
          <a:prstGeom prst="rect">
            <a:avLst/>
          </a:prstGeom>
        </p:spPr>
        <p:txBody>
          <a:bodyPr anchor="ctr"/>
          <a:lstStyle>
            <a:lvl1pPr marL="0" indent="0" algn="r" defTabSz="914400" rtl="0" eaLnBrk="1" latinLnBrk="0" hangingPunct="1">
              <a:spcBef>
                <a:spcPct val="0"/>
              </a:spcBef>
              <a:buNone/>
              <a:defRPr lang="en-GB" sz="5400" kern="1200" dirty="0">
                <a:solidFill>
                  <a:schemeClr val="bg1"/>
                </a:solidFill>
                <a:latin typeface="Calibri" panose="020F0502020204030204" pitchFamily="34" charset="0"/>
                <a:ea typeface="+mj-ea"/>
                <a:cs typeface="+mj-cs"/>
              </a:defRPr>
            </a:lvl1pPr>
          </a:lstStyle>
          <a:p>
            <a:pPr lvl="0"/>
            <a:r>
              <a:rPr lang="en-GB" dirty="0"/>
              <a:t>Presentation Title</a:t>
            </a:r>
          </a:p>
        </p:txBody>
      </p:sp>
      <p:sp>
        <p:nvSpPr>
          <p:cNvPr id="5" name="Rounded Rectangle 4"/>
          <p:cNvSpPr>
            <a:spLocks noChangeAspect="1"/>
          </p:cNvSpPr>
          <p:nvPr userDrawn="1"/>
        </p:nvSpPr>
        <p:spPr>
          <a:xfrm>
            <a:off x="213066" y="1556792"/>
            <a:ext cx="4082735" cy="468052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ffectLst>
                <a:outerShdw blurRad="50800" dist="50800" dir="5400000" sx="1000" sy="1000" algn="ctr" rotWithShape="0">
                  <a:srgbClr val="000000"/>
                </a:outerShdw>
              </a:effectLst>
            </a:endParaRPr>
          </a:p>
        </p:txBody>
      </p:sp>
      <p:sp>
        <p:nvSpPr>
          <p:cNvPr id="10" name="TextBox 9"/>
          <p:cNvSpPr txBox="1"/>
          <p:nvPr userDrawn="1"/>
        </p:nvSpPr>
        <p:spPr>
          <a:xfrm>
            <a:off x="305979" y="4852988"/>
            <a:ext cx="3240360" cy="400110"/>
          </a:xfrm>
          <a:prstGeom prst="rect">
            <a:avLst/>
          </a:prstGeom>
          <a:noFill/>
        </p:spPr>
        <p:txBody>
          <a:bodyPr wrap="square" rtlCol="0">
            <a:spAutoFit/>
          </a:bodyPr>
          <a:lstStyle/>
          <a:p>
            <a:r>
              <a:rPr lang="en-GB" sz="2000" dirty="0">
                <a:solidFill>
                  <a:prstClr val="white">
                    <a:alpha val="50000"/>
                  </a:prstClr>
                </a:solidFill>
              </a:rPr>
              <a:t>a water secure world</a:t>
            </a:r>
          </a:p>
        </p:txBody>
      </p:sp>
      <p:sp>
        <p:nvSpPr>
          <p:cNvPr id="8" name="Content Placeholder 6"/>
          <p:cNvSpPr>
            <a:spLocks noGrp="1"/>
          </p:cNvSpPr>
          <p:nvPr>
            <p:ph sz="quarter" idx="12" hasCustomPrompt="1"/>
          </p:nvPr>
        </p:nvSpPr>
        <p:spPr>
          <a:xfrm>
            <a:off x="6954253" y="4852988"/>
            <a:ext cx="4347160" cy="577767"/>
          </a:xfrm>
          <a:prstGeom prst="rect">
            <a:avLst/>
          </a:prstGeom>
        </p:spPr>
        <p:txBody>
          <a:bodyPr anchor="t"/>
          <a:lstStyle>
            <a:lvl1pPr marL="0" indent="0" algn="r" defTabSz="914400" rtl="0" eaLnBrk="1" latinLnBrk="0" hangingPunct="1">
              <a:spcBef>
                <a:spcPct val="0"/>
              </a:spcBef>
              <a:buNone/>
              <a:defRPr lang="en-GB" sz="2000" kern="1200" dirty="0">
                <a:solidFill>
                  <a:schemeClr val="bg1"/>
                </a:solidFill>
                <a:latin typeface="Calibri" panose="020F0502020204030204" pitchFamily="34" charset="0"/>
                <a:ea typeface="+mj-ea"/>
                <a:cs typeface="+mj-cs"/>
              </a:defRPr>
            </a:lvl1pPr>
          </a:lstStyle>
          <a:p>
            <a:pPr lvl="0"/>
            <a:r>
              <a:rPr lang="en-GB" dirty="0"/>
              <a:t>Presentation sub-title</a:t>
            </a:r>
          </a:p>
        </p:txBody>
      </p:sp>
    </p:spTree>
    <p:extLst>
      <p:ext uri="{BB962C8B-B14F-4D97-AF65-F5344CB8AC3E}">
        <p14:creationId xmlns:p14="http://schemas.microsoft.com/office/powerpoint/2010/main" val="41033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Date Placeholder 3"/>
          <p:cNvSpPr txBox="1">
            <a:spLocks/>
          </p:cNvSpPr>
          <p:nvPr/>
        </p:nvSpPr>
        <p:spPr>
          <a:xfrm>
            <a:off x="1" y="6604922"/>
            <a:ext cx="2082799" cy="253078"/>
          </a:xfrm>
          <a:prstGeom prst="roundRect">
            <a:avLst/>
          </a:prstGeom>
          <a:solidFill>
            <a:srgbClr val="00B050"/>
          </a:solidFill>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p:txBody>
      </p:sp>
      <p:sp>
        <p:nvSpPr>
          <p:cNvPr id="9" name="Footer Placeholder 4"/>
          <p:cNvSpPr txBox="1">
            <a:spLocks/>
          </p:cNvSpPr>
          <p:nvPr/>
        </p:nvSpPr>
        <p:spPr>
          <a:xfrm>
            <a:off x="2295752" y="6604922"/>
            <a:ext cx="7600497" cy="253078"/>
          </a:xfrm>
          <a:prstGeom prst="roundRect">
            <a:avLst/>
          </a:prstGeom>
          <a:solidFill>
            <a:srgbClr val="00B0F0"/>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0" dirty="0">
                <a:solidFill>
                  <a:schemeClr val="bg1"/>
                </a:solidFill>
              </a:rPr>
              <a:t>Integrated Drought Management in Central and Eastern Europe </a:t>
            </a:r>
          </a:p>
        </p:txBody>
      </p:sp>
      <p:sp>
        <p:nvSpPr>
          <p:cNvPr id="11" name="Slide Number Placeholder 5"/>
          <p:cNvSpPr txBox="1">
            <a:spLocks/>
          </p:cNvSpPr>
          <p:nvPr/>
        </p:nvSpPr>
        <p:spPr>
          <a:xfrm>
            <a:off x="0" y="6629400"/>
            <a:ext cx="478582" cy="228600"/>
          </a:xfrm>
          <a:prstGeom prst="rect">
            <a:avLst/>
          </a:prstGeom>
          <a:solidFill>
            <a:srgbClr val="00B050"/>
          </a:solidFill>
        </p:spPr>
        <p:txBody>
          <a:bodyP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solidFill>
                <a:schemeClr val="bg1"/>
              </a:solidFill>
            </a:endParaRPr>
          </a:p>
          <a:p>
            <a:endParaRPr lang="en-GB" dirty="0">
              <a:solidFill>
                <a:schemeClr val="bg1"/>
              </a:solidFill>
            </a:endParaRPr>
          </a:p>
        </p:txBody>
      </p:sp>
      <p:sp>
        <p:nvSpPr>
          <p:cNvPr id="12" name="TextBox 11"/>
          <p:cNvSpPr txBox="1"/>
          <p:nvPr/>
        </p:nvSpPr>
        <p:spPr>
          <a:xfrm>
            <a:off x="559470" y="6604922"/>
            <a:ext cx="949165" cy="276999"/>
          </a:xfrm>
          <a:prstGeom prst="rect">
            <a:avLst/>
          </a:prstGeom>
          <a:noFill/>
        </p:spPr>
        <p:txBody>
          <a:bodyPr wrap="square" rtlCol="0" anchor="ctr">
            <a:spAutoFit/>
          </a:bodyPr>
          <a:lstStyle/>
          <a:p>
            <a:pPr algn="ctr"/>
            <a:r>
              <a:rPr lang="sl-SI" sz="1200" dirty="0">
                <a:solidFill>
                  <a:schemeClr val="bg1"/>
                </a:solidFill>
              </a:rPr>
              <a:t>June</a:t>
            </a:r>
            <a:endParaRPr lang="en-GB" sz="1200" dirty="0">
              <a:solidFill>
                <a:schemeClr val="bg1"/>
              </a:solidFill>
            </a:endParaRPr>
          </a:p>
        </p:txBody>
      </p:sp>
      <p:sp>
        <p:nvSpPr>
          <p:cNvPr id="13" name="TextBox 12"/>
          <p:cNvSpPr txBox="1"/>
          <p:nvPr/>
        </p:nvSpPr>
        <p:spPr>
          <a:xfrm>
            <a:off x="1554079" y="6604924"/>
            <a:ext cx="531495" cy="276999"/>
          </a:xfrm>
          <a:prstGeom prst="rect">
            <a:avLst/>
          </a:prstGeom>
          <a:noFill/>
        </p:spPr>
        <p:txBody>
          <a:bodyPr wrap="square" rtlCol="0">
            <a:spAutoFit/>
          </a:bodyPr>
          <a:lstStyle/>
          <a:p>
            <a:pPr marL="0" algn="l" defTabSz="914400" rtl="0" eaLnBrk="1" latinLnBrk="0" hangingPunct="1"/>
            <a:r>
              <a:rPr lang="en-GB" sz="1200" kern="1200" dirty="0">
                <a:solidFill>
                  <a:schemeClr val="bg1"/>
                </a:solidFill>
                <a:latin typeface="+mn-lt"/>
                <a:ea typeface="+mn-ea"/>
                <a:cs typeface="+mn-cs"/>
              </a:rPr>
              <a:t>201</a:t>
            </a:r>
            <a:r>
              <a:rPr lang="sl-SI" sz="1200" kern="1200" dirty="0">
                <a:solidFill>
                  <a:schemeClr val="bg1"/>
                </a:solidFill>
                <a:latin typeface="+mn-lt"/>
                <a:ea typeface="+mn-ea"/>
                <a:cs typeface="+mn-cs"/>
              </a:rPr>
              <a:t>8</a:t>
            </a:r>
            <a:endParaRPr lang="en-GB" sz="1200" kern="1200" dirty="0">
              <a:solidFill>
                <a:schemeClr val="bg1"/>
              </a:solidFill>
              <a:latin typeface="+mn-lt"/>
              <a:ea typeface="+mn-ea"/>
              <a:cs typeface="+mn-cs"/>
            </a:endParaRPr>
          </a:p>
        </p:txBody>
      </p:sp>
      <p:sp>
        <p:nvSpPr>
          <p:cNvPr id="14" name="TextBox 13"/>
          <p:cNvSpPr txBox="1"/>
          <p:nvPr/>
        </p:nvSpPr>
        <p:spPr>
          <a:xfrm>
            <a:off x="-52171" y="6604922"/>
            <a:ext cx="677813" cy="276999"/>
          </a:xfrm>
          <a:prstGeom prst="rect">
            <a:avLst/>
          </a:prstGeom>
          <a:noFill/>
        </p:spPr>
        <p:txBody>
          <a:bodyPr wrap="square" rtlCol="0">
            <a:spAutoFit/>
          </a:bodyPr>
          <a:lstStyle/>
          <a:p>
            <a:fld id="{0F6C66C0-1198-43F2-B192-0F422C59EAAA}" type="slidenum">
              <a:rPr lang="en-GB" sz="1200" smtClean="0">
                <a:solidFill>
                  <a:schemeClr val="bg1"/>
                </a:solidFill>
              </a:rPr>
              <a:t>‹#›</a:t>
            </a:fld>
            <a:r>
              <a:rPr lang="sk-SK" sz="1200" dirty="0">
                <a:solidFill>
                  <a:schemeClr val="bg1"/>
                </a:solidFill>
              </a:rPr>
              <a:t>/19</a:t>
            </a:r>
            <a:endParaRPr lang="en-GB" sz="1200" dirty="0">
              <a:solidFill>
                <a:schemeClr val="bg1"/>
              </a:solidFill>
            </a:endParaRPr>
          </a:p>
        </p:txBody>
      </p:sp>
      <p:sp>
        <p:nvSpPr>
          <p:cNvPr id="4" name="Rectangle 3"/>
          <p:cNvSpPr/>
          <p:nvPr/>
        </p:nvSpPr>
        <p:spPr>
          <a:xfrm>
            <a:off x="10129287" y="6514068"/>
            <a:ext cx="1817357" cy="369332"/>
          </a:xfrm>
          <a:prstGeom prst="rect">
            <a:avLst/>
          </a:prstGeom>
        </p:spPr>
        <p:txBody>
          <a:bodyPr wrap="square">
            <a:spAutoFit/>
          </a:bodyPr>
          <a:lstStyle/>
          <a:p>
            <a:r>
              <a:rPr lang="en-US" sz="1800" u="none" dirty="0">
                <a:solidFill>
                  <a:schemeClr val="bg2">
                    <a:lumMod val="25000"/>
                  </a:schemeClr>
                </a:solidFill>
                <a:effectLst/>
                <a:latin typeface="+mn-lt"/>
                <a:ea typeface="Calibri" panose="020F0502020204030204" pitchFamily="34" charset="0"/>
                <a:cs typeface="Times New Roman" panose="02020603050405020304" pitchFamily="18" charset="0"/>
              </a:rPr>
              <a:t>www.</a:t>
            </a:r>
            <a:r>
              <a:rPr lang="en-US" sz="1800" u="none" dirty="0">
                <a:solidFill>
                  <a:srgbClr val="00B0F0"/>
                </a:solidFill>
                <a:effectLst/>
                <a:latin typeface="+mn-lt"/>
                <a:ea typeface="Calibri" panose="020F0502020204030204" pitchFamily="34" charset="0"/>
                <a:cs typeface="Times New Roman" panose="02020603050405020304" pitchFamily="18" charset="0"/>
              </a:rPr>
              <a:t>gwpcee.</a:t>
            </a:r>
            <a:r>
              <a:rPr lang="en-US" sz="1800" u="none" dirty="0">
                <a:solidFill>
                  <a:srgbClr val="00B050"/>
                </a:solidFill>
                <a:effectLst/>
                <a:latin typeface="+mn-lt"/>
                <a:ea typeface="Calibri" panose="020F0502020204030204" pitchFamily="34" charset="0"/>
                <a:cs typeface="Times New Roman" panose="02020603050405020304" pitchFamily="18" charset="0"/>
              </a:rPr>
              <a:t>org</a:t>
            </a:r>
            <a:endParaRPr lang="en-GB" sz="1800" u="none" dirty="0">
              <a:solidFill>
                <a:srgbClr val="00B050"/>
              </a:solidFill>
              <a:latin typeface="+mn-lt"/>
            </a:endParaRPr>
          </a:p>
        </p:txBody>
      </p:sp>
    </p:spTree>
    <p:extLst>
      <p:ext uri="{BB962C8B-B14F-4D97-AF65-F5344CB8AC3E}">
        <p14:creationId xmlns:p14="http://schemas.microsoft.com/office/powerpoint/2010/main" val="2240096642"/>
      </p:ext>
    </p:extLst>
  </p:cSld>
  <p:clrMap bg1="lt1" tx1="dk1" bg2="lt2" tx2="dk2" accent1="accent1" accent2="accent2" accent3="accent3" accent4="accent4" accent5="accent5" accent6="accent6" hlink="hlink" folHlink="folHlink"/>
  <p:sldLayoutIdLst>
    <p:sldLayoutId id="2147483687" r:id="rId1"/>
    <p:sldLayoutId id="2147483699" r:id="rId2"/>
    <p:sldLayoutId id="2147483700" r:id="rId3"/>
    <p:sldLayoutId id="2147483701" r:id="rId4"/>
    <p:sldLayoutId id="2147483693" r:id="rId5"/>
    <p:sldLayoutId id="2147483698" r:id="rId6"/>
    <p:sldLayoutId id="2147483703" r:id="rId7"/>
    <p:sldLayoutId id="214748370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ounded Rectangle 5"/>
          <p:cNvSpPr>
            <a:spLocks noChangeAspect="1"/>
          </p:cNvSpPr>
          <p:nvPr/>
        </p:nvSpPr>
        <p:spPr>
          <a:xfrm>
            <a:off x="4439817" y="1556792"/>
            <a:ext cx="7567534" cy="46805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Rectangle 1"/>
          <p:cNvSpPr/>
          <p:nvPr/>
        </p:nvSpPr>
        <p:spPr>
          <a:xfrm>
            <a:off x="10266194" y="6363774"/>
            <a:ext cx="1817357" cy="369332"/>
          </a:xfrm>
          <a:prstGeom prst="rect">
            <a:avLst/>
          </a:prstGeom>
        </p:spPr>
        <p:txBody>
          <a:bodyPr wrap="none">
            <a:spAutoFit/>
          </a:bodyPr>
          <a:lstStyle/>
          <a:p>
            <a:r>
              <a:rPr lang="en-US" sz="1800" u="none" dirty="0">
                <a:solidFill>
                  <a:schemeClr val="bg2">
                    <a:lumMod val="25000"/>
                  </a:schemeClr>
                </a:solidFill>
                <a:effectLst/>
                <a:latin typeface="+mn-lt"/>
                <a:ea typeface="Calibri" panose="020F0502020204030204" pitchFamily="34" charset="0"/>
                <a:cs typeface="Times New Roman" panose="02020603050405020304" pitchFamily="18" charset="0"/>
              </a:rPr>
              <a:t>www.</a:t>
            </a:r>
            <a:r>
              <a:rPr lang="en-US" sz="1800" u="none" dirty="0">
                <a:solidFill>
                  <a:srgbClr val="00B0F0"/>
                </a:solidFill>
                <a:effectLst/>
                <a:latin typeface="+mn-lt"/>
                <a:ea typeface="Calibri" panose="020F0502020204030204" pitchFamily="34" charset="0"/>
                <a:cs typeface="Times New Roman" panose="02020603050405020304" pitchFamily="18" charset="0"/>
              </a:rPr>
              <a:t>gwpcee.</a:t>
            </a:r>
            <a:r>
              <a:rPr lang="en-US" sz="1800" u="none" dirty="0">
                <a:solidFill>
                  <a:srgbClr val="00B050"/>
                </a:solidFill>
                <a:effectLst/>
                <a:latin typeface="+mn-lt"/>
                <a:ea typeface="Calibri" panose="020F0502020204030204" pitchFamily="34" charset="0"/>
                <a:cs typeface="Times New Roman" panose="02020603050405020304" pitchFamily="18" charset="0"/>
              </a:rPr>
              <a:t>org</a:t>
            </a:r>
            <a:endParaRPr lang="en-GB" sz="1800" u="none" dirty="0">
              <a:solidFill>
                <a:srgbClr val="00B050"/>
              </a:solidFill>
              <a:latin typeface="+mn-lt"/>
            </a:endParaRPr>
          </a:p>
        </p:txBody>
      </p:sp>
    </p:spTree>
    <p:extLst>
      <p:ext uri="{BB962C8B-B14F-4D97-AF65-F5344CB8AC3E}">
        <p14:creationId xmlns:p14="http://schemas.microsoft.com/office/powerpoint/2010/main" val="49027792"/>
      </p:ext>
    </p:extLst>
  </p:cSld>
  <p:clrMap bg1="lt1" tx1="dk1" bg2="lt2" tx2="dk2" accent1="accent1" accent2="accent2" accent3="accent3" accent4="accent4" accent5="accent5" accent6="accent6" hlink="hlink" folHlink="folHlink"/>
  <p:sldLayoutIdLst>
    <p:sldLayoutId id="2147483684" r:id="rId1"/>
    <p:sldLayoutId id="2147483702" r:id="rId2"/>
    <p:sldLayoutId id="21474837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tretch>
            <a:fillRect/>
          </a:stretch>
        </p:blipFill>
        <p:spPr>
          <a:xfrm>
            <a:off x="336551" y="1556792"/>
            <a:ext cx="3806822" cy="4680520"/>
          </a:xfrm>
        </p:spPr>
      </p:pic>
      <p:sp>
        <p:nvSpPr>
          <p:cNvPr id="9" name="Content Placeholder 2"/>
          <p:cNvSpPr>
            <a:spLocks noGrp="1"/>
          </p:cNvSpPr>
          <p:nvPr>
            <p:ph sz="quarter" idx="11"/>
          </p:nvPr>
        </p:nvSpPr>
        <p:spPr>
          <a:xfrm>
            <a:off x="6095999" y="2484822"/>
            <a:ext cx="5231903" cy="1243013"/>
          </a:xfrm>
        </p:spPr>
        <p:txBody>
          <a:bodyPr/>
          <a:lstStyle/>
          <a:p>
            <a:pPr algn="l"/>
            <a:r>
              <a:rPr lang="en-GB" sz="3200" b="1" dirty="0"/>
              <a:t>Integrated Drought Management Programme in Central and Eastern Europe</a:t>
            </a:r>
          </a:p>
        </p:txBody>
      </p:sp>
      <p:sp>
        <p:nvSpPr>
          <p:cNvPr id="2" name="Obdĺžnik 1">
            <a:extLst>
              <a:ext uri="{FF2B5EF4-FFF2-40B4-BE49-F238E27FC236}">
                <a16:creationId xmlns="" xmlns:a16="http://schemas.microsoft.com/office/drawing/2014/main" id="{9E7E2B13-D780-41EF-9CF3-BD649CB2B4F3}"/>
              </a:ext>
            </a:extLst>
          </p:cNvPr>
          <p:cNvSpPr/>
          <p:nvPr/>
        </p:nvSpPr>
        <p:spPr>
          <a:xfrm>
            <a:off x="6095999" y="4632236"/>
            <a:ext cx="5759449" cy="1200329"/>
          </a:xfrm>
          <a:prstGeom prst="rect">
            <a:avLst/>
          </a:prstGeom>
        </p:spPr>
        <p:txBody>
          <a:bodyPr wrap="square">
            <a:spAutoFit/>
          </a:bodyPr>
          <a:lstStyle/>
          <a:p>
            <a:pPr>
              <a:spcAft>
                <a:spcPts val="0"/>
              </a:spcAft>
            </a:pPr>
            <a:r>
              <a:rPr lang="en-GB" dirty="0">
                <a:solidFill>
                  <a:schemeClr val="bg1"/>
                </a:solidFill>
                <a:ea typeface="Times New Roman" panose="02020603050405020304" pitchFamily="18" charset="0"/>
              </a:rPr>
              <a:t>The fourth meeting of the Coordination Committee </a:t>
            </a:r>
          </a:p>
          <a:p>
            <a:r>
              <a:rPr lang="en-GB" dirty="0">
                <a:solidFill>
                  <a:schemeClr val="bg1"/>
                </a:solidFill>
                <a:ea typeface="Times New Roman" panose="02020603050405020304" pitchFamily="18" charset="0"/>
              </a:rPr>
              <a:t>of the National Policy Dialogue on IWRM in the Republic of Moldova</a:t>
            </a:r>
          </a:p>
          <a:p>
            <a:r>
              <a:rPr lang="en-GB" dirty="0">
                <a:solidFill>
                  <a:schemeClr val="bg1"/>
                </a:solidFill>
              </a:rPr>
              <a:t>Dumitru Drumea, GWP Moldova</a:t>
            </a:r>
          </a:p>
        </p:txBody>
      </p:sp>
    </p:spTree>
    <p:extLst>
      <p:ext uri="{BB962C8B-B14F-4D97-AF65-F5344CB8AC3E}">
        <p14:creationId xmlns:p14="http://schemas.microsoft.com/office/powerpoint/2010/main" val="2002444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2"/>
          <p:cNvGraphicFramePr>
            <a:graphicFrameLocks noGrp="1"/>
          </p:cNvGraphicFramePr>
          <p:nvPr>
            <p:extLst/>
          </p:nvPr>
        </p:nvGraphicFramePr>
        <p:xfrm>
          <a:off x="0" y="75304"/>
          <a:ext cx="9653156" cy="640080"/>
        </p:xfrm>
        <a:graphic>
          <a:graphicData uri="http://schemas.openxmlformats.org/drawingml/2006/table">
            <a:tbl>
              <a:tblPr>
                <a:effectLst>
                  <a:outerShdw blurRad="50800" dist="38100" dir="2700000" algn="tl" rotWithShape="0">
                    <a:prstClr val="black">
                      <a:alpha val="40000"/>
                    </a:prstClr>
                  </a:outerShdw>
                </a:effectLst>
              </a:tblPr>
              <a:tblGrid>
                <a:gridCol w="9653156">
                  <a:extLst>
                    <a:ext uri="{9D8B030D-6E8A-4147-A177-3AD203B41FA5}">
                      <a16:colId xmlns="" xmlns:a16="http://schemas.microsoft.com/office/drawing/2014/main" val="20000"/>
                    </a:ext>
                  </a:extLst>
                </a:gridCol>
              </a:tblGrid>
              <a:tr h="240224">
                <a:tc>
                  <a:txBody>
                    <a:bodyPr/>
                    <a:lstStyle/>
                    <a:p>
                      <a:pPr>
                        <a:spcBef>
                          <a:spcPts val="0"/>
                        </a:spcBef>
                        <a:spcAft>
                          <a:spcPts val="0"/>
                        </a:spcAft>
                      </a:pPr>
                      <a:r>
                        <a:rPr lang="en-US" sz="3600" noProof="0" dirty="0">
                          <a:solidFill>
                            <a:srgbClr val="0070C0"/>
                          </a:solidFill>
                        </a:rPr>
                        <a:t>Natural Small Water Retention Measures</a:t>
                      </a:r>
                    </a:p>
                  </a:txBody>
                  <a:tcPr>
                    <a:lnL w="38100" cmpd="sng">
                      <a:noFill/>
                      <a:prstDash val="solid"/>
                    </a:lnL>
                    <a:lnR w="38100" cmpd="sng">
                      <a:noFill/>
                      <a:prstDash val="solid"/>
                    </a:lnR>
                    <a:lnT w="38100" cmpd="sng">
                      <a:noFill/>
                      <a:prstDash val="soli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pic>
        <p:nvPicPr>
          <p:cNvPr id="6" name="Picture 3"/>
          <p:cNvPicPr>
            <a:picLocks noChangeAspect="1"/>
          </p:cNvPicPr>
          <p:nvPr/>
        </p:nvPicPr>
        <p:blipFill>
          <a:blip r:embed="rId3"/>
          <a:stretch>
            <a:fillRect/>
          </a:stretch>
        </p:blipFill>
        <p:spPr>
          <a:xfrm>
            <a:off x="9131063" y="3771530"/>
            <a:ext cx="2952449" cy="2089044"/>
          </a:xfrm>
          <a:prstGeom prst="rect">
            <a:avLst/>
          </a:prstGeom>
        </p:spPr>
      </p:pic>
      <p:pic>
        <p:nvPicPr>
          <p:cNvPr id="7" name="Picture 2"/>
          <p:cNvPicPr>
            <a:picLocks noChangeAspect="1"/>
          </p:cNvPicPr>
          <p:nvPr/>
        </p:nvPicPr>
        <p:blipFill>
          <a:blip r:embed="rId4"/>
          <a:stretch>
            <a:fillRect/>
          </a:stretch>
        </p:blipFill>
        <p:spPr>
          <a:xfrm>
            <a:off x="7671478" y="1146839"/>
            <a:ext cx="4412034" cy="2193236"/>
          </a:xfrm>
          <a:prstGeom prst="rect">
            <a:avLst/>
          </a:prstGeom>
        </p:spPr>
      </p:pic>
      <p:sp>
        <p:nvSpPr>
          <p:cNvPr id="9" name="PoljeZBesedilom 8"/>
          <p:cNvSpPr txBox="1"/>
          <p:nvPr/>
        </p:nvSpPr>
        <p:spPr>
          <a:xfrm>
            <a:off x="0" y="715384"/>
            <a:ext cx="7392508" cy="3046988"/>
          </a:xfrm>
          <a:prstGeom prst="rect">
            <a:avLst/>
          </a:prstGeom>
          <a:noFill/>
        </p:spPr>
        <p:txBody>
          <a:bodyPr wrap="square" rtlCol="0">
            <a:spAutoFit/>
          </a:bodyPr>
          <a:lstStyle/>
          <a:p>
            <a:pPr algn="ctr"/>
            <a:r>
              <a:rPr lang="en-US"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adaptive measure which serves to adjust to extreme climate variability</a:t>
            </a:r>
            <a:endParaRPr lang="sl-SI" sz="24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sl-SI" sz="24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a:p>
            <a:pPr algn="ct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Retain water in the land during wet periods</a:t>
            </a:r>
            <a:r>
              <a:rPr lang="sl-SI"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GB"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and make this water available for ecosystems, agriculture and forestry during drought periods</a:t>
            </a:r>
            <a:endParaRPr lang="sl-SI"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ctr"/>
            <a:r>
              <a:rPr lang="sl-SI"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&amp;</a:t>
            </a:r>
          </a:p>
          <a:p>
            <a:pPr algn="ctr"/>
            <a:r>
              <a:rPr lang="en-US"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a:t>
            </a:r>
            <a:r>
              <a:rPr lang="en-US" sz="2400" dirty="0">
                <a:solidFill>
                  <a:srgbClr val="0070C0"/>
                </a:solidFill>
                <a:latin typeface="Calibri" panose="020F0502020204030204" pitchFamily="34" charset="0"/>
                <a:ea typeface="Calibri" panose="020F0502020204030204" pitchFamily="34" charset="0"/>
                <a:cs typeface="Times New Roman" panose="02020603050405020304" pitchFamily="18" charset="0"/>
              </a:rPr>
              <a:t>slows down flood waves during flood periods</a:t>
            </a:r>
            <a:endParaRPr lang="en-GB" sz="2000" dirty="0">
              <a:solidFill>
                <a:srgbClr val="0070C0"/>
              </a:solidFill>
            </a:endParaRPr>
          </a:p>
        </p:txBody>
      </p:sp>
      <p:sp>
        <p:nvSpPr>
          <p:cNvPr id="11" name="Pravokotnik 10"/>
          <p:cNvSpPr/>
          <p:nvPr/>
        </p:nvSpPr>
        <p:spPr>
          <a:xfrm>
            <a:off x="567183" y="3945336"/>
            <a:ext cx="6545268" cy="2462213"/>
          </a:xfrm>
          <a:prstGeom prst="rect">
            <a:avLst/>
          </a:prstGeom>
        </p:spPr>
        <p:txBody>
          <a:bodyPr wrap="square">
            <a:spAutoFit/>
          </a:bodyPr>
          <a:lstStyle/>
          <a:p>
            <a:pPr marL="342900" indent="-342900" algn="just">
              <a:buFont typeface="Arial" panose="020B0604020202020204" pitchFamily="34" charset="0"/>
              <a:buChar char="•"/>
            </a:pPr>
            <a:r>
              <a:rPr lang="en-GB" sz="2200" dirty="0">
                <a:solidFill>
                  <a:srgbClr val="0070C0"/>
                </a:solidFill>
              </a:rPr>
              <a:t>improve the water conditions in the river basin</a:t>
            </a:r>
            <a:endParaRPr lang="sl-SI" sz="2200" dirty="0">
              <a:solidFill>
                <a:srgbClr val="0070C0"/>
              </a:solidFill>
            </a:endParaRPr>
          </a:p>
          <a:p>
            <a:pPr marL="342900" indent="-342900" algn="just">
              <a:buFont typeface="Arial" panose="020B0604020202020204" pitchFamily="34" charset="0"/>
              <a:buChar char="•"/>
            </a:pPr>
            <a:r>
              <a:rPr lang="en-GB" sz="2200" dirty="0">
                <a:solidFill>
                  <a:srgbClr val="0070C0"/>
                </a:solidFill>
              </a:rPr>
              <a:t>increase landscape resilience against the effects of climate</a:t>
            </a:r>
            <a:endParaRPr lang="sl-SI" sz="2200" dirty="0">
              <a:solidFill>
                <a:srgbClr val="0070C0"/>
              </a:solidFill>
            </a:endParaRPr>
          </a:p>
          <a:p>
            <a:pPr marL="342900" indent="-342900" algn="just">
              <a:buFont typeface="Arial" panose="020B0604020202020204" pitchFamily="34" charset="0"/>
              <a:buChar char="•"/>
            </a:pPr>
            <a:r>
              <a:rPr lang="en-GB" sz="2200" dirty="0">
                <a:solidFill>
                  <a:srgbClr val="0070C0"/>
                </a:solidFill>
              </a:rPr>
              <a:t>preserve biodiversity of habitats that are strongly related to water resources, including habitats and species of a great natural value</a:t>
            </a:r>
          </a:p>
          <a:p>
            <a:pPr marL="342900" indent="-342900" algn="just">
              <a:buFont typeface="Arial" panose="020B0604020202020204" pitchFamily="34" charset="0"/>
              <a:buChar char="•"/>
            </a:pPr>
            <a:endParaRPr lang="en-GB" sz="2200" dirty="0">
              <a:solidFill>
                <a:srgbClr val="0070C0"/>
              </a:solidFill>
            </a:endParaRPr>
          </a:p>
        </p:txBody>
      </p:sp>
    </p:spTree>
    <p:extLst>
      <p:ext uri="{BB962C8B-B14F-4D97-AF65-F5344CB8AC3E}">
        <p14:creationId xmlns:p14="http://schemas.microsoft.com/office/powerpoint/2010/main" val="5186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2"/>
          <p:cNvGraphicFramePr>
            <a:graphicFrameLocks noGrp="1"/>
          </p:cNvGraphicFramePr>
          <p:nvPr>
            <p:extLst/>
          </p:nvPr>
        </p:nvGraphicFramePr>
        <p:xfrm>
          <a:off x="0" y="75304"/>
          <a:ext cx="9653156" cy="579120"/>
        </p:xfrm>
        <a:graphic>
          <a:graphicData uri="http://schemas.openxmlformats.org/drawingml/2006/table">
            <a:tbl>
              <a:tblPr>
                <a:effectLst>
                  <a:outerShdw blurRad="50800" dist="38100" dir="2700000" algn="tl" rotWithShape="0">
                    <a:prstClr val="black">
                      <a:alpha val="40000"/>
                    </a:prstClr>
                  </a:outerShdw>
                </a:effectLst>
              </a:tblPr>
              <a:tblGrid>
                <a:gridCol w="9653156">
                  <a:extLst>
                    <a:ext uri="{9D8B030D-6E8A-4147-A177-3AD203B41FA5}">
                      <a16:colId xmlns="" xmlns:a16="http://schemas.microsoft.com/office/drawing/2014/main" val="20000"/>
                    </a:ext>
                  </a:extLst>
                </a:gridCol>
              </a:tblGrid>
              <a:tr h="240224">
                <a:tc>
                  <a:txBody>
                    <a:bodyPr/>
                    <a:lstStyle/>
                    <a:p>
                      <a:pPr>
                        <a:spcBef>
                          <a:spcPts val="0"/>
                        </a:spcBef>
                        <a:spcAft>
                          <a:spcPts val="0"/>
                        </a:spcAft>
                      </a:pPr>
                      <a:r>
                        <a:rPr lang="en-US" sz="3200" noProof="0" dirty="0">
                          <a:solidFill>
                            <a:srgbClr val="0070C0"/>
                          </a:solidFill>
                        </a:rPr>
                        <a:t>Guidelines on Natural Small Water Retention Measures</a:t>
                      </a:r>
                    </a:p>
                  </a:txBody>
                  <a:tcPr>
                    <a:lnL w="38100" cmpd="sng">
                      <a:noFill/>
                      <a:prstDash val="solid"/>
                    </a:lnL>
                    <a:lnR w="38100" cmpd="sng">
                      <a:noFill/>
                      <a:prstDash val="solid"/>
                    </a:lnR>
                    <a:lnT w="38100" cmpd="sng">
                      <a:noFill/>
                      <a:prstDash val="soli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
        <p:nvSpPr>
          <p:cNvPr id="5" name="Pravokotnik 4"/>
          <p:cNvSpPr/>
          <p:nvPr/>
        </p:nvSpPr>
        <p:spPr>
          <a:xfrm>
            <a:off x="366791" y="884917"/>
            <a:ext cx="6250985" cy="4278094"/>
          </a:xfrm>
          <a:prstGeom prst="rect">
            <a:avLst/>
          </a:prstGeom>
        </p:spPr>
        <p:txBody>
          <a:bodyPr wrap="square">
            <a:spAutoFit/>
          </a:bodyPr>
          <a:lstStyle/>
          <a:p>
            <a:pPr marL="285750" indent="-285750">
              <a:spcBef>
                <a:spcPts val="600"/>
              </a:spcBef>
              <a:spcAft>
                <a:spcPts val="600"/>
              </a:spcAft>
              <a:buFont typeface="Arial" panose="020B0604020202020204" pitchFamily="34" charset="0"/>
              <a:buChar char="•"/>
            </a:pPr>
            <a:r>
              <a:rPr lang="en-GB" sz="2200" dirty="0">
                <a:latin typeface="Calibri" panose="020F0502020204030204" pitchFamily="34" charset="0"/>
              </a:rPr>
              <a:t>What are </a:t>
            </a:r>
            <a:r>
              <a:rPr lang="en-GB" sz="2200" b="1" dirty="0">
                <a:latin typeface="Calibri" panose="020F0502020204030204" pitchFamily="34" charset="0"/>
              </a:rPr>
              <a:t>technical and non-technical measures </a:t>
            </a:r>
            <a:r>
              <a:rPr lang="en-GB" sz="2200" dirty="0">
                <a:latin typeface="Calibri" panose="020F0502020204030204" pitchFamily="34" charset="0"/>
              </a:rPr>
              <a:t>to</a:t>
            </a:r>
            <a:r>
              <a:rPr lang="sl-SI" sz="2200" dirty="0">
                <a:latin typeface="Calibri" panose="020F0502020204030204" pitchFamily="34" charset="0"/>
              </a:rPr>
              <a:t> </a:t>
            </a:r>
            <a:r>
              <a:rPr lang="en-GB" sz="2200" dirty="0">
                <a:latin typeface="Calibri" panose="020F0502020204030204" pitchFamily="34" charset="0"/>
              </a:rPr>
              <a:t>increase water retention</a:t>
            </a:r>
            <a:r>
              <a:rPr lang="sl-SI" sz="2200" dirty="0">
                <a:latin typeface="Calibri" panose="020F0502020204030204" pitchFamily="34" charset="0"/>
              </a:rPr>
              <a:t>?</a:t>
            </a:r>
          </a:p>
          <a:p>
            <a:pPr marL="285750" indent="-285750">
              <a:spcBef>
                <a:spcPts val="600"/>
              </a:spcBef>
              <a:spcAft>
                <a:spcPts val="600"/>
              </a:spcAft>
              <a:buFont typeface="Arial" panose="020B0604020202020204" pitchFamily="34" charset="0"/>
              <a:buChar char="•"/>
            </a:pPr>
            <a:r>
              <a:rPr lang="en-GB" sz="2200" dirty="0">
                <a:latin typeface="Calibri" panose="020F0502020204030204" pitchFamily="34" charset="0"/>
              </a:rPr>
              <a:t>How to </a:t>
            </a:r>
            <a:r>
              <a:rPr lang="en-GB" sz="2200" b="1" dirty="0">
                <a:latin typeface="Calibri" panose="020F0502020204030204" pitchFamily="34" charset="0"/>
              </a:rPr>
              <a:t>choose the catchment</a:t>
            </a:r>
            <a:r>
              <a:rPr lang="en-GB" sz="2200" dirty="0">
                <a:latin typeface="Calibri" panose="020F0502020204030204" pitchFamily="34" charset="0"/>
              </a:rPr>
              <a:t> for the retention</a:t>
            </a:r>
            <a:r>
              <a:rPr lang="sl-SI" sz="2200" dirty="0">
                <a:latin typeface="Calibri" panose="020F0502020204030204" pitchFamily="34" charset="0"/>
              </a:rPr>
              <a:t> </a:t>
            </a:r>
            <a:r>
              <a:rPr lang="en-GB" sz="2200" dirty="0">
                <a:latin typeface="Calibri" panose="020F0502020204030204" pitchFamily="34" charset="0"/>
              </a:rPr>
              <a:t>measures?</a:t>
            </a:r>
            <a:endParaRPr lang="sl-SI" sz="2200" dirty="0">
              <a:latin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GB" sz="2200" dirty="0">
                <a:latin typeface="Calibri" panose="020F0502020204030204" pitchFamily="34" charset="0"/>
              </a:rPr>
              <a:t>How can we </a:t>
            </a:r>
            <a:r>
              <a:rPr lang="en-GB" sz="2200" b="1" dirty="0">
                <a:latin typeface="Calibri" panose="020F0502020204030204" pitchFamily="34" charset="0"/>
              </a:rPr>
              <a:t>evaluate the results </a:t>
            </a:r>
            <a:r>
              <a:rPr lang="en-GB" sz="2200" dirty="0">
                <a:latin typeface="Calibri" panose="020F0502020204030204" pitchFamily="34" charset="0"/>
              </a:rPr>
              <a:t>of </a:t>
            </a:r>
            <a:r>
              <a:rPr lang="sl-SI" sz="2200" dirty="0">
                <a:latin typeface="Calibri" panose="020F0502020204030204" pitchFamily="34" charset="0"/>
              </a:rPr>
              <a:t>              </a:t>
            </a:r>
            <a:r>
              <a:rPr lang="en-GB" sz="2200" dirty="0">
                <a:latin typeface="Calibri" panose="020F0502020204030204" pitchFamily="34" charset="0"/>
              </a:rPr>
              <a:t>NSWRM in</a:t>
            </a:r>
            <a:r>
              <a:rPr lang="sl-SI" sz="2200" dirty="0">
                <a:latin typeface="Calibri" panose="020F0502020204030204" pitchFamily="34" charset="0"/>
              </a:rPr>
              <a:t> </a:t>
            </a:r>
            <a:r>
              <a:rPr lang="en-GB" sz="2200" dirty="0">
                <a:latin typeface="Calibri" panose="020F0502020204030204" pitchFamily="34" charset="0"/>
              </a:rPr>
              <a:t>terms of flood protection, </a:t>
            </a:r>
            <a:r>
              <a:rPr lang="sl-SI" sz="2200" dirty="0">
                <a:latin typeface="Calibri" panose="020F0502020204030204" pitchFamily="34" charset="0"/>
              </a:rPr>
              <a:t>           </a:t>
            </a:r>
            <a:r>
              <a:rPr lang="en-GB" sz="2200" dirty="0">
                <a:latin typeface="Calibri" panose="020F0502020204030204" pitchFamily="34" charset="0"/>
              </a:rPr>
              <a:t>drought mitigation, and</a:t>
            </a:r>
            <a:r>
              <a:rPr lang="sl-SI" sz="2200" dirty="0">
                <a:latin typeface="Calibri" panose="020F0502020204030204" pitchFamily="34" charset="0"/>
              </a:rPr>
              <a:t> </a:t>
            </a:r>
            <a:r>
              <a:rPr lang="en-GB" sz="2200" dirty="0">
                <a:latin typeface="Calibri" panose="020F0502020204030204" pitchFamily="34" charset="0"/>
              </a:rPr>
              <a:t>biodiversity </a:t>
            </a:r>
            <a:r>
              <a:rPr lang="sl-SI" sz="2200" dirty="0">
                <a:latin typeface="Calibri" panose="020F0502020204030204" pitchFamily="34" charset="0"/>
              </a:rPr>
              <a:t>          </a:t>
            </a:r>
            <a:r>
              <a:rPr lang="en-GB" sz="2200" dirty="0">
                <a:latin typeface="Calibri" panose="020F0502020204030204" pitchFamily="34" charset="0"/>
              </a:rPr>
              <a:t>increase?</a:t>
            </a:r>
          </a:p>
          <a:p>
            <a:pPr marL="285750" indent="-285750">
              <a:spcBef>
                <a:spcPts val="600"/>
              </a:spcBef>
              <a:spcAft>
                <a:spcPts val="600"/>
              </a:spcAft>
              <a:buFont typeface="Arial" panose="020B0604020202020204" pitchFamily="34" charset="0"/>
              <a:buChar char="•"/>
            </a:pPr>
            <a:r>
              <a:rPr lang="en-GB" sz="2200" dirty="0">
                <a:latin typeface="Calibri" panose="020F0502020204030204" pitchFamily="34" charset="0"/>
              </a:rPr>
              <a:t>How can we </a:t>
            </a:r>
            <a:r>
              <a:rPr lang="en-GB" sz="2200" b="1" dirty="0">
                <a:latin typeface="Calibri" panose="020F0502020204030204" pitchFamily="34" charset="0"/>
              </a:rPr>
              <a:t>incorporate</a:t>
            </a:r>
            <a:r>
              <a:rPr lang="en-GB" sz="2200" dirty="0">
                <a:latin typeface="Calibri" panose="020F0502020204030204" pitchFamily="34" charset="0"/>
              </a:rPr>
              <a:t> the natural </a:t>
            </a:r>
            <a:r>
              <a:rPr lang="sl-SI" sz="2200" dirty="0">
                <a:latin typeface="Calibri" panose="020F0502020204030204" pitchFamily="34" charset="0"/>
              </a:rPr>
              <a:t>                </a:t>
            </a:r>
            <a:r>
              <a:rPr lang="en-GB" sz="2200" dirty="0">
                <a:latin typeface="Calibri" panose="020F0502020204030204" pitchFamily="34" charset="0"/>
              </a:rPr>
              <a:t>water retention</a:t>
            </a:r>
            <a:r>
              <a:rPr lang="sl-SI" sz="2200" dirty="0">
                <a:latin typeface="Calibri" panose="020F0502020204030204" pitchFamily="34" charset="0"/>
              </a:rPr>
              <a:t> </a:t>
            </a:r>
            <a:r>
              <a:rPr lang="en-GB" sz="2200" dirty="0">
                <a:latin typeface="Calibri" panose="020F0502020204030204" pitchFamily="34" charset="0"/>
              </a:rPr>
              <a:t>measures in the </a:t>
            </a:r>
            <a:r>
              <a:rPr lang="sl-SI" sz="2200" dirty="0">
                <a:latin typeface="Calibri" panose="020F0502020204030204" pitchFamily="34" charset="0"/>
              </a:rPr>
              <a:t>                      </a:t>
            </a:r>
            <a:r>
              <a:rPr lang="en-GB" sz="2200" dirty="0">
                <a:latin typeface="Calibri" panose="020F0502020204030204" pitchFamily="34" charset="0"/>
              </a:rPr>
              <a:t>RBMP, FPMP and DMP?</a:t>
            </a:r>
            <a:endParaRPr lang="sl-SI" sz="2200" dirty="0">
              <a:latin typeface="Calibri" panose="020F0502020204030204" pitchFamily="34" charset="0"/>
            </a:endParaRPr>
          </a:p>
        </p:txBody>
      </p:sp>
      <p:pic>
        <p:nvPicPr>
          <p:cNvPr id="7" name="Slika 6"/>
          <p:cNvPicPr>
            <a:picLocks noChangeAspect="1"/>
          </p:cNvPicPr>
          <p:nvPr/>
        </p:nvPicPr>
        <p:blipFill>
          <a:blip r:embed="rId2"/>
          <a:stretch>
            <a:fillRect/>
          </a:stretch>
        </p:blipFill>
        <p:spPr>
          <a:xfrm>
            <a:off x="8088291" y="1299754"/>
            <a:ext cx="3556313" cy="3811946"/>
          </a:xfrm>
          <a:prstGeom prst="rect">
            <a:avLst/>
          </a:prstGeom>
        </p:spPr>
      </p:pic>
      <p:sp>
        <p:nvSpPr>
          <p:cNvPr id="8" name="Pravokotnik 7"/>
          <p:cNvSpPr/>
          <p:nvPr/>
        </p:nvSpPr>
        <p:spPr>
          <a:xfrm>
            <a:off x="8260806" y="5037160"/>
            <a:ext cx="3740259" cy="923330"/>
          </a:xfrm>
          <a:prstGeom prst="rect">
            <a:avLst/>
          </a:prstGeom>
        </p:spPr>
        <p:txBody>
          <a:bodyPr wrap="square">
            <a:spAutoFit/>
          </a:bodyPr>
          <a:lstStyle/>
          <a:p>
            <a:r>
              <a:rPr lang="en-GB" dirty="0">
                <a:solidFill>
                  <a:srgbClr val="0070C0"/>
                </a:solidFill>
              </a:rPr>
              <a:t>GIS based tool for identifying the areas which</a:t>
            </a:r>
          </a:p>
          <a:p>
            <a:r>
              <a:rPr lang="en-GB" dirty="0">
                <a:solidFill>
                  <a:srgbClr val="0070C0"/>
                </a:solidFill>
              </a:rPr>
              <a:t>are most suitable for the NSWRMs</a:t>
            </a:r>
          </a:p>
        </p:txBody>
      </p:sp>
      <p:pic>
        <p:nvPicPr>
          <p:cNvPr id="9" name="Picture 2"/>
          <p:cNvPicPr>
            <a:picLocks noChangeAspect="1"/>
          </p:cNvPicPr>
          <p:nvPr/>
        </p:nvPicPr>
        <p:blipFill>
          <a:blip r:embed="rId3"/>
          <a:stretch>
            <a:fillRect/>
          </a:stretch>
        </p:blipFill>
        <p:spPr>
          <a:xfrm>
            <a:off x="4993272" y="2125005"/>
            <a:ext cx="3095019" cy="438003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7380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avokotnik 3"/>
          <p:cNvSpPr/>
          <p:nvPr/>
        </p:nvSpPr>
        <p:spPr>
          <a:xfrm>
            <a:off x="359664" y="264066"/>
            <a:ext cx="9022080" cy="523220"/>
          </a:xfrm>
          <a:prstGeom prst="rect">
            <a:avLst/>
          </a:prstGeom>
        </p:spPr>
        <p:txBody>
          <a:bodyPr wrap="square">
            <a:spAutoFit/>
          </a:bodyPr>
          <a:lstStyle/>
          <a:p>
            <a:r>
              <a:rPr lang="sl-SI" sz="2800" b="1" dirty="0" err="1">
                <a:solidFill>
                  <a:srgbClr val="00B050"/>
                </a:solidFill>
              </a:rPr>
              <a:t>Follow</a:t>
            </a:r>
            <a:r>
              <a:rPr lang="sl-SI" sz="2800" b="1" dirty="0">
                <a:solidFill>
                  <a:srgbClr val="00B050"/>
                </a:solidFill>
              </a:rPr>
              <a:t>-up </a:t>
            </a:r>
            <a:r>
              <a:rPr lang="sl-SI" sz="2800" b="1" dirty="0" err="1">
                <a:solidFill>
                  <a:srgbClr val="00B050"/>
                </a:solidFill>
              </a:rPr>
              <a:t>of</a:t>
            </a:r>
            <a:r>
              <a:rPr lang="sl-SI" sz="2800" b="1" dirty="0">
                <a:solidFill>
                  <a:srgbClr val="00B050"/>
                </a:solidFill>
              </a:rPr>
              <a:t> </a:t>
            </a:r>
            <a:r>
              <a:rPr lang="sl-SI" sz="2800" b="1" dirty="0" err="1">
                <a:solidFill>
                  <a:srgbClr val="00B050"/>
                </a:solidFill>
              </a:rPr>
              <a:t>the</a:t>
            </a:r>
            <a:r>
              <a:rPr lang="sl-SI" sz="2800" b="1" dirty="0">
                <a:solidFill>
                  <a:srgbClr val="00B050"/>
                </a:solidFill>
              </a:rPr>
              <a:t> </a:t>
            </a:r>
            <a:r>
              <a:rPr lang="en-US" sz="2800" b="1" dirty="0">
                <a:solidFill>
                  <a:srgbClr val="00B050"/>
                </a:solidFill>
              </a:rPr>
              <a:t>Natural Small Water Retention Measures</a:t>
            </a:r>
            <a:endParaRPr lang="en-GB" sz="2800" b="1" dirty="0"/>
          </a:p>
        </p:txBody>
      </p:sp>
      <p:pic>
        <p:nvPicPr>
          <p:cNvPr id="8" name="Picture 2" descr="http://www.synergy-european.eu/wp-content/uploads/2015/02/Interreg_Central_Europ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25925" y="1303138"/>
            <a:ext cx="2124552" cy="716088"/>
          </a:xfrm>
          <a:prstGeom prst="rect">
            <a:avLst/>
          </a:prstGeom>
          <a:noFill/>
          <a:extLst>
            <a:ext uri="{909E8E84-426E-40DD-AFC4-6F175D3DCCD1}">
              <a14:hiddenFill xmlns:a14="http://schemas.microsoft.com/office/drawing/2010/main">
                <a:solidFill>
                  <a:srgbClr val="FFFFFF"/>
                </a:solidFill>
              </a14:hiddenFill>
            </a:ext>
          </a:extLst>
        </p:spPr>
      </p:pic>
      <p:sp>
        <p:nvSpPr>
          <p:cNvPr id="9" name="PoljeZBesedilom 8"/>
          <p:cNvSpPr txBox="1"/>
          <p:nvPr/>
        </p:nvSpPr>
        <p:spPr>
          <a:xfrm>
            <a:off x="359664" y="956650"/>
            <a:ext cx="9022080" cy="5170646"/>
          </a:xfrm>
          <a:prstGeom prst="rect">
            <a:avLst/>
          </a:prstGeom>
          <a:noFill/>
        </p:spPr>
        <p:txBody>
          <a:bodyPr wrap="square" rtlCol="0">
            <a:spAutoFit/>
          </a:bodyPr>
          <a:lstStyle/>
          <a:p>
            <a:r>
              <a:rPr lang="en-US" sz="2800" dirty="0">
                <a:solidFill>
                  <a:srgbClr val="0070C0"/>
                </a:solidFill>
              </a:rPr>
              <a:t>Framework to improve water balance and nutrient mitigation by applying small water retention measures</a:t>
            </a:r>
            <a:r>
              <a:rPr lang="sl-SI" sz="2800" dirty="0">
                <a:solidFill>
                  <a:srgbClr val="0070C0"/>
                </a:solidFill>
              </a:rPr>
              <a:t> (</a:t>
            </a:r>
            <a:r>
              <a:rPr lang="sl-SI" sz="2800" dirty="0" err="1">
                <a:solidFill>
                  <a:srgbClr val="0070C0"/>
                </a:solidFill>
              </a:rPr>
              <a:t>FramWat</a:t>
            </a:r>
            <a:r>
              <a:rPr lang="sl-SI" sz="2800" dirty="0">
                <a:solidFill>
                  <a:srgbClr val="0070C0"/>
                </a:solidFill>
              </a:rPr>
              <a:t>)</a:t>
            </a:r>
            <a:endParaRPr lang="en-US" sz="2800" dirty="0">
              <a:solidFill>
                <a:srgbClr val="0070C0"/>
              </a:solidFill>
            </a:endParaRPr>
          </a:p>
          <a:p>
            <a:endParaRPr lang="en-US" sz="2400" dirty="0"/>
          </a:p>
          <a:p>
            <a:r>
              <a:rPr lang="en-US" sz="2400" dirty="0"/>
              <a:t>to strengthen regional possibilities for floods, </a:t>
            </a:r>
            <a:r>
              <a:rPr lang="en-US" sz="2400" b="1" dirty="0"/>
              <a:t>droughts</a:t>
            </a:r>
            <a:r>
              <a:rPr lang="en-US" sz="2400" dirty="0"/>
              <a:t> and pollution risk reduction by increasing the buffer capacity of the landscape using the N(S)WRM approach in a systematic way.</a:t>
            </a:r>
          </a:p>
          <a:p>
            <a:endParaRPr lang="en-US" sz="2400" dirty="0"/>
          </a:p>
          <a:p>
            <a:r>
              <a:rPr lang="en-US" sz="2200" b="1" dirty="0"/>
              <a:t>Topics:</a:t>
            </a:r>
          </a:p>
          <a:p>
            <a:pPr marL="342900" indent="-342900">
              <a:buFont typeface="Arial" panose="020B0604020202020204" pitchFamily="34" charset="0"/>
              <a:buChar char="•"/>
            </a:pPr>
            <a:r>
              <a:rPr lang="en-US" sz="2200" dirty="0"/>
              <a:t>most precise localization of measures (technical and non-technical) in a river basin</a:t>
            </a:r>
          </a:p>
          <a:p>
            <a:pPr marL="342900" indent="-342900">
              <a:buFont typeface="Arial" panose="020B0604020202020204" pitchFamily="34" charset="0"/>
              <a:buChar char="•"/>
            </a:pPr>
            <a:r>
              <a:rPr lang="en-US" sz="2200" dirty="0"/>
              <a:t>assessment of the effectiveness of the system of the measures in the river basin</a:t>
            </a:r>
          </a:p>
          <a:p>
            <a:pPr marL="342900" indent="-342900">
              <a:buFont typeface="Arial" panose="020B0604020202020204" pitchFamily="34" charset="0"/>
              <a:buChar char="•"/>
            </a:pPr>
            <a:r>
              <a:rPr lang="en-US" sz="2200" dirty="0"/>
              <a:t>connection with implementation of the 2nd RBMP and planning of the 3rd RBMP</a:t>
            </a:r>
          </a:p>
        </p:txBody>
      </p:sp>
      <p:pic>
        <p:nvPicPr>
          <p:cNvPr id="6" name="Picture 3"/>
          <p:cNvPicPr>
            <a:picLocks noChangeAspect="1"/>
          </p:cNvPicPr>
          <p:nvPr/>
        </p:nvPicPr>
        <p:blipFill>
          <a:blip r:embed="rId3"/>
          <a:stretch>
            <a:fillRect/>
          </a:stretch>
        </p:blipFill>
        <p:spPr>
          <a:xfrm>
            <a:off x="9261778" y="2716574"/>
            <a:ext cx="2792960" cy="1976195"/>
          </a:xfrm>
          <a:prstGeom prst="rect">
            <a:avLst/>
          </a:prstGeom>
        </p:spPr>
      </p:pic>
    </p:spTree>
    <p:extLst>
      <p:ext uri="{BB962C8B-B14F-4D97-AF65-F5344CB8AC3E}">
        <p14:creationId xmlns:p14="http://schemas.microsoft.com/office/powerpoint/2010/main" val="2263471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avokotnik 7">
            <a:extLst>
              <a:ext uri="{FF2B5EF4-FFF2-40B4-BE49-F238E27FC236}">
                <a16:creationId xmlns="" xmlns:a16="http://schemas.microsoft.com/office/drawing/2014/main" id="{FE4C50FA-5AB0-4CF8-9FF5-AFB9B6ED1DC1}"/>
              </a:ext>
            </a:extLst>
          </p:cNvPr>
          <p:cNvSpPr/>
          <p:nvPr/>
        </p:nvSpPr>
        <p:spPr>
          <a:xfrm>
            <a:off x="1871873" y="1545478"/>
            <a:ext cx="8448254" cy="2092881"/>
          </a:xfrm>
          <a:prstGeom prst="rect">
            <a:avLst/>
          </a:prstGeom>
        </p:spPr>
        <p:txBody>
          <a:bodyPr wrap="square">
            <a:spAutoFit/>
          </a:bodyPr>
          <a:lstStyle/>
          <a:p>
            <a:pPr marL="285750" indent="-285750">
              <a:spcBef>
                <a:spcPts val="600"/>
              </a:spcBef>
              <a:spcAft>
                <a:spcPts val="600"/>
              </a:spcAft>
              <a:buFont typeface="Wingdings" pitchFamily="2" charset="2"/>
              <a:buChar char="Ø"/>
            </a:pPr>
            <a:r>
              <a:rPr lang="sl-SI" dirty="0">
                <a:solidFill>
                  <a:schemeClr val="accent1">
                    <a:lumMod val="50000"/>
                  </a:schemeClr>
                </a:solidFill>
                <a:latin typeface="Arial" panose="020B0604020202020204" pitchFamily="34" charset="0"/>
                <a:cs typeface="Arial" panose="020B0604020202020204" pitchFamily="34" charset="0"/>
              </a:rPr>
              <a:t>Project </a:t>
            </a:r>
            <a:r>
              <a:rPr lang="sl-SI" dirty="0" err="1">
                <a:solidFill>
                  <a:schemeClr val="accent1">
                    <a:lumMod val="50000"/>
                  </a:schemeClr>
                </a:solidFill>
                <a:latin typeface="Arial" panose="020B0604020202020204" pitchFamily="34" charset="0"/>
                <a:cs typeface="Arial" panose="020B0604020202020204" pitchFamily="34" charset="0"/>
              </a:rPr>
              <a:t>financed</a:t>
            </a:r>
            <a:r>
              <a:rPr lang="sl-SI" dirty="0">
                <a:solidFill>
                  <a:schemeClr val="accent1">
                    <a:lumMod val="50000"/>
                  </a:schemeClr>
                </a:solidFill>
                <a:latin typeface="Arial" panose="020B0604020202020204" pitchFamily="34" charset="0"/>
                <a:cs typeface="Arial" panose="020B0604020202020204" pitchFamily="34" charset="0"/>
              </a:rPr>
              <a:t> </a:t>
            </a:r>
            <a:r>
              <a:rPr lang="sl-SI" dirty="0" err="1">
                <a:solidFill>
                  <a:schemeClr val="accent1">
                    <a:lumMod val="50000"/>
                  </a:schemeClr>
                </a:solidFill>
                <a:latin typeface="Arial" panose="020B0604020202020204" pitchFamily="34" charset="0"/>
                <a:cs typeface="Arial" panose="020B0604020202020204" pitchFamily="34" charset="0"/>
              </a:rPr>
              <a:t>by</a:t>
            </a:r>
            <a:r>
              <a:rPr lang="sl-SI" dirty="0">
                <a:solidFill>
                  <a:schemeClr val="accent1">
                    <a:lumMod val="50000"/>
                  </a:schemeClr>
                </a:solidFill>
                <a:latin typeface="Arial" panose="020B0604020202020204" pitchFamily="34" charset="0"/>
                <a:cs typeface="Arial" panose="020B0604020202020204" pitchFamily="34" charset="0"/>
              </a:rPr>
              <a:t> </a:t>
            </a:r>
            <a:r>
              <a:rPr lang="sl-SI" dirty="0" err="1">
                <a:solidFill>
                  <a:schemeClr val="accent1">
                    <a:lumMod val="50000"/>
                  </a:schemeClr>
                </a:solidFill>
                <a:latin typeface="Arial" panose="020B0604020202020204" pitchFamily="34" charset="0"/>
                <a:cs typeface="Arial" panose="020B0604020202020204" pitchFamily="34" charset="0"/>
              </a:rPr>
              <a:t>European</a:t>
            </a:r>
            <a:r>
              <a:rPr lang="sl-SI" dirty="0">
                <a:solidFill>
                  <a:schemeClr val="accent1">
                    <a:lumMod val="50000"/>
                  </a:schemeClr>
                </a:solidFill>
                <a:latin typeface="Arial" panose="020B0604020202020204" pitchFamily="34" charset="0"/>
                <a:cs typeface="Arial" panose="020B0604020202020204" pitchFamily="34" charset="0"/>
              </a:rPr>
              <a:t> </a:t>
            </a:r>
            <a:r>
              <a:rPr lang="sl-SI" dirty="0" err="1">
                <a:solidFill>
                  <a:schemeClr val="accent1">
                    <a:lumMod val="50000"/>
                  </a:schemeClr>
                </a:solidFill>
                <a:latin typeface="Arial" panose="020B0604020202020204" pitchFamily="34" charset="0"/>
                <a:cs typeface="Arial" panose="020B0604020202020204" pitchFamily="34" charset="0"/>
              </a:rPr>
              <a:t>fund</a:t>
            </a:r>
            <a:r>
              <a:rPr lang="sl-SI" dirty="0">
                <a:solidFill>
                  <a:schemeClr val="accent1">
                    <a:lumMod val="50000"/>
                  </a:schemeClr>
                </a:solidFill>
                <a:latin typeface="Arial" panose="020B0604020202020204" pitchFamily="34" charset="0"/>
                <a:cs typeface="Arial" panose="020B0604020202020204" pitchFamily="34" charset="0"/>
              </a:rPr>
              <a:t> </a:t>
            </a:r>
            <a:r>
              <a:rPr lang="sl-SI" dirty="0" err="1">
                <a:solidFill>
                  <a:schemeClr val="accent1">
                    <a:lumMod val="50000"/>
                  </a:schemeClr>
                </a:solidFill>
                <a:latin typeface="Arial" panose="020B0604020202020204" pitchFamily="34" charset="0"/>
                <a:cs typeface="Arial" panose="020B0604020202020204" pitchFamily="34" charset="0"/>
              </a:rPr>
              <a:t>for</a:t>
            </a:r>
            <a:r>
              <a:rPr lang="sl-SI" dirty="0">
                <a:solidFill>
                  <a:schemeClr val="accent1">
                    <a:lumMod val="50000"/>
                  </a:schemeClr>
                </a:solidFill>
                <a:latin typeface="Arial" panose="020B0604020202020204" pitchFamily="34" charset="0"/>
                <a:cs typeface="Arial" panose="020B0604020202020204" pitchFamily="34" charset="0"/>
              </a:rPr>
              <a:t> </a:t>
            </a:r>
            <a:r>
              <a:rPr lang="sl-SI" dirty="0" err="1">
                <a:solidFill>
                  <a:schemeClr val="accent1">
                    <a:lumMod val="50000"/>
                  </a:schemeClr>
                </a:solidFill>
                <a:latin typeface="Arial" panose="020B0604020202020204" pitchFamily="34" charset="0"/>
                <a:cs typeface="Arial" panose="020B0604020202020204" pitchFamily="34" charset="0"/>
              </a:rPr>
              <a:t>regional</a:t>
            </a:r>
            <a:r>
              <a:rPr lang="sl-SI" dirty="0">
                <a:solidFill>
                  <a:schemeClr val="accent1">
                    <a:lumMod val="50000"/>
                  </a:schemeClr>
                </a:solidFill>
                <a:latin typeface="Arial" panose="020B0604020202020204" pitchFamily="34" charset="0"/>
                <a:cs typeface="Arial" panose="020B0604020202020204" pitchFamily="34" charset="0"/>
              </a:rPr>
              <a:t> </a:t>
            </a:r>
            <a:r>
              <a:rPr lang="sl-SI" dirty="0" err="1">
                <a:solidFill>
                  <a:schemeClr val="accent1">
                    <a:lumMod val="50000"/>
                  </a:schemeClr>
                </a:solidFill>
                <a:latin typeface="Arial" panose="020B0604020202020204" pitchFamily="34" charset="0"/>
                <a:cs typeface="Arial" panose="020B0604020202020204" pitchFamily="34" charset="0"/>
              </a:rPr>
              <a:t>development</a:t>
            </a:r>
            <a:r>
              <a:rPr lang="sl-SI" dirty="0">
                <a:solidFill>
                  <a:schemeClr val="accent1">
                    <a:lumMod val="50000"/>
                  </a:schemeClr>
                </a:solidFill>
                <a:latin typeface="Arial" panose="020B0604020202020204" pitchFamily="34" charset="0"/>
                <a:cs typeface="Arial" panose="020B0604020202020204" pitchFamily="34" charset="0"/>
              </a:rPr>
              <a:t> (85%) </a:t>
            </a:r>
            <a:endParaRPr lang="en-US" dirty="0">
              <a:solidFill>
                <a:schemeClr val="accent1">
                  <a:lumMod val="50000"/>
                </a:schemeClr>
              </a:solidFill>
              <a:latin typeface="Arial" panose="020B0604020202020204" pitchFamily="34" charset="0"/>
              <a:cs typeface="Arial" panose="020B0604020202020204" pitchFamily="34" charset="0"/>
            </a:endParaRPr>
          </a:p>
          <a:p>
            <a:pPr marL="285750" indent="-285750">
              <a:spcBef>
                <a:spcPts val="600"/>
              </a:spcBef>
              <a:spcAft>
                <a:spcPts val="600"/>
              </a:spcAft>
              <a:buFont typeface="Wingdings" pitchFamily="2" charset="2"/>
              <a:buChar char="Ø"/>
            </a:pPr>
            <a:r>
              <a:rPr lang="sl-SI" dirty="0" err="1">
                <a:solidFill>
                  <a:schemeClr val="accent1">
                    <a:lumMod val="50000"/>
                  </a:schemeClr>
                </a:solidFill>
                <a:latin typeface="Arial" panose="020B0604020202020204" pitchFamily="34" charset="0"/>
                <a:cs typeface="Arial" panose="020B0604020202020204" pitchFamily="34" charset="0"/>
              </a:rPr>
              <a:t>Lead</a:t>
            </a:r>
            <a:r>
              <a:rPr lang="sl-SI" dirty="0">
                <a:solidFill>
                  <a:schemeClr val="accent1">
                    <a:lumMod val="50000"/>
                  </a:schemeClr>
                </a:solidFill>
                <a:latin typeface="Arial" panose="020B0604020202020204" pitchFamily="34" charset="0"/>
                <a:cs typeface="Arial" panose="020B0604020202020204" pitchFamily="34" charset="0"/>
              </a:rPr>
              <a:t> partner: ARSO/DMCSEE</a:t>
            </a:r>
          </a:p>
          <a:p>
            <a:pPr marL="285750" indent="-285750">
              <a:spcBef>
                <a:spcPts val="600"/>
              </a:spcBef>
              <a:spcAft>
                <a:spcPts val="600"/>
              </a:spcAft>
              <a:buFont typeface="Wingdings"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Project budget: 1.974.750,00</a:t>
            </a:r>
            <a:r>
              <a:rPr lang="sl-SI" dirty="0">
                <a:solidFill>
                  <a:schemeClr val="accent1">
                    <a:lumMod val="50000"/>
                  </a:schemeClr>
                </a:solidFill>
                <a:latin typeface="Arial" panose="020B0604020202020204" pitchFamily="34" charset="0"/>
                <a:cs typeface="Arial" panose="020B0604020202020204" pitchFamily="34" charset="0"/>
              </a:rPr>
              <a:t>€</a:t>
            </a:r>
          </a:p>
          <a:p>
            <a:pPr marL="285750" indent="-285750">
              <a:spcBef>
                <a:spcPts val="600"/>
              </a:spcBef>
              <a:spcAft>
                <a:spcPts val="600"/>
              </a:spcAft>
              <a:buFont typeface="Wingdings" pitchFamily="2" charset="2"/>
              <a:buChar char="Ø"/>
            </a:pPr>
            <a:r>
              <a:rPr lang="en-US" dirty="0">
                <a:solidFill>
                  <a:schemeClr val="accent1">
                    <a:lumMod val="50000"/>
                  </a:schemeClr>
                </a:solidFill>
                <a:latin typeface="Arial" panose="020B0604020202020204" pitchFamily="34" charset="0"/>
                <a:cs typeface="Arial" panose="020B0604020202020204" pitchFamily="34" charset="0"/>
              </a:rPr>
              <a:t>Duration of project: 30 months </a:t>
            </a:r>
            <a:r>
              <a:rPr lang="en-US" b="1" dirty="0">
                <a:solidFill>
                  <a:schemeClr val="accent1">
                    <a:lumMod val="50000"/>
                  </a:schemeClr>
                </a:solidFill>
                <a:latin typeface="Arial" panose="020B0604020202020204" pitchFamily="34" charset="0"/>
                <a:cs typeface="Arial" panose="020B0604020202020204" pitchFamily="34" charset="0"/>
              </a:rPr>
              <a:t>(January 2017 – June 2019)</a:t>
            </a:r>
          </a:p>
          <a:p>
            <a:pPr marL="285750" indent="-285750">
              <a:spcBef>
                <a:spcPts val="600"/>
              </a:spcBef>
              <a:spcAft>
                <a:spcPts val="600"/>
              </a:spcAft>
              <a:buFont typeface="Wingdings" pitchFamily="2" charset="2"/>
              <a:buChar char="Ø"/>
            </a:pPr>
            <a:endParaRPr lang="en-US" dirty="0">
              <a:solidFill>
                <a:schemeClr val="accent1">
                  <a:lumMod val="50000"/>
                </a:schemeClr>
              </a:solidFill>
              <a:latin typeface="Arial" panose="020B0604020202020204" pitchFamily="34" charset="0"/>
              <a:cs typeface="Arial" panose="020B0604020202020204" pitchFamily="34" charset="0"/>
            </a:endParaRPr>
          </a:p>
        </p:txBody>
      </p:sp>
      <p:pic>
        <p:nvPicPr>
          <p:cNvPr id="9" name="Slika 8">
            <a:extLst>
              <a:ext uri="{FF2B5EF4-FFF2-40B4-BE49-F238E27FC236}">
                <a16:creationId xmlns="" xmlns:a16="http://schemas.microsoft.com/office/drawing/2014/main" id="{23476F86-5A94-4B1F-B354-A6A40CACBAEC}"/>
              </a:ext>
            </a:extLst>
          </p:cNvPr>
          <p:cNvPicPr>
            <a:picLocks noChangeAspect="1"/>
          </p:cNvPicPr>
          <p:nvPr/>
        </p:nvPicPr>
        <p:blipFill rotWithShape="1">
          <a:blip r:embed="rId2"/>
          <a:srcRect l="5265" t="8639" r="7775" b="10052"/>
          <a:stretch/>
        </p:blipFill>
        <p:spPr>
          <a:xfrm>
            <a:off x="1762546" y="3387998"/>
            <a:ext cx="5599928" cy="2913783"/>
          </a:xfrm>
          <a:prstGeom prst="rect">
            <a:avLst/>
          </a:prstGeom>
          <a:ln>
            <a:solidFill>
              <a:schemeClr val="bg1">
                <a:lumMod val="95000"/>
              </a:schemeClr>
            </a:solidFill>
          </a:ln>
        </p:spPr>
      </p:pic>
      <p:sp>
        <p:nvSpPr>
          <p:cNvPr id="17" name="Naslov 1">
            <a:extLst>
              <a:ext uri="{FF2B5EF4-FFF2-40B4-BE49-F238E27FC236}">
                <a16:creationId xmlns="" xmlns:a16="http://schemas.microsoft.com/office/drawing/2014/main" id="{1024BF77-E8E2-4943-B752-98C85D2F93BC}"/>
              </a:ext>
            </a:extLst>
          </p:cNvPr>
          <p:cNvSpPr>
            <a:spLocks noGrp="1"/>
          </p:cNvSpPr>
          <p:nvPr>
            <p:ph type="title"/>
          </p:nvPr>
        </p:nvSpPr>
        <p:spPr>
          <a:xfrm>
            <a:off x="1871873" y="286269"/>
            <a:ext cx="8037046" cy="1259208"/>
          </a:xfrm>
        </p:spPr>
        <p:txBody>
          <a:bodyPr>
            <a:noAutofit/>
          </a:bodyPr>
          <a:lstStyle/>
          <a:p>
            <a:r>
              <a:rPr lang="sl-SI" sz="3200" kern="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Drought</a:t>
            </a:r>
            <a:r>
              <a:rPr lang="sl-SI" sz="32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sl-SI" sz="3200" kern="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Risk</a:t>
            </a:r>
            <a:r>
              <a:rPr lang="sl-SI" sz="32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a:t>
            </a:r>
            <a:r>
              <a:rPr lang="sl-SI" sz="3200" kern="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Danube</a:t>
            </a:r>
            <a:r>
              <a:rPr lang="sl-SI" sz="32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sl-SI" sz="3200" kern="0"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Region</a:t>
            </a:r>
            <a:r>
              <a:rPr lang="sl-SI" sz="32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sl-SI" sz="3200" kern="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3200" kern="0" dirty="0">
                <a:solidFill>
                  <a:srgbClr val="ABD91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r>
              <a:rPr lang="sl-SI" altLang="en-GB" sz="3200" kern="0" dirty="0">
                <a:solidFill>
                  <a:srgbClr val="ABD91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t>
            </a:r>
            <a:r>
              <a:rPr lang="en-GB" sz="3200" kern="0" dirty="0" err="1">
                <a:solidFill>
                  <a:srgbClr val="ABD91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iDanube</a:t>
            </a:r>
            <a:r>
              <a:rPr lang="en-GB" sz="3200" kern="0" dirty="0">
                <a:solidFill>
                  <a:srgbClr val="ABD91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en-GB" sz="3200" kern="0" dirty="0">
                <a:solidFill>
                  <a:srgbClr val="ABD91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sz="3200" b="1" dirty="0">
              <a:solidFill>
                <a:schemeClr val="tx2">
                  <a:lumMod val="75000"/>
                  <a:lumOff val="25000"/>
                </a:schemeClr>
              </a:solidFill>
              <a:latin typeface="Arial" panose="020B0604020202020204" pitchFamily="34" charset="0"/>
              <a:cs typeface="Arial" panose="020B0604020202020204" pitchFamily="34" charset="0"/>
            </a:endParaRPr>
          </a:p>
        </p:txBody>
      </p:sp>
      <p:sp>
        <p:nvSpPr>
          <p:cNvPr id="18" name="Text Box 103">
            <a:extLst>
              <a:ext uri="{FF2B5EF4-FFF2-40B4-BE49-F238E27FC236}">
                <a16:creationId xmlns="" xmlns:a16="http://schemas.microsoft.com/office/drawing/2014/main" id="{2C08F44E-A2EF-4B13-BC9A-6E0498A4A01B}"/>
              </a:ext>
            </a:extLst>
          </p:cNvPr>
          <p:cNvSpPr txBox="1">
            <a:spLocks noChangeArrowheads="1"/>
          </p:cNvSpPr>
          <p:nvPr/>
        </p:nvSpPr>
        <p:spPr bwMode="auto">
          <a:xfrm>
            <a:off x="6038636" y="5085822"/>
            <a:ext cx="2220687" cy="1224951"/>
          </a:xfrm>
          <a:prstGeom prst="rect">
            <a:avLst/>
          </a:prstGeom>
          <a:solidFill>
            <a:schemeClr val="bg1"/>
          </a:solidFill>
          <a:ln w="22225">
            <a:solidFill>
              <a:srgbClr val="0070C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20000"/>
              </a:spcBef>
            </a:pPr>
            <a:r>
              <a:rPr lang="sl-SI" altLang="sl-SI" sz="1600" b="1" dirty="0">
                <a:solidFill>
                  <a:schemeClr val="tx2"/>
                </a:solidFill>
                <a:latin typeface="Arial" panose="020B0604020202020204" pitchFamily="34" charset="0"/>
                <a:cs typeface="Arial" panose="020B0604020202020204" pitchFamily="34" charset="0"/>
              </a:rPr>
              <a:t>7 </a:t>
            </a:r>
            <a:r>
              <a:rPr lang="en-US" altLang="sl-SI" sz="1600" b="1" dirty="0">
                <a:solidFill>
                  <a:schemeClr val="tx2"/>
                </a:solidFill>
                <a:latin typeface="Arial" panose="020B0604020202020204" pitchFamily="34" charset="0"/>
                <a:cs typeface="Arial" panose="020B0604020202020204" pitchFamily="34" charset="0"/>
              </a:rPr>
              <a:t>EU countries</a:t>
            </a:r>
          </a:p>
          <a:p>
            <a:pPr algn="ctr">
              <a:spcBef>
                <a:spcPct val="20000"/>
              </a:spcBef>
            </a:pPr>
            <a:r>
              <a:rPr lang="en-US" altLang="sl-SI" sz="1600" b="1" dirty="0">
                <a:solidFill>
                  <a:schemeClr val="tx2"/>
                </a:solidFill>
                <a:latin typeface="Arial" panose="020B0604020202020204" pitchFamily="34" charset="0"/>
                <a:cs typeface="Arial" panose="020B0604020202020204" pitchFamily="34" charset="0"/>
              </a:rPr>
              <a:t>3 Non-EU countries</a:t>
            </a:r>
          </a:p>
          <a:p>
            <a:pPr algn="ctr">
              <a:spcBef>
                <a:spcPct val="20000"/>
              </a:spcBef>
            </a:pPr>
            <a:r>
              <a:rPr lang="en-US" altLang="sl-SI" sz="1600" b="1" dirty="0">
                <a:solidFill>
                  <a:srgbClr val="92D050"/>
                </a:solidFill>
                <a:latin typeface="Arial" panose="020B0604020202020204" pitchFamily="34" charset="0"/>
                <a:cs typeface="Arial" panose="020B0604020202020204" pitchFamily="34" charset="0"/>
              </a:rPr>
              <a:t>1</a:t>
            </a:r>
            <a:r>
              <a:rPr lang="sl-SI" altLang="sl-SI" sz="1600" b="1" dirty="0">
                <a:solidFill>
                  <a:srgbClr val="92D050"/>
                </a:solidFill>
                <a:latin typeface="Arial" panose="020B0604020202020204" pitchFamily="34" charset="0"/>
                <a:cs typeface="Arial" panose="020B0604020202020204" pitchFamily="34" charset="0"/>
              </a:rPr>
              <a:t>5</a:t>
            </a:r>
            <a:r>
              <a:rPr lang="en-US" altLang="sl-SI" sz="1600" b="1" dirty="0">
                <a:solidFill>
                  <a:srgbClr val="92D050"/>
                </a:solidFill>
                <a:latin typeface="Arial" panose="020B0604020202020204" pitchFamily="34" charset="0"/>
                <a:cs typeface="Arial" panose="020B0604020202020204" pitchFamily="34" charset="0"/>
              </a:rPr>
              <a:t> partners</a:t>
            </a:r>
            <a:endParaRPr lang="sl-SI" altLang="sl-SI" sz="1600" b="1" dirty="0">
              <a:solidFill>
                <a:srgbClr val="92D050"/>
              </a:solidFill>
              <a:latin typeface="Arial" panose="020B0604020202020204" pitchFamily="34" charset="0"/>
              <a:cs typeface="Arial" panose="020B0604020202020204" pitchFamily="34" charset="0"/>
            </a:endParaRPr>
          </a:p>
          <a:p>
            <a:pPr algn="ctr">
              <a:spcBef>
                <a:spcPct val="20000"/>
              </a:spcBef>
            </a:pPr>
            <a:r>
              <a:rPr lang="sl-SI" altLang="sl-SI" sz="1600" b="1" dirty="0">
                <a:solidFill>
                  <a:schemeClr val="accent5"/>
                </a:solidFill>
                <a:latin typeface="Arial" panose="020B0604020202020204" pitchFamily="34" charset="0"/>
                <a:cs typeface="Arial" panose="020B0604020202020204" pitchFamily="34" charset="0"/>
              </a:rPr>
              <a:t>8 </a:t>
            </a:r>
            <a:r>
              <a:rPr lang="sl-SI" altLang="sl-SI" sz="1600" b="1" dirty="0" err="1">
                <a:solidFill>
                  <a:schemeClr val="accent5"/>
                </a:solidFill>
                <a:latin typeface="Arial" panose="020B0604020202020204" pitchFamily="34" charset="0"/>
                <a:cs typeface="Arial" panose="020B0604020202020204" pitchFamily="34" charset="0"/>
              </a:rPr>
              <a:t>Strategic</a:t>
            </a:r>
            <a:r>
              <a:rPr lang="sl-SI" altLang="sl-SI" sz="1600" b="1" dirty="0">
                <a:solidFill>
                  <a:schemeClr val="accent5"/>
                </a:solidFill>
                <a:latin typeface="Arial" panose="020B0604020202020204" pitchFamily="34" charset="0"/>
                <a:cs typeface="Arial" panose="020B0604020202020204" pitchFamily="34" charset="0"/>
              </a:rPr>
              <a:t> </a:t>
            </a:r>
            <a:r>
              <a:rPr lang="en-US" altLang="sl-SI" sz="1600" b="1" dirty="0">
                <a:solidFill>
                  <a:schemeClr val="accent5"/>
                </a:solidFill>
                <a:latin typeface="Arial" panose="020B0604020202020204" pitchFamily="34" charset="0"/>
                <a:cs typeface="Arial" panose="020B0604020202020204" pitchFamily="34" charset="0"/>
              </a:rPr>
              <a:t>partners</a:t>
            </a:r>
          </a:p>
        </p:txBody>
      </p:sp>
      <p:sp>
        <p:nvSpPr>
          <p:cNvPr id="19" name="PoljeZBesedilom 18">
            <a:extLst>
              <a:ext uri="{FF2B5EF4-FFF2-40B4-BE49-F238E27FC236}">
                <a16:creationId xmlns="" xmlns:a16="http://schemas.microsoft.com/office/drawing/2014/main" id="{D8AAD1B3-588A-4B42-B04B-5F77F8985391}"/>
              </a:ext>
            </a:extLst>
          </p:cNvPr>
          <p:cNvSpPr txBox="1"/>
          <p:nvPr/>
        </p:nvSpPr>
        <p:spPr>
          <a:xfrm>
            <a:off x="8259323" y="3423194"/>
            <a:ext cx="2060805" cy="2893100"/>
          </a:xfrm>
          <a:prstGeom prst="rect">
            <a:avLst/>
          </a:prstGeom>
          <a:noFill/>
          <a:ln>
            <a:solidFill>
              <a:srgbClr val="0070C0"/>
            </a:solidFill>
          </a:ln>
        </p:spPr>
        <p:txBody>
          <a:bodyPr wrap="square" rtlCol="0">
            <a:spAutoFit/>
          </a:bodyPr>
          <a:lstStyle/>
          <a:p>
            <a:r>
              <a:rPr lang="en-US" sz="1600" dirty="0">
                <a:latin typeface="Arial" panose="020B0604020202020204" pitchFamily="34" charset="0"/>
                <a:cs typeface="Arial" panose="020B0604020202020204" pitchFamily="34" charset="0"/>
              </a:rPr>
              <a:t>Slovenia 2</a:t>
            </a:r>
          </a:p>
          <a:p>
            <a:r>
              <a:rPr lang="en-US" sz="1600" dirty="0">
                <a:latin typeface="Arial" panose="020B0604020202020204" pitchFamily="34" charset="0"/>
                <a:cs typeface="Arial" panose="020B0604020202020204" pitchFamily="34" charset="0"/>
              </a:rPr>
              <a:t>Austria 2</a:t>
            </a:r>
          </a:p>
          <a:p>
            <a:r>
              <a:rPr lang="en-US" sz="1600" dirty="0">
                <a:latin typeface="Arial" panose="020B0604020202020204" pitchFamily="34" charset="0"/>
                <a:cs typeface="Arial" panose="020B0604020202020204" pitchFamily="34" charset="0"/>
              </a:rPr>
              <a:t>Czech Republic 1</a:t>
            </a:r>
          </a:p>
          <a:p>
            <a:r>
              <a:rPr lang="en-US" sz="1600" dirty="0">
                <a:latin typeface="Arial" panose="020B0604020202020204" pitchFamily="34" charset="0"/>
                <a:cs typeface="Arial" panose="020B0604020202020204" pitchFamily="34" charset="0"/>
              </a:rPr>
              <a:t>Slovakia 2</a:t>
            </a:r>
          </a:p>
          <a:p>
            <a:r>
              <a:rPr lang="en-US" sz="1600" dirty="0">
                <a:latin typeface="Arial" panose="020B0604020202020204" pitchFamily="34" charset="0"/>
                <a:cs typeface="Arial" panose="020B0604020202020204" pitchFamily="34" charset="0"/>
              </a:rPr>
              <a:t>Hungary 2</a:t>
            </a:r>
          </a:p>
          <a:p>
            <a:r>
              <a:rPr lang="en-US" sz="1600" dirty="0">
                <a:latin typeface="Arial" panose="020B0604020202020204" pitchFamily="34" charset="0"/>
                <a:cs typeface="Arial" panose="020B0604020202020204" pitchFamily="34" charset="0"/>
              </a:rPr>
              <a:t>Romania 1</a:t>
            </a:r>
          </a:p>
          <a:p>
            <a:r>
              <a:rPr lang="en-US" sz="1600" dirty="0">
                <a:latin typeface="Arial" panose="020B0604020202020204" pitchFamily="34" charset="0"/>
                <a:cs typeface="Arial" panose="020B0604020202020204" pitchFamily="34" charset="0"/>
              </a:rPr>
              <a:t>Croatia 1</a:t>
            </a:r>
          </a:p>
          <a:p>
            <a:r>
              <a:rPr lang="en-US" sz="1600" dirty="0">
                <a:latin typeface="Arial" panose="020B0604020202020204" pitchFamily="34" charset="0"/>
                <a:cs typeface="Arial" panose="020B0604020202020204" pitchFamily="34" charset="0"/>
              </a:rPr>
              <a:t>Serbia 2</a:t>
            </a:r>
          </a:p>
          <a:p>
            <a:r>
              <a:rPr lang="en-US" sz="1600" dirty="0">
                <a:latin typeface="Arial" panose="020B0604020202020204" pitchFamily="34" charset="0"/>
                <a:cs typeface="Arial" panose="020B0604020202020204" pitchFamily="34" charset="0"/>
              </a:rPr>
              <a:t>Montenegro 1</a:t>
            </a:r>
          </a:p>
          <a:p>
            <a:r>
              <a:rPr lang="en-US" sz="1600" dirty="0">
                <a:latin typeface="Arial" panose="020B0604020202020204" pitchFamily="34" charset="0"/>
                <a:cs typeface="Arial" panose="020B0604020202020204" pitchFamily="34" charset="0"/>
              </a:rPr>
              <a:t>Bosnia and Herzegovina 1</a:t>
            </a:r>
          </a:p>
        </p:txBody>
      </p:sp>
    </p:spTree>
    <p:extLst>
      <p:ext uri="{BB962C8B-B14F-4D97-AF65-F5344CB8AC3E}">
        <p14:creationId xmlns:p14="http://schemas.microsoft.com/office/powerpoint/2010/main" val="25228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lika 10"/>
          <p:cNvPicPr/>
          <p:nvPr/>
        </p:nvPicPr>
        <p:blipFill>
          <a:blip r:embed="rId2" cstate="print">
            <a:extLst>
              <a:ext uri="{28A0092B-C50C-407E-A947-70E740481C1C}">
                <a14:useLocalDpi xmlns:a14="http://schemas.microsoft.com/office/drawing/2010/main" val="0"/>
              </a:ext>
            </a:extLst>
          </a:blip>
          <a:stretch>
            <a:fillRect/>
          </a:stretch>
        </p:blipFill>
        <p:spPr>
          <a:xfrm>
            <a:off x="7843338" y="2118360"/>
            <a:ext cx="2484007" cy="1584359"/>
          </a:xfrm>
          <a:prstGeom prst="rect">
            <a:avLst/>
          </a:prstGeom>
        </p:spPr>
      </p:pic>
      <p:sp>
        <p:nvSpPr>
          <p:cNvPr id="8" name="Rectangle 2"/>
          <p:cNvSpPr txBox="1">
            <a:spLocks noChangeArrowheads="1"/>
          </p:cNvSpPr>
          <p:nvPr/>
        </p:nvSpPr>
        <p:spPr>
          <a:xfrm>
            <a:off x="-519340" y="265333"/>
            <a:ext cx="6960871" cy="485775"/>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a:defRPr/>
            </a:pPr>
            <a:r>
              <a:rPr lang="sl-SI" altLang="sl-SI" sz="2700"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
            </a:r>
            <a:r>
              <a:rPr lang="en-US" altLang="sl-SI" sz="2700" dirty="0" err="1">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ain</a:t>
            </a:r>
            <a:r>
              <a:rPr lang="en-US" altLang="sl-SI" sz="2700" dirty="0">
                <a:solidFill>
                  <a:schemeClr val="accent5"/>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Outputs</a:t>
            </a:r>
          </a:p>
        </p:txBody>
      </p:sp>
      <p:sp>
        <p:nvSpPr>
          <p:cNvPr id="7" name="Označba mesta vsebine 5"/>
          <p:cNvSpPr txBox="1">
            <a:spLocks/>
          </p:cNvSpPr>
          <p:nvPr/>
        </p:nvSpPr>
        <p:spPr>
          <a:xfrm>
            <a:off x="1701541" y="927408"/>
            <a:ext cx="4873431" cy="346249"/>
          </a:xfrm>
          <a:prstGeom prst="rect">
            <a:avLst/>
          </a:prstGeom>
          <a:ln w="12700" cap="flat" cmpd="sng" algn="ctr">
            <a:solidFill>
              <a:srgbClr val="C00000"/>
            </a:solidFill>
            <a:prstDash val="solid"/>
            <a:miter lim="800000"/>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68580" tIns="34290" rIns="68580" bIns="3429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49A5"/>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EE979"/>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FDDF8D"/>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lnSpc>
                <a:spcPct val="100000"/>
              </a:lnSpc>
              <a:spcBef>
                <a:spcPts val="450"/>
              </a:spcBef>
              <a:spcAft>
                <a:spcPts val="450"/>
              </a:spcAft>
              <a:buNone/>
              <a:defRPr/>
            </a:pPr>
            <a:r>
              <a:rPr lang="sl-SI" altLang="sl-SI" sz="1800" b="1" dirty="0" err="1">
                <a:solidFill>
                  <a:srgbClr val="C00000"/>
                </a:solidFill>
                <a:latin typeface="Arial" panose="020B0604020202020204" pitchFamily="34" charset="0"/>
                <a:cs typeface="Arial" panose="020B0604020202020204" pitchFamily="34" charset="0"/>
              </a:rPr>
              <a:t>Drought</a:t>
            </a:r>
            <a:r>
              <a:rPr lang="sl-SI" altLang="sl-SI" sz="1800" b="1" dirty="0">
                <a:solidFill>
                  <a:srgbClr val="C00000"/>
                </a:solidFill>
                <a:latin typeface="Arial" panose="020B0604020202020204" pitchFamily="34" charset="0"/>
                <a:cs typeface="Arial" panose="020B0604020202020204" pitchFamily="34" charset="0"/>
              </a:rPr>
              <a:t> </a:t>
            </a:r>
            <a:r>
              <a:rPr lang="sl-SI" altLang="sl-SI" sz="1800" b="1" dirty="0" err="1">
                <a:solidFill>
                  <a:srgbClr val="C00000"/>
                </a:solidFill>
                <a:latin typeface="Arial" panose="020B0604020202020204" pitchFamily="34" charset="0"/>
                <a:cs typeface="Arial" panose="020B0604020202020204" pitchFamily="34" charset="0"/>
              </a:rPr>
              <a:t>User</a:t>
            </a:r>
            <a:r>
              <a:rPr lang="sl-SI" altLang="sl-SI" sz="1800" b="1" dirty="0">
                <a:solidFill>
                  <a:srgbClr val="C00000"/>
                </a:solidFill>
                <a:latin typeface="Arial" panose="020B0604020202020204" pitchFamily="34" charset="0"/>
                <a:cs typeface="Arial" panose="020B0604020202020204" pitchFamily="34" charset="0"/>
              </a:rPr>
              <a:t> </a:t>
            </a:r>
            <a:r>
              <a:rPr lang="sl-SI" altLang="sl-SI" sz="1800" b="1" dirty="0" err="1">
                <a:solidFill>
                  <a:srgbClr val="C00000"/>
                </a:solidFill>
                <a:latin typeface="Arial" panose="020B0604020202020204" pitchFamily="34" charset="0"/>
                <a:cs typeface="Arial" panose="020B0604020202020204" pitchFamily="34" charset="0"/>
              </a:rPr>
              <a:t>Service</a:t>
            </a:r>
            <a:endParaRPr lang="en-GB" altLang="sl-SI" sz="1800" dirty="0">
              <a:solidFill>
                <a:schemeClr val="accent6">
                  <a:lumMod val="75000"/>
                </a:schemeClr>
              </a:solidFill>
              <a:latin typeface="Arial" panose="020B0604020202020204" pitchFamily="34" charset="0"/>
              <a:cs typeface="Arial" panose="020B0604020202020204" pitchFamily="34" charset="0"/>
            </a:endParaRPr>
          </a:p>
        </p:txBody>
      </p:sp>
      <p:sp>
        <p:nvSpPr>
          <p:cNvPr id="15" name="Pravokotnik 14"/>
          <p:cNvSpPr/>
          <p:nvPr/>
        </p:nvSpPr>
        <p:spPr>
          <a:xfrm>
            <a:off x="7097793" y="4470932"/>
            <a:ext cx="3319122" cy="369332"/>
          </a:xfrm>
          <a:prstGeom prst="rect">
            <a:avLst/>
          </a:prstGeom>
        </p:spPr>
        <p:txBody>
          <a:bodyPr wrap="square">
            <a:spAutoFit/>
          </a:bodyPr>
          <a:lstStyle/>
          <a:p>
            <a:endParaRPr lang="en-US" dirty="0">
              <a:solidFill>
                <a:schemeClr val="accent5"/>
              </a:solidFill>
              <a:latin typeface="Cambria" panose="02040503050406030204" pitchFamily="18" charset="0"/>
            </a:endParaRPr>
          </a:p>
        </p:txBody>
      </p:sp>
      <p:pic>
        <p:nvPicPr>
          <p:cNvPr id="10" name="Slika 9"/>
          <p:cNvPicPr/>
          <p:nvPr/>
        </p:nvPicPr>
        <p:blipFill>
          <a:blip r:embed="rId3" cstate="print">
            <a:extLst>
              <a:ext uri="{28A0092B-C50C-407E-A947-70E740481C1C}">
                <a14:useLocalDpi xmlns:a14="http://schemas.microsoft.com/office/drawing/2010/main" val="0"/>
              </a:ext>
            </a:extLst>
          </a:blip>
          <a:stretch>
            <a:fillRect/>
          </a:stretch>
        </p:blipFill>
        <p:spPr>
          <a:xfrm>
            <a:off x="1737892" y="2675928"/>
            <a:ext cx="5760720" cy="3117215"/>
          </a:xfrm>
          <a:prstGeom prst="rect">
            <a:avLst/>
          </a:prstGeom>
          <a:ln>
            <a:noFill/>
          </a:ln>
          <a:effectLst>
            <a:outerShdw blurRad="292100" dist="139700" dir="2700000" algn="tl" rotWithShape="0">
              <a:srgbClr val="333333">
                <a:alpha val="65000"/>
              </a:srgbClr>
            </a:outerShdw>
          </a:effectLst>
        </p:spPr>
      </p:pic>
      <p:pic>
        <p:nvPicPr>
          <p:cNvPr id="12" name="Slika 11"/>
          <p:cNvPicPr/>
          <p:nvPr/>
        </p:nvPicPr>
        <p:blipFill>
          <a:blip r:embed="rId4" cstate="print">
            <a:extLst>
              <a:ext uri="{28A0092B-C50C-407E-A947-70E740481C1C}">
                <a14:useLocalDpi xmlns:a14="http://schemas.microsoft.com/office/drawing/2010/main" val="0"/>
              </a:ext>
            </a:extLst>
          </a:blip>
          <a:stretch>
            <a:fillRect/>
          </a:stretch>
        </p:blipFill>
        <p:spPr>
          <a:xfrm>
            <a:off x="7843338" y="4212710"/>
            <a:ext cx="2484007" cy="1578490"/>
          </a:xfrm>
          <a:prstGeom prst="rect">
            <a:avLst/>
          </a:prstGeom>
        </p:spPr>
      </p:pic>
      <p:sp>
        <p:nvSpPr>
          <p:cNvPr id="3" name="PoljeZBesedilom 2"/>
          <p:cNvSpPr txBox="1"/>
          <p:nvPr/>
        </p:nvSpPr>
        <p:spPr>
          <a:xfrm>
            <a:off x="7712752" y="3614118"/>
            <a:ext cx="2461700" cy="338554"/>
          </a:xfrm>
          <a:prstGeom prst="rect">
            <a:avLst/>
          </a:prstGeom>
          <a:noFill/>
        </p:spPr>
        <p:txBody>
          <a:bodyPr wrap="none" rtlCol="0">
            <a:spAutoFit/>
          </a:bodyPr>
          <a:lstStyle/>
          <a:p>
            <a:r>
              <a:rPr lang="sl-SI" sz="1600" b="1" dirty="0">
                <a:solidFill>
                  <a:schemeClr val="tx2"/>
                </a:solidFill>
                <a:latin typeface="Arial" panose="020B0604020202020204" pitchFamily="34" charset="0"/>
                <a:cs typeface="Arial" panose="020B0604020202020204" pitchFamily="34" charset="0"/>
              </a:rPr>
              <a:t>NDVI </a:t>
            </a:r>
            <a:r>
              <a:rPr lang="sl-SI" sz="1600" b="1" dirty="0" err="1">
                <a:solidFill>
                  <a:schemeClr val="tx2"/>
                </a:solidFill>
                <a:latin typeface="Arial" panose="020B0604020202020204" pitchFamily="34" charset="0"/>
                <a:cs typeface="Arial" panose="020B0604020202020204" pitchFamily="34" charset="0"/>
              </a:rPr>
              <a:t>anomaly</a:t>
            </a:r>
            <a:r>
              <a:rPr lang="sl-SI" sz="1600" b="1" dirty="0">
                <a:solidFill>
                  <a:schemeClr val="tx2"/>
                </a:solidFill>
                <a:latin typeface="Arial" panose="020B0604020202020204" pitchFamily="34" charset="0"/>
                <a:cs typeface="Arial" panose="020B0604020202020204" pitchFamily="34" charset="0"/>
              </a:rPr>
              <a:t>, 1.7.2017</a:t>
            </a:r>
          </a:p>
        </p:txBody>
      </p:sp>
      <p:sp>
        <p:nvSpPr>
          <p:cNvPr id="17" name="PoljeZBesedilom 16"/>
          <p:cNvSpPr txBox="1"/>
          <p:nvPr/>
        </p:nvSpPr>
        <p:spPr>
          <a:xfrm>
            <a:off x="7778496" y="5793142"/>
            <a:ext cx="2461700" cy="338554"/>
          </a:xfrm>
          <a:prstGeom prst="rect">
            <a:avLst/>
          </a:prstGeom>
          <a:noFill/>
        </p:spPr>
        <p:txBody>
          <a:bodyPr wrap="none" rtlCol="0">
            <a:spAutoFit/>
          </a:bodyPr>
          <a:lstStyle/>
          <a:p>
            <a:r>
              <a:rPr lang="sl-SI" sz="1600" b="1" dirty="0">
                <a:solidFill>
                  <a:schemeClr val="tx2"/>
                </a:solidFill>
                <a:latin typeface="Arial" panose="020B0604020202020204" pitchFamily="34" charset="0"/>
                <a:cs typeface="Arial" panose="020B0604020202020204" pitchFamily="34" charset="0"/>
              </a:rPr>
              <a:t>NDVI </a:t>
            </a:r>
            <a:r>
              <a:rPr lang="sl-SI" sz="1600" b="1" dirty="0" err="1">
                <a:solidFill>
                  <a:schemeClr val="tx2"/>
                </a:solidFill>
                <a:latin typeface="Arial" panose="020B0604020202020204" pitchFamily="34" charset="0"/>
                <a:cs typeface="Arial" panose="020B0604020202020204" pitchFamily="34" charset="0"/>
              </a:rPr>
              <a:t>anomaly</a:t>
            </a:r>
            <a:r>
              <a:rPr lang="sl-SI" sz="1600" b="1" dirty="0">
                <a:solidFill>
                  <a:schemeClr val="tx2"/>
                </a:solidFill>
                <a:latin typeface="Arial" panose="020B0604020202020204" pitchFamily="34" charset="0"/>
                <a:cs typeface="Arial" panose="020B0604020202020204" pitchFamily="34" charset="0"/>
              </a:rPr>
              <a:t>, 1.8.2017</a:t>
            </a:r>
          </a:p>
        </p:txBody>
      </p:sp>
      <p:sp>
        <p:nvSpPr>
          <p:cNvPr id="18" name="Pravokotnik 17"/>
          <p:cNvSpPr/>
          <p:nvPr/>
        </p:nvSpPr>
        <p:spPr>
          <a:xfrm>
            <a:off x="1654336" y="1507490"/>
            <a:ext cx="8448254" cy="707886"/>
          </a:xfrm>
          <a:prstGeom prst="rect">
            <a:avLst/>
          </a:prstGeom>
        </p:spPr>
        <p:txBody>
          <a:bodyPr wrap="square">
            <a:spAutoFit/>
          </a:bodyPr>
          <a:lstStyle/>
          <a:p>
            <a:pPr marL="285750" indent="-285750">
              <a:buFont typeface="Wingdings" pitchFamily="2" charset="2"/>
              <a:buChar char="Ø"/>
            </a:pPr>
            <a:r>
              <a:rPr lang="en-US" sz="2000">
                <a:solidFill>
                  <a:schemeClr val="tx2">
                    <a:lumMod val="75000"/>
                    <a:lumOff val="25000"/>
                  </a:schemeClr>
                </a:solidFill>
                <a:latin typeface="Arial" panose="020B0604020202020204" pitchFamily="34" charset="0"/>
                <a:cs typeface="Arial" panose="020B0604020202020204" pitchFamily="34" charset="0"/>
              </a:rPr>
              <a:t>User interface, combining remote sensing data from CGLS and drought impact assessment models</a:t>
            </a:r>
          </a:p>
        </p:txBody>
      </p:sp>
    </p:spTree>
    <p:extLst>
      <p:ext uri="{BB962C8B-B14F-4D97-AF65-F5344CB8AC3E}">
        <p14:creationId xmlns:p14="http://schemas.microsoft.com/office/powerpoint/2010/main" val="2742404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194363" y="1083996"/>
            <a:ext cx="8848255" cy="1230882"/>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dirty="0">
                <a:solidFill>
                  <a:srgbClr val="993300"/>
                </a:solidFill>
              </a:rPr>
              <a:t>Upgrade data assessment and forecasting tools to support drought management and monitoring</a:t>
            </a:r>
          </a:p>
        </p:txBody>
      </p:sp>
      <p:sp>
        <p:nvSpPr>
          <p:cNvPr id="4" name="Pravokotnik 3"/>
          <p:cNvSpPr/>
          <p:nvPr/>
        </p:nvSpPr>
        <p:spPr>
          <a:xfrm>
            <a:off x="305596" y="2376817"/>
            <a:ext cx="6615157" cy="2308324"/>
          </a:xfrm>
          <a:prstGeom prst="rect">
            <a:avLst/>
          </a:prstGeom>
        </p:spPr>
        <p:txBody>
          <a:bodyPr wrap="square">
            <a:spAutoFit/>
          </a:bodyPr>
          <a:lstStyle/>
          <a:p>
            <a:pPr marL="342900" lvl="0" indent="-342900">
              <a:buFont typeface="Arial" panose="020B0604020202020204" pitchFamily="34" charset="0"/>
              <a:buChar char="•"/>
            </a:pPr>
            <a:r>
              <a:rPr lang="en-US" sz="2400" dirty="0">
                <a:solidFill>
                  <a:srgbClr val="993300"/>
                </a:solidFill>
              </a:rPr>
              <a:t>Upgraded climate-zoning of Ukraine territory and Dniester River Basin territory</a:t>
            </a:r>
            <a:endParaRPr lang="sl-SI" sz="2400" dirty="0">
              <a:solidFill>
                <a:srgbClr val="993300"/>
              </a:solidFill>
            </a:endParaRPr>
          </a:p>
          <a:p>
            <a:pPr marL="342900" indent="-342900">
              <a:buFont typeface="Arial" panose="020B0604020202020204" pitchFamily="34" charset="0"/>
              <a:buChar char="•"/>
            </a:pPr>
            <a:r>
              <a:rPr lang="en-US" sz="2400" dirty="0">
                <a:solidFill>
                  <a:srgbClr val="993300"/>
                </a:solidFill>
              </a:rPr>
              <a:t>Drought risk maps for agro sector of Ukraine and Dniester river basin</a:t>
            </a:r>
          </a:p>
          <a:p>
            <a:pPr marL="342900" lvl="0" indent="-342900">
              <a:buFont typeface="Arial" panose="020B0604020202020204" pitchFamily="34" charset="0"/>
              <a:buChar char="•"/>
            </a:pPr>
            <a:endParaRPr lang="sl-SI" sz="2400" dirty="0">
              <a:solidFill>
                <a:srgbClr val="993300"/>
              </a:solidFill>
            </a:endParaRPr>
          </a:p>
          <a:p>
            <a:pPr marL="342900" lvl="0" indent="-342900">
              <a:buFont typeface="Arial" panose="020B0604020202020204" pitchFamily="34" charset="0"/>
              <a:buChar char="•"/>
            </a:pPr>
            <a:endParaRPr lang="en-US" sz="2400" dirty="0">
              <a:solidFill>
                <a:srgbClr val="993300"/>
              </a:solidFill>
            </a:endParaRPr>
          </a:p>
        </p:txBody>
      </p:sp>
      <p:sp>
        <p:nvSpPr>
          <p:cNvPr id="36" name="Pravokotnik 35"/>
          <p:cNvSpPr/>
          <p:nvPr/>
        </p:nvSpPr>
        <p:spPr>
          <a:xfrm>
            <a:off x="7747611" y="4947748"/>
            <a:ext cx="4341546" cy="923330"/>
          </a:xfrm>
          <a:prstGeom prst="rect">
            <a:avLst/>
          </a:prstGeom>
        </p:spPr>
        <p:txBody>
          <a:bodyPr wrap="square">
            <a:spAutoFit/>
          </a:bodyPr>
          <a:lstStyle/>
          <a:p>
            <a:r>
              <a:rPr lang="en-US" dirty="0" err="1">
                <a:solidFill>
                  <a:srgbClr val="0070C0"/>
                </a:solidFill>
              </a:rPr>
              <a:t>Agroclimatic</a:t>
            </a:r>
            <a:r>
              <a:rPr lang="en-US" dirty="0">
                <a:solidFill>
                  <a:srgbClr val="0070C0"/>
                </a:solidFill>
              </a:rPr>
              <a:t> zoning for May- September (1961-2013) according to  </a:t>
            </a:r>
            <a:r>
              <a:rPr lang="en-US" dirty="0" err="1">
                <a:solidFill>
                  <a:srgbClr val="0070C0"/>
                </a:solidFill>
              </a:rPr>
              <a:t>Selyaninov's</a:t>
            </a:r>
            <a:r>
              <a:rPr lang="en-US" dirty="0">
                <a:solidFill>
                  <a:srgbClr val="0070C0"/>
                </a:solidFill>
              </a:rPr>
              <a:t> hydrothermal coefficients </a:t>
            </a:r>
          </a:p>
        </p:txBody>
      </p:sp>
      <p:grpSp>
        <p:nvGrpSpPr>
          <p:cNvPr id="26" name="Skupina 25"/>
          <p:cNvGrpSpPr/>
          <p:nvPr/>
        </p:nvGrpSpPr>
        <p:grpSpPr>
          <a:xfrm>
            <a:off x="3183144" y="3762414"/>
            <a:ext cx="4312598" cy="2855513"/>
            <a:chOff x="3183144" y="3762414"/>
            <a:chExt cx="4312598" cy="2855513"/>
          </a:xfrm>
        </p:grpSpPr>
        <p:pic>
          <p:nvPicPr>
            <p:cNvPr id="25" name="Slika 24"/>
            <p:cNvPicPr>
              <a:picLocks noChangeAspect="1"/>
            </p:cNvPicPr>
            <p:nvPr/>
          </p:nvPicPr>
          <p:blipFill>
            <a:blip r:embed="rId3"/>
            <a:stretch>
              <a:fillRect/>
            </a:stretch>
          </p:blipFill>
          <p:spPr>
            <a:xfrm>
              <a:off x="3409628" y="3762414"/>
              <a:ext cx="4086114" cy="2855513"/>
            </a:xfrm>
            <a:prstGeom prst="rect">
              <a:avLst/>
            </a:prstGeom>
          </p:spPr>
        </p:pic>
        <p:sp>
          <p:nvSpPr>
            <p:cNvPr id="24" name="Pravokotnik 23"/>
            <p:cNvSpPr/>
            <p:nvPr/>
          </p:nvSpPr>
          <p:spPr>
            <a:xfrm>
              <a:off x="3183144" y="5408909"/>
              <a:ext cx="1435347" cy="1209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41" name="Table 42"/>
          <p:cNvGraphicFramePr>
            <a:graphicFrameLocks noGrp="1"/>
          </p:cNvGraphicFramePr>
          <p:nvPr>
            <p:extLst/>
          </p:nvPr>
        </p:nvGraphicFramePr>
        <p:xfrm>
          <a:off x="0" y="75304"/>
          <a:ext cx="9653156" cy="969264"/>
        </p:xfrm>
        <a:graphic>
          <a:graphicData uri="http://schemas.openxmlformats.org/drawingml/2006/table">
            <a:tbl>
              <a:tblPr>
                <a:effectLst>
                  <a:outerShdw blurRad="50800" dist="38100" dir="2700000" algn="tl" rotWithShape="0">
                    <a:prstClr val="black">
                      <a:alpha val="40000"/>
                    </a:prstClr>
                  </a:outerShdw>
                </a:effectLst>
              </a:tblPr>
              <a:tblGrid>
                <a:gridCol w="9653156">
                  <a:extLst>
                    <a:ext uri="{9D8B030D-6E8A-4147-A177-3AD203B41FA5}">
                      <a16:colId xmlns="" xmlns:a16="http://schemas.microsoft.com/office/drawing/2014/main" val="20000"/>
                    </a:ext>
                  </a:extLst>
                </a:gridCol>
              </a:tblGrid>
              <a:tr h="240224">
                <a:tc>
                  <a:txBody>
                    <a:bodyPr/>
                    <a:lstStyle/>
                    <a:p>
                      <a:pPr algn="l" defTabSz="889000">
                        <a:lnSpc>
                          <a:spcPct val="90000"/>
                        </a:lnSpc>
                        <a:spcAft>
                          <a:spcPct val="35000"/>
                        </a:spcAft>
                        <a:defRPr/>
                      </a:pPr>
                      <a:r>
                        <a:rPr lang="en-US" sz="3200" kern="1200" dirty="0">
                          <a:solidFill>
                            <a:srgbClr val="0070C0"/>
                          </a:solidFill>
                          <a:latin typeface="+mn-lt"/>
                          <a:ea typeface="+mn-ea"/>
                          <a:cs typeface="+mn-cs"/>
                        </a:rPr>
                        <a:t>Agricultural drought monitoring and forecasting in Ukraine and Moldova</a:t>
                      </a:r>
                    </a:p>
                  </a:txBody>
                  <a:tcPr>
                    <a:lnL w="38100" cmpd="sng">
                      <a:noFill/>
                      <a:prstDash val="solid"/>
                    </a:lnL>
                    <a:lnR w="38100" cmpd="sng">
                      <a:noFill/>
                      <a:prstDash val="solid"/>
                    </a:lnR>
                    <a:lnT w="38100" cmpd="sng">
                      <a:noFill/>
                      <a:prstDash val="soli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402" y="1699098"/>
            <a:ext cx="4611755" cy="324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014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42"/>
          <p:cNvGraphicFramePr>
            <a:graphicFrameLocks noGrp="1"/>
          </p:cNvGraphicFramePr>
          <p:nvPr>
            <p:extLst/>
          </p:nvPr>
        </p:nvGraphicFramePr>
        <p:xfrm>
          <a:off x="0" y="75304"/>
          <a:ext cx="9653156" cy="969264"/>
        </p:xfrm>
        <a:graphic>
          <a:graphicData uri="http://schemas.openxmlformats.org/drawingml/2006/table">
            <a:tbl>
              <a:tblPr>
                <a:effectLst>
                  <a:outerShdw blurRad="50800" dist="38100" dir="2700000" algn="tl" rotWithShape="0">
                    <a:prstClr val="black">
                      <a:alpha val="40000"/>
                    </a:prstClr>
                  </a:outerShdw>
                </a:effectLst>
              </a:tblPr>
              <a:tblGrid>
                <a:gridCol w="9653156">
                  <a:extLst>
                    <a:ext uri="{9D8B030D-6E8A-4147-A177-3AD203B41FA5}">
                      <a16:colId xmlns="" xmlns:a16="http://schemas.microsoft.com/office/drawing/2014/main" val="20000"/>
                    </a:ext>
                  </a:extLst>
                </a:gridCol>
              </a:tblGrid>
              <a:tr h="240224">
                <a:tc>
                  <a:txBody>
                    <a:bodyPr/>
                    <a:lstStyle/>
                    <a:p>
                      <a:pPr algn="l" defTabSz="889000">
                        <a:lnSpc>
                          <a:spcPct val="90000"/>
                        </a:lnSpc>
                        <a:spcAft>
                          <a:spcPct val="35000"/>
                        </a:spcAft>
                        <a:defRPr/>
                      </a:pPr>
                      <a:r>
                        <a:rPr lang="en-US" sz="3200" kern="1200" dirty="0">
                          <a:solidFill>
                            <a:srgbClr val="0070C0"/>
                          </a:solidFill>
                          <a:latin typeface="+mn-lt"/>
                          <a:ea typeface="+mn-ea"/>
                          <a:cs typeface="+mn-cs"/>
                        </a:rPr>
                        <a:t>Agricultural drought monitoring and forecasting in Ukraine and Moldova</a:t>
                      </a:r>
                    </a:p>
                  </a:txBody>
                  <a:tcPr>
                    <a:lnL w="38100" cmpd="sng">
                      <a:noFill/>
                      <a:prstDash val="solid"/>
                    </a:lnL>
                    <a:lnR w="38100" cmpd="sng">
                      <a:noFill/>
                      <a:prstDash val="solid"/>
                    </a:lnR>
                    <a:lnT w="38100" cmpd="sng">
                      <a:noFill/>
                      <a:prstDash val="solid"/>
                    </a:lnT>
                    <a:lnB w="3810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
        <p:nvSpPr>
          <p:cNvPr id="12" name="Pravokotnik 11"/>
          <p:cNvSpPr/>
          <p:nvPr/>
        </p:nvSpPr>
        <p:spPr>
          <a:xfrm>
            <a:off x="455910" y="1455334"/>
            <a:ext cx="8462683" cy="2308324"/>
          </a:xfrm>
          <a:prstGeom prst="rect">
            <a:avLst/>
          </a:prstGeom>
        </p:spPr>
        <p:txBody>
          <a:bodyPr wrap="square">
            <a:spAutoFit/>
          </a:bodyPr>
          <a:lstStyle/>
          <a:p>
            <a:pPr marL="342900" indent="-342900">
              <a:buFont typeface="Arial" panose="020B0604020202020204" pitchFamily="34" charset="0"/>
              <a:buChar char="•"/>
            </a:pPr>
            <a:r>
              <a:rPr lang="en-US" sz="2400" dirty="0"/>
              <a:t>Working with rural authorities, farmers, local stakeholders</a:t>
            </a:r>
          </a:p>
          <a:p>
            <a:pPr marL="342900" indent="-342900">
              <a:buFont typeface="Arial" panose="020B0604020202020204" pitchFamily="34" charset="0"/>
              <a:buChar char="•"/>
            </a:pPr>
            <a:r>
              <a:rPr lang="en-US" sz="2400" dirty="0"/>
              <a:t>Upgrading of forecasting models for identification of crop yield losses caused by droughts</a:t>
            </a:r>
          </a:p>
          <a:p>
            <a:pPr marL="342900" indent="-342900">
              <a:buFont typeface="Arial" panose="020B0604020202020204" pitchFamily="34" charset="0"/>
              <a:buChar char="•"/>
            </a:pPr>
            <a:r>
              <a:rPr lang="en-US" sz="2400" dirty="0"/>
              <a:t>Guide on best practices on soil conservation</a:t>
            </a:r>
          </a:p>
          <a:p>
            <a:endParaRPr lang="en-US" sz="2400" dirty="0"/>
          </a:p>
          <a:p>
            <a:pPr marL="342900" indent="-342900">
              <a:buFont typeface="Arial" panose="020B0604020202020204" pitchFamily="34" charset="0"/>
              <a:buChar char="•"/>
            </a:pPr>
            <a:endParaRPr lang="en-US" sz="2400" dirty="0"/>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4779" y="3602990"/>
            <a:ext cx="1876449" cy="25890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1469" y="1390205"/>
            <a:ext cx="1631947" cy="230173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6265" y="3954854"/>
            <a:ext cx="1631947" cy="2313298"/>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06031" y="4030992"/>
            <a:ext cx="2463498" cy="2161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104" y="4252864"/>
            <a:ext cx="2768779" cy="184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1019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1">
            <a:extLst>
              <a:ext uri="{FF2B5EF4-FFF2-40B4-BE49-F238E27FC236}">
                <a16:creationId xmlns="" xmlns:a16="http://schemas.microsoft.com/office/drawing/2014/main" id="{C4499382-5C86-4CC7-ABF8-5F1663A54CC7}"/>
              </a:ext>
            </a:extLst>
          </p:cNvPr>
          <p:cNvSpPr>
            <a:spLocks noGrp="1"/>
          </p:cNvSpPr>
          <p:nvPr>
            <p:ph idx="1"/>
          </p:nvPr>
        </p:nvSpPr>
        <p:spPr>
          <a:xfrm>
            <a:off x="396616" y="1006926"/>
            <a:ext cx="9391704" cy="2829966"/>
          </a:xfrm>
        </p:spPr>
        <p:txBody>
          <a:bodyPr/>
          <a:lstStyle/>
          <a:p>
            <a:pPr>
              <a:spcBef>
                <a:spcPts val="1200"/>
              </a:spcBef>
              <a:spcAft>
                <a:spcPts val="1200"/>
              </a:spcAft>
            </a:pPr>
            <a:r>
              <a:rPr lang="en-US" sz="2400" b="1" dirty="0">
                <a:solidFill>
                  <a:srgbClr val="0070C0"/>
                </a:solidFill>
              </a:rPr>
              <a:t>Overview</a:t>
            </a:r>
            <a:r>
              <a:rPr lang="en-US" sz="2400" dirty="0"/>
              <a:t> of the situation regarding drought management in CEE</a:t>
            </a:r>
          </a:p>
          <a:p>
            <a:pPr>
              <a:spcBef>
                <a:spcPts val="1200"/>
              </a:spcBef>
              <a:spcAft>
                <a:spcPts val="1200"/>
              </a:spcAft>
            </a:pPr>
            <a:r>
              <a:rPr lang="en-US" sz="2400" b="1" dirty="0">
                <a:solidFill>
                  <a:srgbClr val="0070C0"/>
                </a:solidFill>
              </a:rPr>
              <a:t>Guidance document </a:t>
            </a:r>
            <a:r>
              <a:rPr lang="en-US" sz="2400" dirty="0"/>
              <a:t>for preparation of the Drought Management Plan </a:t>
            </a:r>
          </a:p>
          <a:p>
            <a:pPr>
              <a:spcBef>
                <a:spcPts val="1200"/>
              </a:spcBef>
              <a:spcAft>
                <a:spcPts val="1200"/>
              </a:spcAft>
            </a:pPr>
            <a:r>
              <a:rPr lang="en-US" sz="2400" b="1" dirty="0">
                <a:solidFill>
                  <a:srgbClr val="0070C0"/>
                </a:solidFill>
              </a:rPr>
              <a:t>Communication links</a:t>
            </a:r>
            <a:r>
              <a:rPr lang="en-US" sz="2400" b="1" dirty="0"/>
              <a:t> </a:t>
            </a:r>
            <a:r>
              <a:rPr lang="en-US" sz="2400" dirty="0"/>
              <a:t>between the experts and policy makers </a:t>
            </a:r>
          </a:p>
          <a:p>
            <a:pPr>
              <a:spcBef>
                <a:spcPts val="1200"/>
              </a:spcBef>
              <a:spcAft>
                <a:spcPts val="1200"/>
              </a:spcAft>
            </a:pPr>
            <a:r>
              <a:rPr lang="en-US" sz="2400" b="1" dirty="0">
                <a:solidFill>
                  <a:srgbClr val="0070C0"/>
                </a:solidFill>
              </a:rPr>
              <a:t>Increased capacity </a:t>
            </a:r>
            <a:r>
              <a:rPr lang="en-US" sz="2400" dirty="0"/>
              <a:t>of the key actors to prepare Drought Management Plan </a:t>
            </a:r>
          </a:p>
        </p:txBody>
      </p:sp>
      <p:sp>
        <p:nvSpPr>
          <p:cNvPr id="4" name="Text Placeholder 2">
            <a:extLst>
              <a:ext uri="{FF2B5EF4-FFF2-40B4-BE49-F238E27FC236}">
                <a16:creationId xmlns="" xmlns:a16="http://schemas.microsoft.com/office/drawing/2014/main" id="{5830DB1A-1BE9-4AAE-B8B4-16E5B2326B1D}"/>
              </a:ext>
            </a:extLst>
          </p:cNvPr>
          <p:cNvSpPr txBox="1">
            <a:spLocks/>
          </p:cNvSpPr>
          <p:nvPr/>
        </p:nvSpPr>
        <p:spPr>
          <a:xfrm>
            <a:off x="2374513" y="136289"/>
            <a:ext cx="7449665" cy="11230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rgbClr val="00B050"/>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effectLst>
                  <a:outerShdw blurRad="38100" dist="38100" dir="2700000" algn="tl">
                    <a:srgbClr val="000000">
                      <a:alpha val="43137"/>
                    </a:srgbClr>
                  </a:outerShdw>
                </a:effectLst>
              </a:rPr>
              <a:t>Main achievements</a:t>
            </a:r>
            <a:r>
              <a:rPr lang="sl-SI" dirty="0">
                <a:effectLst>
                  <a:outerShdw blurRad="38100" dist="38100" dir="2700000" algn="tl">
                    <a:srgbClr val="000000">
                      <a:alpha val="43137"/>
                    </a:srgbClr>
                  </a:outerShdw>
                </a:effectLst>
              </a:rPr>
              <a:t> 2013 - 2015</a:t>
            </a:r>
            <a:endParaRPr lang="en-US" dirty="0">
              <a:effectLst>
                <a:outerShdw blurRad="38100" dist="38100" dir="2700000" algn="tl">
                  <a:srgbClr val="000000">
                    <a:alpha val="43137"/>
                  </a:srgbClr>
                </a:outerShdw>
              </a:effectLst>
            </a:endParaRPr>
          </a:p>
        </p:txBody>
      </p:sp>
      <p:sp>
        <p:nvSpPr>
          <p:cNvPr id="8" name="PoljeZBesedilom 7">
            <a:extLst>
              <a:ext uri="{FF2B5EF4-FFF2-40B4-BE49-F238E27FC236}">
                <a16:creationId xmlns="" xmlns:a16="http://schemas.microsoft.com/office/drawing/2014/main" id="{617FD3F8-0C2C-4CE5-8663-EB6415434C17}"/>
              </a:ext>
            </a:extLst>
          </p:cNvPr>
          <p:cNvSpPr txBox="1"/>
          <p:nvPr/>
        </p:nvSpPr>
        <p:spPr>
          <a:xfrm>
            <a:off x="360758" y="3693460"/>
            <a:ext cx="10295050" cy="3557897"/>
          </a:xfrm>
          <a:prstGeom prst="rect">
            <a:avLst/>
          </a:prstGeom>
          <a:noFill/>
        </p:spPr>
        <p:txBody>
          <a:bodyPr wrap="square" rtlCol="0">
            <a:spAutoFit/>
          </a:bodyPr>
          <a:lstStyle/>
          <a:p>
            <a:pPr marL="228600" indent="-228600">
              <a:lnSpc>
                <a:spcPct val="90000"/>
              </a:lnSpc>
              <a:spcBef>
                <a:spcPts val="1200"/>
              </a:spcBef>
              <a:spcAft>
                <a:spcPts val="1200"/>
              </a:spcAft>
              <a:buFont typeface="Arial" panose="020B0604020202020204" pitchFamily="34" charset="0"/>
              <a:buChar char="•"/>
            </a:pPr>
            <a:r>
              <a:rPr lang="en-US" sz="2400" b="1" dirty="0">
                <a:solidFill>
                  <a:srgbClr val="0070C0"/>
                </a:solidFill>
              </a:rPr>
              <a:t>Collection</a:t>
            </a:r>
            <a:r>
              <a:rPr lang="en-US" sz="2400" b="1" dirty="0"/>
              <a:t> </a:t>
            </a:r>
            <a:r>
              <a:rPr lang="en-US" sz="2400" dirty="0"/>
              <a:t>of existing drought monitoring approaches </a:t>
            </a:r>
            <a:r>
              <a:rPr lang="en-US" sz="2200" dirty="0"/>
              <a:t>and the establishment of a link with European database and monitoring service (EDO</a:t>
            </a:r>
            <a:r>
              <a:rPr lang="sl-SI" sz="2200" dirty="0"/>
              <a:t>, </a:t>
            </a:r>
            <a:r>
              <a:rPr lang="sl-SI" sz="2200" dirty="0" err="1"/>
              <a:t>DMCSEE</a:t>
            </a:r>
            <a:r>
              <a:rPr lang="en-US" sz="2200" dirty="0"/>
              <a:t>) </a:t>
            </a:r>
            <a:endParaRPr lang="sl-SI" sz="2200" dirty="0"/>
          </a:p>
          <a:p>
            <a:pPr marL="228600" indent="-228600">
              <a:lnSpc>
                <a:spcPct val="90000"/>
              </a:lnSpc>
              <a:spcBef>
                <a:spcPts val="1200"/>
              </a:spcBef>
              <a:spcAft>
                <a:spcPts val="1200"/>
              </a:spcAft>
              <a:buFont typeface="Arial" panose="020B0604020202020204" pitchFamily="34" charset="0"/>
              <a:buChar char="•"/>
            </a:pPr>
            <a:r>
              <a:rPr lang="en-US" sz="2400" b="1" dirty="0">
                <a:solidFill>
                  <a:srgbClr val="0070C0"/>
                </a:solidFill>
              </a:rPr>
              <a:t>Connections and exchange </a:t>
            </a:r>
            <a:r>
              <a:rPr lang="en-US" sz="2400" dirty="0"/>
              <a:t>of information and results, </a:t>
            </a:r>
            <a:r>
              <a:rPr lang="en-US" sz="2200" dirty="0"/>
              <a:t>with organizations in the region</a:t>
            </a:r>
            <a:r>
              <a:rPr lang="sl-SI" sz="2200" dirty="0"/>
              <a:t> (</a:t>
            </a:r>
            <a:r>
              <a:rPr lang="sl-SI" sz="2200" dirty="0" err="1"/>
              <a:t>DMCSEE</a:t>
            </a:r>
            <a:r>
              <a:rPr lang="sl-SI" sz="2200" dirty="0"/>
              <a:t>, </a:t>
            </a:r>
            <a:r>
              <a:rPr lang="sl-SI" sz="2200" dirty="0" err="1"/>
              <a:t>ICPDR</a:t>
            </a:r>
            <a:r>
              <a:rPr lang="sl-SI" sz="2200" dirty="0"/>
              <a:t>, </a:t>
            </a:r>
            <a:r>
              <a:rPr lang="sl-SI" sz="2200" dirty="0" err="1"/>
              <a:t>EUSDR</a:t>
            </a:r>
            <a:r>
              <a:rPr lang="sl-SI" sz="2200" dirty="0"/>
              <a:t>, </a:t>
            </a:r>
            <a:r>
              <a:rPr lang="sl-SI" sz="2200" dirty="0" err="1"/>
              <a:t>etc</a:t>
            </a:r>
            <a:r>
              <a:rPr lang="sl-SI" sz="2200" dirty="0"/>
              <a:t>.)</a:t>
            </a:r>
            <a:endParaRPr lang="en-US" sz="2200" dirty="0"/>
          </a:p>
          <a:p>
            <a:pPr marL="228600" indent="-228600">
              <a:lnSpc>
                <a:spcPct val="90000"/>
              </a:lnSpc>
              <a:spcBef>
                <a:spcPts val="1200"/>
              </a:spcBef>
              <a:spcAft>
                <a:spcPts val="1200"/>
              </a:spcAft>
              <a:buFont typeface="Arial" panose="020B0604020202020204" pitchFamily="34" charset="0"/>
              <a:buChar char="•"/>
            </a:pPr>
            <a:r>
              <a:rPr lang="en-US" sz="2400" b="1" dirty="0">
                <a:solidFill>
                  <a:srgbClr val="0070C0"/>
                </a:solidFill>
              </a:rPr>
              <a:t>Demonstration of new, innovative approaches </a:t>
            </a:r>
            <a:r>
              <a:rPr lang="en-US" sz="2400" dirty="0"/>
              <a:t>in drought management linked to: </a:t>
            </a:r>
            <a:r>
              <a:rPr lang="en-US" sz="2200" dirty="0"/>
              <a:t>Natural Small Water Retention Measures</a:t>
            </a:r>
            <a:r>
              <a:rPr lang="sl-SI" sz="2200" dirty="0"/>
              <a:t>, </a:t>
            </a:r>
            <a:r>
              <a:rPr lang="en-US" sz="2200" dirty="0"/>
              <a:t>soil water holding capacity, drought in</a:t>
            </a:r>
            <a:r>
              <a:rPr lang="sl-SI" sz="2200" dirty="0"/>
              <a:t> </a:t>
            </a:r>
            <a:r>
              <a:rPr lang="en-US" sz="2200" dirty="0"/>
              <a:t>forests, remote sensing </a:t>
            </a:r>
            <a:r>
              <a:rPr lang="en-US" sz="2200" dirty="0" err="1"/>
              <a:t>dat</a:t>
            </a:r>
            <a:r>
              <a:rPr lang="sl-SI" sz="2200" dirty="0"/>
              <a:t>a</a:t>
            </a:r>
            <a:r>
              <a:rPr lang="en-US" sz="2200" dirty="0"/>
              <a:t>, etc.</a:t>
            </a:r>
          </a:p>
          <a:p>
            <a:endParaRPr lang="en-GB" sz="2400" dirty="0"/>
          </a:p>
        </p:txBody>
      </p:sp>
      <p:pic>
        <p:nvPicPr>
          <p:cNvPr id="3" name="Slika 2">
            <a:extLst>
              <a:ext uri="{FF2B5EF4-FFF2-40B4-BE49-F238E27FC236}">
                <a16:creationId xmlns="" xmlns:a16="http://schemas.microsoft.com/office/drawing/2014/main" id="{E67C2815-D51D-41C3-83D1-D4F4574D614C}"/>
              </a:ext>
            </a:extLst>
          </p:cNvPr>
          <p:cNvPicPr>
            <a:picLocks noChangeAspect="1"/>
          </p:cNvPicPr>
          <p:nvPr/>
        </p:nvPicPr>
        <p:blipFill>
          <a:blip r:embed="rId3"/>
          <a:stretch>
            <a:fillRect/>
          </a:stretch>
        </p:blipFill>
        <p:spPr>
          <a:xfrm>
            <a:off x="10046208" y="1023574"/>
            <a:ext cx="1868858" cy="2624270"/>
          </a:xfrm>
          <a:prstGeom prst="rect">
            <a:avLst/>
          </a:prstGeom>
          <a:ln>
            <a:noFill/>
          </a:ln>
          <a:effectLst>
            <a:outerShdw blurRad="292100" dist="139700" dir="2700000" algn="tl" rotWithShape="0">
              <a:srgbClr val="333333">
                <a:alpha val="65000"/>
              </a:srgbClr>
            </a:outerShdw>
          </a:effectLst>
        </p:spPr>
      </p:pic>
      <p:sp>
        <p:nvSpPr>
          <p:cNvPr id="6" name="PoljeZBesedilom 5">
            <a:extLst>
              <a:ext uri="{FF2B5EF4-FFF2-40B4-BE49-F238E27FC236}">
                <a16:creationId xmlns="" xmlns:a16="http://schemas.microsoft.com/office/drawing/2014/main" id="{9A04A411-A99B-44A3-B098-972EE04C0F5E}"/>
              </a:ext>
            </a:extLst>
          </p:cNvPr>
          <p:cNvSpPr txBox="1"/>
          <p:nvPr/>
        </p:nvSpPr>
        <p:spPr>
          <a:xfrm>
            <a:off x="9601958" y="3105834"/>
            <a:ext cx="2575994" cy="646331"/>
          </a:xfrm>
          <a:prstGeom prst="rect">
            <a:avLst/>
          </a:prstGeom>
          <a:solidFill>
            <a:srgbClr val="FFC000"/>
          </a:solidFill>
          <a:ln>
            <a:solidFill>
              <a:schemeClr val="bg1">
                <a:lumMod val="50000"/>
              </a:schemeClr>
            </a:solidFill>
          </a:ln>
        </p:spPr>
        <p:txBody>
          <a:bodyPr wrap="square" rtlCol="0">
            <a:spAutoFit/>
          </a:bodyPr>
          <a:lstStyle/>
          <a:p>
            <a:r>
              <a:rPr lang="en-GB" b="1" dirty="0"/>
              <a:t>Achievements of the IDMP CEE 2013-2016</a:t>
            </a:r>
          </a:p>
        </p:txBody>
      </p:sp>
    </p:spTree>
    <p:extLst>
      <p:ext uri="{BB962C8B-B14F-4D97-AF65-F5344CB8AC3E}">
        <p14:creationId xmlns:p14="http://schemas.microsoft.com/office/powerpoint/2010/main" val="339055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971" y="1729726"/>
            <a:ext cx="6323029" cy="4825903"/>
          </a:xfrm>
          <a:prstGeom prst="rect">
            <a:avLst/>
          </a:prstGeom>
        </p:spPr>
      </p:pic>
      <p:sp>
        <p:nvSpPr>
          <p:cNvPr id="4" name="PoljeZBesedilom 3"/>
          <p:cNvSpPr txBox="1"/>
          <p:nvPr/>
        </p:nvSpPr>
        <p:spPr>
          <a:xfrm>
            <a:off x="604129" y="2724623"/>
            <a:ext cx="5143500" cy="1569660"/>
          </a:xfrm>
          <a:prstGeom prst="rect">
            <a:avLst/>
          </a:prstGeom>
          <a:solidFill>
            <a:schemeClr val="accent2">
              <a:lumMod val="20000"/>
              <a:lumOff val="80000"/>
            </a:schemeClr>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r>
              <a:rPr lang="en-US" sz="2400" dirty="0">
                <a:solidFill>
                  <a:schemeClr val="bg2">
                    <a:lumMod val="10000"/>
                  </a:schemeClr>
                </a:solidFill>
              </a:rPr>
              <a:t>Built capacities to monitor, forecast, evaluate and respond during drought development with </a:t>
            </a:r>
            <a:r>
              <a:rPr lang="en-US" sz="2400" b="1" dirty="0">
                <a:solidFill>
                  <a:schemeClr val="bg2">
                    <a:lumMod val="10000"/>
                  </a:schemeClr>
                </a:solidFill>
              </a:rPr>
              <a:t>better accuracy and faster response time</a:t>
            </a:r>
          </a:p>
        </p:txBody>
      </p:sp>
      <p:sp>
        <p:nvSpPr>
          <p:cNvPr id="5" name="PoljeZBesedilom 4"/>
          <p:cNvSpPr txBox="1"/>
          <p:nvPr/>
        </p:nvSpPr>
        <p:spPr>
          <a:xfrm>
            <a:off x="617709" y="1129562"/>
            <a:ext cx="5116341" cy="1200329"/>
          </a:xfrm>
          <a:prstGeom prst="rect">
            <a:avLst/>
          </a:prstGeom>
          <a:solidFill>
            <a:schemeClr val="accent2">
              <a:lumMod val="20000"/>
              <a:lumOff val="80000"/>
            </a:schemeClr>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r>
              <a:rPr lang="en-US" sz="2400" b="1" dirty="0">
                <a:solidFill>
                  <a:schemeClr val="bg2">
                    <a:lumMod val="10000"/>
                  </a:schemeClr>
                </a:solidFill>
              </a:rPr>
              <a:t>Improve the drought monitoring </a:t>
            </a:r>
            <a:r>
              <a:rPr lang="sl-SI" sz="2400" dirty="0" err="1">
                <a:solidFill>
                  <a:schemeClr val="bg2">
                    <a:lumMod val="10000"/>
                  </a:schemeClr>
                </a:solidFill>
              </a:rPr>
              <a:t>and</a:t>
            </a:r>
            <a:r>
              <a:rPr lang="sl-SI" sz="2400" dirty="0">
                <a:solidFill>
                  <a:schemeClr val="bg2">
                    <a:lumMod val="10000"/>
                  </a:schemeClr>
                </a:solidFill>
              </a:rPr>
              <a:t> </a:t>
            </a:r>
            <a:r>
              <a:rPr lang="en-US" sz="2400" b="1" dirty="0">
                <a:solidFill>
                  <a:schemeClr val="bg2">
                    <a:lumMod val="10000"/>
                  </a:schemeClr>
                </a:solidFill>
              </a:rPr>
              <a:t>unification of drought impacts and risk assessments </a:t>
            </a:r>
            <a:r>
              <a:rPr lang="en-US" sz="2400" dirty="0">
                <a:solidFill>
                  <a:schemeClr val="bg2">
                    <a:lumMod val="10000"/>
                  </a:schemeClr>
                </a:solidFill>
              </a:rPr>
              <a:t>for the whole region</a:t>
            </a:r>
            <a:endParaRPr lang="en-GB" sz="2400" dirty="0"/>
          </a:p>
        </p:txBody>
      </p:sp>
      <p:sp>
        <p:nvSpPr>
          <p:cNvPr id="6" name="PoljeZBesedilom 5"/>
          <p:cNvSpPr txBox="1"/>
          <p:nvPr/>
        </p:nvSpPr>
        <p:spPr>
          <a:xfrm>
            <a:off x="590550" y="4689016"/>
            <a:ext cx="5143500" cy="1569660"/>
          </a:xfrm>
          <a:prstGeom prst="rect">
            <a:avLst/>
          </a:prstGeom>
          <a:solidFill>
            <a:schemeClr val="accent2">
              <a:lumMod val="20000"/>
              <a:lumOff val="80000"/>
            </a:schemeClr>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r>
              <a:rPr lang="sl-SI" sz="2400" dirty="0">
                <a:solidFill>
                  <a:schemeClr val="bg2">
                    <a:lumMod val="10000"/>
                  </a:schemeClr>
                </a:solidFill>
              </a:rPr>
              <a:t>I</a:t>
            </a:r>
            <a:r>
              <a:rPr lang="en-US" sz="2400" dirty="0" err="1">
                <a:solidFill>
                  <a:schemeClr val="bg2">
                    <a:lumMod val="10000"/>
                  </a:schemeClr>
                </a:solidFill>
              </a:rPr>
              <a:t>ntegrate</a:t>
            </a:r>
            <a:r>
              <a:rPr lang="en-US" sz="2400" dirty="0">
                <a:solidFill>
                  <a:schemeClr val="bg2">
                    <a:lumMod val="10000"/>
                  </a:schemeClr>
                </a:solidFill>
              </a:rPr>
              <a:t> water security and drought resilience into </a:t>
            </a:r>
            <a:r>
              <a:rPr lang="en-US" sz="2400" b="1" dirty="0">
                <a:solidFill>
                  <a:schemeClr val="bg2">
                    <a:lumMod val="10000"/>
                  </a:schemeClr>
                </a:solidFill>
              </a:rPr>
              <a:t>national development planning and decision-making processes</a:t>
            </a:r>
          </a:p>
        </p:txBody>
      </p:sp>
      <p:pic>
        <p:nvPicPr>
          <p:cNvPr id="2050" name="Picture 2" descr="Rezultat iskanja slik za pla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9835" y="-90936"/>
            <a:ext cx="2427550" cy="1820662"/>
          </a:xfrm>
          <a:prstGeom prst="rect">
            <a:avLst/>
          </a:prstGeom>
          <a:noFill/>
          <a:extLst>
            <a:ext uri="{909E8E84-426E-40DD-AFC4-6F175D3DCCD1}">
              <a14:hiddenFill xmlns:a14="http://schemas.microsoft.com/office/drawing/2010/main">
                <a:solidFill>
                  <a:srgbClr val="FFFFFF"/>
                </a:solidFill>
              </a14:hiddenFill>
            </a:ext>
          </a:extLst>
        </p:spPr>
      </p:pic>
      <p:sp>
        <p:nvSpPr>
          <p:cNvPr id="2" name="Pravokotnik 1"/>
          <p:cNvSpPr/>
          <p:nvPr/>
        </p:nvSpPr>
        <p:spPr>
          <a:xfrm>
            <a:off x="590550" y="234620"/>
            <a:ext cx="5533823" cy="646331"/>
          </a:xfrm>
          <a:prstGeom prst="rect">
            <a:avLst/>
          </a:prstGeom>
        </p:spPr>
        <p:txBody>
          <a:bodyPr wrap="none">
            <a:spAutoFit/>
          </a:bodyPr>
          <a:lstStyle/>
          <a:p>
            <a:pPr>
              <a:spcBef>
                <a:spcPts val="0"/>
              </a:spcBef>
              <a:spcAft>
                <a:spcPts val="0"/>
              </a:spcAft>
            </a:pPr>
            <a:r>
              <a:rPr lang="en-US" sz="3600" dirty="0">
                <a:solidFill>
                  <a:srgbClr val="00B050"/>
                </a:solidFill>
              </a:rPr>
              <a:t>IDMP CEE 2017 – 2019 </a:t>
            </a:r>
            <a:r>
              <a:rPr lang="sl-SI" sz="3600" dirty="0" err="1">
                <a:solidFill>
                  <a:srgbClr val="00B050"/>
                </a:solidFill>
              </a:rPr>
              <a:t>focus</a:t>
            </a:r>
            <a:endParaRPr lang="en-US" sz="3600" dirty="0">
              <a:solidFill>
                <a:srgbClr val="00B050"/>
              </a:solidFill>
            </a:endParaRPr>
          </a:p>
        </p:txBody>
      </p:sp>
    </p:spTree>
    <p:extLst>
      <p:ext uri="{BB962C8B-B14F-4D97-AF65-F5344CB8AC3E}">
        <p14:creationId xmlns:p14="http://schemas.microsoft.com/office/powerpoint/2010/main" val="2207131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a:spLocks noChangeAspect="1"/>
          </p:cNvSpPr>
          <p:nvPr/>
        </p:nvSpPr>
        <p:spPr>
          <a:xfrm>
            <a:off x="4525161" y="1553333"/>
            <a:ext cx="7567534" cy="468052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5" name="Picture Placeholder 4"/>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78052" y="585882"/>
            <a:ext cx="3651836" cy="2401972"/>
          </a:xfrm>
        </p:spPr>
      </p:pic>
      <p:sp>
        <p:nvSpPr>
          <p:cNvPr id="3" name="Content Placeholder 2"/>
          <p:cNvSpPr>
            <a:spLocks noGrp="1"/>
          </p:cNvSpPr>
          <p:nvPr>
            <p:ph sz="quarter" idx="11"/>
          </p:nvPr>
        </p:nvSpPr>
        <p:spPr>
          <a:xfrm>
            <a:off x="5880100" y="2464283"/>
            <a:ext cx="5421313" cy="3102247"/>
          </a:xfrm>
        </p:spPr>
        <p:txBody>
          <a:bodyPr/>
          <a:lstStyle/>
          <a:p>
            <a:endParaRPr lang="sl-SI" dirty="0"/>
          </a:p>
          <a:p>
            <a:r>
              <a:rPr lang="en-US" dirty="0"/>
              <a:t>Thank you </a:t>
            </a:r>
            <a:br>
              <a:rPr lang="en-US" dirty="0"/>
            </a:br>
            <a:r>
              <a:rPr lang="en-US" dirty="0"/>
              <a:t>for your attention</a:t>
            </a:r>
            <a:endParaRPr lang="sl-SI" sz="2000" dirty="0"/>
          </a:p>
          <a:p>
            <a:endParaRPr lang="sl-SI" sz="1800" dirty="0"/>
          </a:p>
          <a:p>
            <a:pPr>
              <a:lnSpc>
                <a:spcPct val="150000"/>
              </a:lnSpc>
            </a:pPr>
            <a:r>
              <a:rPr lang="en-US" sz="2400" dirty="0"/>
              <a:t>www.gwp.org/GWP-CEE/IDMPCEE</a:t>
            </a:r>
            <a:endParaRPr lang="sl-SI" sz="2400" dirty="0"/>
          </a:p>
          <a:p>
            <a:pPr>
              <a:lnSpc>
                <a:spcPct val="150000"/>
              </a:lnSpc>
            </a:pPr>
            <a:r>
              <a:rPr lang="en-US" sz="2400" dirty="0"/>
              <a:t>www.gwp.org/GWP-CEE</a:t>
            </a:r>
            <a:endParaRPr lang="sl-SI" sz="2400" dirty="0"/>
          </a:p>
          <a:p>
            <a:pPr>
              <a:lnSpc>
                <a:spcPct val="150000"/>
              </a:lnSpc>
            </a:pPr>
            <a:r>
              <a:rPr lang="sl-SI" sz="2400" dirty="0"/>
              <a:t>http://www.droughtmanagement.info/</a:t>
            </a:r>
          </a:p>
          <a:p>
            <a:endParaRPr lang="sl-SI" sz="1800" dirty="0"/>
          </a:p>
          <a:p>
            <a:endParaRPr lang="en-US" sz="1600" dirty="0"/>
          </a:p>
          <a:p>
            <a:pPr algn="ctr"/>
            <a:endParaRPr lang="en-US" dirty="0"/>
          </a:p>
        </p:txBody>
      </p:sp>
      <p:pic>
        <p:nvPicPr>
          <p:cNvPr id="6" name="Picture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052" y="3501893"/>
            <a:ext cx="3651836" cy="2731960"/>
          </a:xfrm>
          <a:prstGeom prst="roundRect">
            <a:avLst/>
          </a:prstGeom>
        </p:spPr>
      </p:pic>
    </p:spTree>
    <p:extLst>
      <p:ext uri="{BB962C8B-B14F-4D97-AF65-F5344CB8AC3E}">
        <p14:creationId xmlns:p14="http://schemas.microsoft.com/office/powerpoint/2010/main" val="3032314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0" y="0"/>
            <a:ext cx="3048000" cy="1377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5"/>
          <p:cNvSpPr>
            <a:spLocks noGrp="1"/>
          </p:cNvSpPr>
          <p:nvPr>
            <p:ph sz="quarter" idx="14"/>
          </p:nvPr>
        </p:nvSpPr>
        <p:spPr>
          <a:xfrm>
            <a:off x="2047261" y="1280439"/>
            <a:ext cx="8115300" cy="977232"/>
          </a:xfrm>
        </p:spPr>
        <p:txBody>
          <a:bodyPr>
            <a:noAutofit/>
          </a:bodyPr>
          <a:lstStyle/>
          <a:p>
            <a:pPr marL="342900" indent="-342900">
              <a:buFont typeface="Arial" panose="020B0604020202020204" pitchFamily="34" charset="0"/>
              <a:buChar char="•"/>
            </a:pPr>
            <a:r>
              <a:rPr lang="en-US" sz="2400" dirty="0"/>
              <a:t>WMO/GWP Associated </a:t>
            </a:r>
            <a:r>
              <a:rPr lang="en-US" sz="2400" dirty="0" err="1"/>
              <a:t>Programme</a:t>
            </a:r>
            <a:r>
              <a:rPr lang="en-US" sz="2400" dirty="0"/>
              <a:t> on Flood Management (APFM) </a:t>
            </a:r>
            <a:r>
              <a:rPr lang="en-US" sz="2400" i="1" dirty="0"/>
              <a:t>– established in 2001</a:t>
            </a:r>
            <a:endParaRPr lang="sl-SI"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WMO/GWP Integrated Drought Management </a:t>
            </a:r>
            <a:r>
              <a:rPr lang="en-US" sz="2400" dirty="0" err="1"/>
              <a:t>Programme</a:t>
            </a:r>
            <a:r>
              <a:rPr lang="en-US" sz="2400" dirty="0"/>
              <a:t> (IDMP) – </a:t>
            </a:r>
            <a:r>
              <a:rPr lang="en-US" sz="2400" i="1" dirty="0"/>
              <a:t>established in 2013</a:t>
            </a:r>
          </a:p>
        </p:txBody>
      </p:sp>
      <p:sp>
        <p:nvSpPr>
          <p:cNvPr id="7" name="Text Placeholder 6"/>
          <p:cNvSpPr>
            <a:spLocks noGrp="1"/>
          </p:cNvSpPr>
          <p:nvPr>
            <p:ph type="body" sz="quarter" idx="17"/>
          </p:nvPr>
        </p:nvSpPr>
        <p:spPr/>
        <p:txBody>
          <a:bodyPr>
            <a:normAutofit/>
          </a:bodyPr>
          <a:lstStyle/>
          <a:p>
            <a:r>
              <a:rPr lang="en-US" dirty="0">
                <a:latin typeface="+mn-lt"/>
              </a:rPr>
              <a:t>Managing Water Extremes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482593"/>
            <a:ext cx="2558790" cy="662293"/>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343" y="238147"/>
            <a:ext cx="992283" cy="1564381"/>
          </a:xfrm>
          <a:prstGeom prst="rect">
            <a:avLst/>
          </a:prstGeom>
        </p:spPr>
      </p:pic>
      <p:pic>
        <p:nvPicPr>
          <p:cNvPr id="1026" name="Picture 2" descr="Rezultat iskanja slik za Associated Programme on Flood Management (WMO/GW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51434" y="1377538"/>
            <a:ext cx="958664" cy="1181074"/>
          </a:xfrm>
          <a:prstGeom prst="rect">
            <a:avLst/>
          </a:prstGeom>
          <a:noFill/>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a:blip r:embed="rId5"/>
          <a:stretch>
            <a:fillRect/>
          </a:stretch>
        </p:blipFill>
        <p:spPr>
          <a:xfrm>
            <a:off x="389343" y="3079308"/>
            <a:ext cx="3943350" cy="714375"/>
          </a:xfrm>
          <a:prstGeom prst="rect">
            <a:avLst/>
          </a:prstGeom>
        </p:spPr>
      </p:pic>
      <p:sp>
        <p:nvSpPr>
          <p:cNvPr id="11" name="PoljeZBesedilom 10"/>
          <p:cNvSpPr txBox="1"/>
          <p:nvPr/>
        </p:nvSpPr>
        <p:spPr>
          <a:xfrm>
            <a:off x="389343" y="3791648"/>
            <a:ext cx="6249201" cy="2677656"/>
          </a:xfrm>
          <a:prstGeom prst="rect">
            <a:avLst/>
          </a:prstGeom>
          <a:solidFill>
            <a:schemeClr val="accent2">
              <a:lumMod val="20000"/>
              <a:lumOff val="80000"/>
            </a:schemeClr>
          </a:solidFill>
          <a:ln>
            <a:solidFill>
              <a:schemeClr val="accent2">
                <a:lumMod val="75000"/>
              </a:schemeClr>
            </a:solidFill>
          </a:ln>
          <a:effectLst>
            <a:outerShdw blurRad="50800" dist="38100" dir="2700000" algn="tl" rotWithShape="0">
              <a:prstClr val="black">
                <a:alpha val="40000"/>
              </a:prstClr>
            </a:outerShdw>
          </a:effectLst>
        </p:spPr>
        <p:txBody>
          <a:bodyPr wrap="square" rtlCol="0">
            <a:spAutoFit/>
          </a:bodyPr>
          <a:lstStyle/>
          <a:p>
            <a:pPr>
              <a:lnSpc>
                <a:spcPct val="150000"/>
              </a:lnSpc>
            </a:pPr>
            <a:r>
              <a:rPr lang="en-US" sz="2400" b="1" dirty="0"/>
              <a:t>IDMP in Central and Eastern Europe </a:t>
            </a:r>
          </a:p>
          <a:p>
            <a:pPr>
              <a:lnSpc>
                <a:spcPct val="150000"/>
              </a:lnSpc>
            </a:pPr>
            <a:r>
              <a:rPr lang="en-US" sz="2200" u="sng" dirty="0"/>
              <a:t>1</a:t>
            </a:r>
            <a:r>
              <a:rPr lang="en-US" sz="2200" u="sng" baseline="30000" dirty="0"/>
              <a:t>st</a:t>
            </a:r>
            <a:r>
              <a:rPr lang="en-US" sz="2200" u="sng" dirty="0"/>
              <a:t> phase: </a:t>
            </a:r>
            <a:r>
              <a:rPr lang="en-US" sz="2200" dirty="0"/>
              <a:t>started in March 2013</a:t>
            </a:r>
          </a:p>
          <a:p>
            <a:pPr>
              <a:lnSpc>
                <a:spcPct val="150000"/>
              </a:lnSpc>
            </a:pPr>
            <a:r>
              <a:rPr lang="en-US" sz="2200" i="1" dirty="0"/>
              <a:t>2016 – preparation of project proposals and 3-year </a:t>
            </a:r>
            <a:r>
              <a:rPr lang="en-US" sz="2200" i="1" dirty="0" err="1"/>
              <a:t>workplan</a:t>
            </a:r>
            <a:r>
              <a:rPr lang="en-US" sz="2200" i="1" dirty="0"/>
              <a:t> </a:t>
            </a:r>
          </a:p>
          <a:p>
            <a:pPr>
              <a:lnSpc>
                <a:spcPct val="150000"/>
              </a:lnSpc>
            </a:pPr>
            <a:r>
              <a:rPr lang="en-US" sz="2200" u="sng" dirty="0"/>
              <a:t>2nd Phase</a:t>
            </a:r>
            <a:r>
              <a:rPr lang="en-US" sz="2200" dirty="0"/>
              <a:t>: 2017 - 2019</a:t>
            </a:r>
          </a:p>
        </p:txBody>
      </p:sp>
      <p:pic>
        <p:nvPicPr>
          <p:cNvPr id="10" name="Označba mesta vsebine 4">
            <a:extLst>
              <a:ext uri="{FF2B5EF4-FFF2-40B4-BE49-F238E27FC236}">
                <a16:creationId xmlns="" xmlns:a16="http://schemas.microsoft.com/office/drawing/2014/main" id="{B95445AE-3F5A-439B-83DB-E665CB3F0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4294" y="2917073"/>
            <a:ext cx="3610970" cy="3662704"/>
          </a:xfrm>
          <a:prstGeom prst="rect">
            <a:avLst/>
          </a:prstGeom>
        </p:spPr>
      </p:pic>
    </p:spTree>
    <p:extLst>
      <p:ext uri="{BB962C8B-B14F-4D97-AF65-F5344CB8AC3E}">
        <p14:creationId xmlns:p14="http://schemas.microsoft.com/office/powerpoint/2010/main" val="2890111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ChangeArrowheads="1"/>
          </p:cNvSpPr>
          <p:nvPr/>
        </p:nvSpPr>
        <p:spPr bwMode="auto">
          <a:xfrm>
            <a:off x="415926" y="1263651"/>
            <a:ext cx="53467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Arial" charset="0"/>
                <a:cs typeface="Arial" charset="0"/>
              </a:defRPr>
            </a:lvl1pPr>
            <a:lvl2pPr marL="742950" indent="-285750" eaLnBrk="0" hangingPunct="0">
              <a:spcBef>
                <a:spcPct val="20000"/>
              </a:spcBef>
              <a:buChar char="–"/>
              <a:defRPr>
                <a:solidFill>
                  <a:schemeClr val="tx1"/>
                </a:solidFill>
                <a:latin typeface="Arial" charset="0"/>
                <a:cs typeface="Arial" charset="0"/>
              </a:defRPr>
            </a:lvl2pPr>
            <a:lvl3pPr marL="1143000" indent="-228600" eaLnBrk="0" hangingPunct="0">
              <a:spcBef>
                <a:spcPct val="20000"/>
              </a:spcBef>
              <a:buChar char="•"/>
              <a:defRPr>
                <a:solidFill>
                  <a:schemeClr val="tx1"/>
                </a:solidFill>
                <a:latin typeface="Arial" charset="0"/>
                <a:cs typeface="Arial" charset="0"/>
              </a:defRPr>
            </a:lvl3pPr>
            <a:lvl4pPr marL="1600200" indent="-228600" eaLnBrk="0" hangingPunct="0">
              <a:spcBef>
                <a:spcPct val="20000"/>
              </a:spcBef>
              <a:buChar char="–"/>
              <a:defRPr>
                <a:solidFill>
                  <a:schemeClr val="tx1"/>
                </a:solidFill>
                <a:latin typeface="Arial" charset="0"/>
                <a:cs typeface="Arial" charset="0"/>
              </a:defRPr>
            </a:lvl4pPr>
            <a:lvl5pPr marL="2057400" indent="-228600" eaLnBrk="0" hangingPunct="0">
              <a:spcBef>
                <a:spcPct val="20000"/>
              </a:spcBef>
              <a:buChar char="»"/>
              <a:defRPr>
                <a:solidFill>
                  <a:schemeClr val="tx1"/>
                </a:solidFill>
                <a:latin typeface="Arial" charset="0"/>
                <a:cs typeface="Arial" charset="0"/>
              </a:defRPr>
            </a:lvl5pPr>
            <a:lvl6pPr marL="2514600" indent="-228600" eaLnBrk="0" fontAlgn="base" hangingPunct="0">
              <a:spcBef>
                <a:spcPct val="20000"/>
              </a:spcBef>
              <a:spcAft>
                <a:spcPct val="0"/>
              </a:spcAft>
              <a:buChar char="»"/>
              <a:defRPr>
                <a:solidFill>
                  <a:schemeClr val="tx1"/>
                </a:solidFill>
                <a:latin typeface="Arial" charset="0"/>
                <a:cs typeface="Arial" charset="0"/>
              </a:defRPr>
            </a:lvl6pPr>
            <a:lvl7pPr marL="2971800" indent="-228600" eaLnBrk="0" fontAlgn="base" hangingPunct="0">
              <a:spcBef>
                <a:spcPct val="20000"/>
              </a:spcBef>
              <a:spcAft>
                <a:spcPct val="0"/>
              </a:spcAft>
              <a:buChar char="»"/>
              <a:defRPr>
                <a:solidFill>
                  <a:schemeClr val="tx1"/>
                </a:solidFill>
                <a:latin typeface="Arial" charset="0"/>
                <a:cs typeface="Arial" charset="0"/>
              </a:defRPr>
            </a:lvl7pPr>
            <a:lvl8pPr marL="3429000" indent="-228600" eaLnBrk="0" fontAlgn="base" hangingPunct="0">
              <a:spcBef>
                <a:spcPct val="20000"/>
              </a:spcBef>
              <a:spcAft>
                <a:spcPct val="0"/>
              </a:spcAft>
              <a:buChar char="»"/>
              <a:defRPr>
                <a:solidFill>
                  <a:schemeClr val="tx1"/>
                </a:solidFill>
                <a:latin typeface="Arial" charset="0"/>
                <a:cs typeface="Arial" charset="0"/>
              </a:defRPr>
            </a:lvl8pPr>
            <a:lvl9pPr marL="3886200" indent="-228600" eaLnBrk="0" fontAlgn="base" hangingPunct="0">
              <a:spcBef>
                <a:spcPct val="20000"/>
              </a:spcBef>
              <a:spcAft>
                <a:spcPct val="0"/>
              </a:spcAft>
              <a:buChar char="»"/>
              <a:defRPr>
                <a:solidFill>
                  <a:schemeClr val="tx1"/>
                </a:solidFill>
                <a:latin typeface="Arial" charset="0"/>
                <a:cs typeface="Arial" charset="0"/>
              </a:defRPr>
            </a:lvl9pPr>
          </a:lstStyle>
          <a:p>
            <a:pPr algn="ctr" eaLnBrk="1" hangingPunct="1">
              <a:spcBef>
                <a:spcPct val="0"/>
              </a:spcBef>
              <a:buFontTx/>
              <a:buNone/>
            </a:pPr>
            <a:r>
              <a:rPr lang="en-US" altLang="sl-SI" sz="2800" b="1" dirty="0">
                <a:solidFill>
                  <a:srgbClr val="009900"/>
                </a:solidFill>
                <a:latin typeface="Calibri" pitchFamily="34" charset="0"/>
              </a:rPr>
              <a:t>Increase the capacity of the CEE region to adapt to climatic variability by enhancing resilience to drought.</a:t>
            </a:r>
          </a:p>
        </p:txBody>
      </p:sp>
      <p:pic>
        <p:nvPicPr>
          <p:cNvPr id="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25" y="3296127"/>
            <a:ext cx="6842125" cy="2771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p:nvPr/>
        </p:nvSpPr>
        <p:spPr>
          <a:xfrm>
            <a:off x="7134226" y="141417"/>
            <a:ext cx="5057774" cy="6309420"/>
          </a:xfrm>
          <a:prstGeom prst="rect">
            <a:avLst/>
          </a:prstGeom>
          <a:solidFill>
            <a:schemeClr val="bg1"/>
          </a:solidFill>
        </p:spPr>
        <p:txBody>
          <a:bodyPr wrap="square">
            <a:spAutoFit/>
          </a:bodyPr>
          <a:lstStyle/>
          <a:p>
            <a:pPr>
              <a:spcBef>
                <a:spcPts val="600"/>
              </a:spcBef>
              <a:spcAft>
                <a:spcPts val="600"/>
              </a:spcAft>
              <a:buFont typeface="Wingdings" panose="05000000000000000000" pitchFamily="2" charset="2"/>
              <a:buChar char="ü"/>
            </a:pPr>
            <a:r>
              <a:rPr lang="en-US" sz="2800" dirty="0">
                <a:solidFill>
                  <a:srgbClr val="0070C0"/>
                </a:solidFill>
              </a:rPr>
              <a:t>variability and change in precipitation</a:t>
            </a:r>
          </a:p>
          <a:p>
            <a:pPr>
              <a:spcBef>
                <a:spcPts val="600"/>
              </a:spcBef>
              <a:spcAft>
                <a:spcPts val="600"/>
              </a:spcAft>
              <a:buFont typeface="Wingdings" panose="05000000000000000000" pitchFamily="2" charset="2"/>
              <a:buChar char="ü"/>
            </a:pPr>
            <a:r>
              <a:rPr lang="en-US" sz="2800" dirty="0">
                <a:solidFill>
                  <a:srgbClr val="0070C0"/>
                </a:solidFill>
              </a:rPr>
              <a:t>increased frequency of extreme weather events in the future</a:t>
            </a:r>
          </a:p>
          <a:p>
            <a:pPr>
              <a:spcBef>
                <a:spcPts val="600"/>
              </a:spcBef>
              <a:spcAft>
                <a:spcPts val="600"/>
              </a:spcAft>
              <a:buFont typeface="Wingdings" panose="05000000000000000000" pitchFamily="2" charset="2"/>
              <a:buChar char="ü"/>
            </a:pPr>
            <a:r>
              <a:rPr lang="en-US" sz="2800" dirty="0">
                <a:solidFill>
                  <a:srgbClr val="0070C0"/>
                </a:solidFill>
              </a:rPr>
              <a:t>well developed meteorological and hydrological monitoring but not as a support for decision makers</a:t>
            </a:r>
          </a:p>
          <a:p>
            <a:pPr>
              <a:spcBef>
                <a:spcPts val="600"/>
              </a:spcBef>
              <a:spcAft>
                <a:spcPts val="600"/>
              </a:spcAft>
              <a:buFont typeface="Wingdings" panose="05000000000000000000" pitchFamily="2" charset="2"/>
              <a:buChar char="ü"/>
            </a:pPr>
            <a:r>
              <a:rPr lang="en-US" sz="2800" dirty="0">
                <a:solidFill>
                  <a:srgbClr val="0070C0"/>
                </a:solidFill>
              </a:rPr>
              <a:t>limited sharing of information among countries</a:t>
            </a:r>
          </a:p>
          <a:p>
            <a:pPr>
              <a:spcBef>
                <a:spcPts val="600"/>
              </a:spcBef>
              <a:spcAft>
                <a:spcPts val="600"/>
              </a:spcAft>
              <a:buFont typeface="Wingdings" panose="05000000000000000000" pitchFamily="2" charset="2"/>
              <a:buChar char="ü"/>
            </a:pPr>
            <a:r>
              <a:rPr lang="en-US" sz="2800" dirty="0">
                <a:solidFill>
                  <a:srgbClr val="0070C0"/>
                </a:solidFill>
              </a:rPr>
              <a:t>lack of political will to solve the problem – drought was not considered as a relevant issue</a:t>
            </a:r>
          </a:p>
        </p:txBody>
      </p:sp>
      <p:sp>
        <p:nvSpPr>
          <p:cNvPr id="7" name="Zaobljeni pravokotnik 6"/>
          <p:cNvSpPr/>
          <p:nvPr/>
        </p:nvSpPr>
        <p:spPr>
          <a:xfrm>
            <a:off x="4804475" y="3296127"/>
            <a:ext cx="2030278" cy="1198381"/>
          </a:xfrm>
          <a:prstGeom prst="round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aobljeni pravokotnik 7"/>
          <p:cNvSpPr/>
          <p:nvPr/>
        </p:nvSpPr>
        <p:spPr>
          <a:xfrm>
            <a:off x="4804475" y="4681776"/>
            <a:ext cx="2030278" cy="1198381"/>
          </a:xfrm>
          <a:prstGeom prst="roundRect">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4"/>
          <p:cNvSpPr txBox="1"/>
          <p:nvPr/>
        </p:nvSpPr>
        <p:spPr>
          <a:xfrm>
            <a:off x="-3095786" y="278192"/>
            <a:ext cx="8915400" cy="769441"/>
          </a:xfrm>
          <a:prstGeom prst="rect">
            <a:avLst/>
          </a:prstGeom>
          <a:noFill/>
        </p:spPr>
        <p:txBody>
          <a:bodyPr wrap="square" rtlCol="0">
            <a:spAutoFit/>
          </a:bodyPr>
          <a:lstStyle/>
          <a:p>
            <a:pPr algn="ctr"/>
            <a:r>
              <a:rPr lang="sl-SI" sz="4400" dirty="0" err="1">
                <a:solidFill>
                  <a:srgbClr val="00B050"/>
                </a:solidFill>
              </a:rPr>
              <a:t>Focus</a:t>
            </a:r>
            <a:endParaRPr lang="en-US" sz="4400" dirty="0">
              <a:solidFill>
                <a:srgbClr val="00B050"/>
              </a:solidFill>
            </a:endParaRPr>
          </a:p>
        </p:txBody>
      </p:sp>
    </p:spTree>
    <p:extLst>
      <p:ext uri="{BB962C8B-B14F-4D97-AF65-F5344CB8AC3E}">
        <p14:creationId xmlns:p14="http://schemas.microsoft.com/office/powerpoint/2010/main" val="1396703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7159" y="1848485"/>
            <a:ext cx="8294688"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275"/>
          </a:p>
        </p:txBody>
      </p:sp>
      <p:sp>
        <p:nvSpPr>
          <p:cNvPr id="13316" name="Content Placeholder 2"/>
          <p:cNvSpPr>
            <a:spLocks noGrp="1"/>
          </p:cNvSpPr>
          <p:nvPr>
            <p:ph idx="4294967295"/>
          </p:nvPr>
        </p:nvSpPr>
        <p:spPr>
          <a:xfrm>
            <a:off x="569850" y="1212653"/>
            <a:ext cx="8244966" cy="4796902"/>
          </a:xfrm>
        </p:spPr>
        <p:txBody>
          <a:bodyPr>
            <a:noAutofit/>
          </a:bodyPr>
          <a:lstStyle/>
          <a:p>
            <a:pPr marL="0" indent="0" algn="just">
              <a:buNone/>
            </a:pPr>
            <a:r>
              <a:rPr lang="en-US" altLang="en-US" sz="3200" dirty="0">
                <a:solidFill>
                  <a:srgbClr val="0070C0"/>
                </a:solidFill>
              </a:rPr>
              <a:t>From reactive to proactive drought management</a:t>
            </a:r>
            <a:endParaRPr lang="sl-SI" altLang="en-US" sz="3200" dirty="0">
              <a:solidFill>
                <a:srgbClr val="0070C0"/>
              </a:solidFill>
            </a:endParaRPr>
          </a:p>
          <a:p>
            <a:pPr marL="0" indent="0" algn="just">
              <a:buNone/>
            </a:pPr>
            <a:endParaRPr lang="en-US" sz="2400" dirty="0">
              <a:solidFill>
                <a:srgbClr val="0070C0"/>
              </a:solidFill>
            </a:endParaRPr>
          </a:p>
          <a:p>
            <a:pPr marL="0" lvl="0" indent="0">
              <a:spcAft>
                <a:spcPts val="600"/>
              </a:spcAft>
              <a:buNone/>
            </a:pPr>
            <a:r>
              <a:rPr lang="en-US" sz="2400" dirty="0">
                <a:solidFill>
                  <a:srgbClr val="0070C0"/>
                </a:solidFill>
              </a:rPr>
              <a:t>Knowledge management</a:t>
            </a:r>
            <a:r>
              <a:rPr lang="en-US" sz="2400" dirty="0"/>
              <a:t>: best practices in early warning and drought planning management</a:t>
            </a:r>
          </a:p>
          <a:p>
            <a:pPr marL="0" lvl="0" indent="0">
              <a:spcAft>
                <a:spcPts val="600"/>
              </a:spcAft>
              <a:buNone/>
            </a:pPr>
            <a:r>
              <a:rPr lang="en-US" sz="2400" dirty="0">
                <a:solidFill>
                  <a:srgbClr val="0070C0"/>
                </a:solidFill>
              </a:rPr>
              <a:t>Guidance on technical and institutional aspects</a:t>
            </a:r>
            <a:r>
              <a:rPr lang="en-US" sz="2400" dirty="0"/>
              <a:t>: tools and methodologies to support better drought risk management and response</a:t>
            </a:r>
          </a:p>
          <a:p>
            <a:pPr marL="0" lvl="0" indent="0">
              <a:spcAft>
                <a:spcPts val="600"/>
              </a:spcAft>
              <a:buNone/>
            </a:pPr>
            <a:r>
              <a:rPr lang="en-US" sz="2400" dirty="0">
                <a:solidFill>
                  <a:srgbClr val="0070C0"/>
                </a:solidFill>
              </a:rPr>
              <a:t>Advocacy:</a:t>
            </a:r>
            <a:r>
              <a:rPr lang="en-US" sz="2400" dirty="0"/>
              <a:t> stakeholder participation in integrated drought management through regional and country dialogues</a:t>
            </a:r>
          </a:p>
          <a:p>
            <a:pPr marL="0" lvl="0" indent="0">
              <a:spcAft>
                <a:spcPts val="600"/>
              </a:spcAft>
              <a:buNone/>
            </a:pPr>
            <a:r>
              <a:rPr lang="en-US" sz="2400" dirty="0">
                <a:solidFill>
                  <a:srgbClr val="0070C0"/>
                </a:solidFill>
              </a:rPr>
              <a:t>Capacity building</a:t>
            </a:r>
            <a:r>
              <a:rPr lang="en-US" sz="2400" dirty="0"/>
              <a:t>: drought risk awareness raising through vulnerability assessments and risk mapping to develop preventive action against drought</a:t>
            </a:r>
          </a:p>
        </p:txBody>
      </p:sp>
      <p:sp>
        <p:nvSpPr>
          <p:cNvPr id="5" name="TextBox 4"/>
          <p:cNvSpPr txBox="1"/>
          <p:nvPr/>
        </p:nvSpPr>
        <p:spPr>
          <a:xfrm>
            <a:off x="-2066544" y="189977"/>
            <a:ext cx="8915400" cy="769441"/>
          </a:xfrm>
          <a:prstGeom prst="rect">
            <a:avLst/>
          </a:prstGeom>
          <a:noFill/>
        </p:spPr>
        <p:txBody>
          <a:bodyPr wrap="square" rtlCol="0">
            <a:spAutoFit/>
          </a:bodyPr>
          <a:lstStyle/>
          <a:p>
            <a:pPr algn="ctr"/>
            <a:r>
              <a:rPr lang="fr-CH" sz="4400" dirty="0">
                <a:solidFill>
                  <a:srgbClr val="00B050"/>
                </a:solidFill>
              </a:rPr>
              <a:t>Approach</a:t>
            </a:r>
            <a:endParaRPr lang="en-US" sz="4400" dirty="0">
              <a:solidFill>
                <a:srgbClr val="00B050"/>
              </a:solidFill>
            </a:endParaRPr>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4816" y="4084235"/>
            <a:ext cx="3077915" cy="2052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Slika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816" y="1679607"/>
            <a:ext cx="2952777" cy="2218280"/>
          </a:xfrm>
          <a:prstGeom prst="rect">
            <a:avLst/>
          </a:prstGeom>
        </p:spPr>
      </p:pic>
    </p:spTree>
    <p:extLst>
      <p:ext uri="{BB962C8B-B14F-4D97-AF65-F5344CB8AC3E}">
        <p14:creationId xmlns:p14="http://schemas.microsoft.com/office/powerpoint/2010/main" val="427501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idx="1"/>
          </p:nvPr>
        </p:nvSpPr>
        <p:spPr>
          <a:xfrm>
            <a:off x="243761" y="1500685"/>
            <a:ext cx="3826418" cy="4369802"/>
          </a:xfrm>
        </p:spPr>
        <p:txBody>
          <a:bodyPr/>
          <a:lstStyle/>
          <a:p>
            <a:pPr marL="0" indent="0">
              <a:spcBef>
                <a:spcPts val="600"/>
              </a:spcBef>
              <a:spcAft>
                <a:spcPts val="600"/>
              </a:spcAft>
              <a:buNone/>
            </a:pPr>
            <a:r>
              <a:rPr lang="en-US" sz="2400" b="1" dirty="0">
                <a:solidFill>
                  <a:srgbClr val="0070C0"/>
                </a:solidFill>
              </a:rPr>
              <a:t>10 countries &amp; 28 institutions cooperating: </a:t>
            </a:r>
          </a:p>
          <a:p>
            <a:pPr marL="342900" lvl="1" indent="-342900">
              <a:spcBef>
                <a:spcPts val="0"/>
              </a:spcBef>
              <a:spcAft>
                <a:spcPts val="600"/>
              </a:spcAft>
              <a:buFont typeface="Wingdings" panose="05000000000000000000" pitchFamily="2" charset="2"/>
              <a:buChar char="ü"/>
            </a:pPr>
            <a:r>
              <a:rPr lang="en-US" dirty="0">
                <a:solidFill>
                  <a:srgbClr val="0070C0"/>
                </a:solidFill>
              </a:rPr>
              <a:t>Drought Management Center for South</a:t>
            </a:r>
            <a:r>
              <a:rPr lang="sl-SI" dirty="0">
                <a:solidFill>
                  <a:srgbClr val="0070C0"/>
                </a:solidFill>
              </a:rPr>
              <a:t>e</a:t>
            </a:r>
            <a:r>
              <a:rPr lang="en-US" dirty="0" err="1">
                <a:solidFill>
                  <a:srgbClr val="0070C0"/>
                </a:solidFill>
              </a:rPr>
              <a:t>ast</a:t>
            </a:r>
            <a:r>
              <a:rPr lang="sl-SI" dirty="0" err="1">
                <a:solidFill>
                  <a:srgbClr val="0070C0"/>
                </a:solidFill>
              </a:rPr>
              <a:t>ern</a:t>
            </a:r>
            <a:r>
              <a:rPr lang="en-US" dirty="0">
                <a:solidFill>
                  <a:srgbClr val="0070C0"/>
                </a:solidFill>
              </a:rPr>
              <a:t> Europe</a:t>
            </a:r>
          </a:p>
          <a:p>
            <a:pPr marL="342900" lvl="1" indent="-342900">
              <a:spcBef>
                <a:spcPts val="0"/>
              </a:spcBef>
              <a:spcAft>
                <a:spcPts val="600"/>
              </a:spcAft>
              <a:buFont typeface="Wingdings" panose="05000000000000000000" pitchFamily="2" charset="2"/>
              <a:buChar char="ü"/>
            </a:pPr>
            <a:r>
              <a:rPr lang="en-US" dirty="0">
                <a:solidFill>
                  <a:srgbClr val="0070C0"/>
                </a:solidFill>
              </a:rPr>
              <a:t>Universities</a:t>
            </a:r>
          </a:p>
          <a:p>
            <a:pPr marL="342900" lvl="1" indent="-342900">
              <a:spcBef>
                <a:spcPts val="0"/>
              </a:spcBef>
              <a:spcAft>
                <a:spcPts val="600"/>
              </a:spcAft>
              <a:buFont typeface="Wingdings" panose="05000000000000000000" pitchFamily="2" charset="2"/>
              <a:buChar char="ü"/>
            </a:pPr>
            <a:r>
              <a:rPr lang="en-US" dirty="0">
                <a:solidFill>
                  <a:srgbClr val="0070C0"/>
                </a:solidFill>
              </a:rPr>
              <a:t>Hydro-</a:t>
            </a:r>
            <a:r>
              <a:rPr lang="en-US" dirty="0" err="1">
                <a:solidFill>
                  <a:srgbClr val="0070C0"/>
                </a:solidFill>
              </a:rPr>
              <a:t>meteo</a:t>
            </a:r>
            <a:r>
              <a:rPr lang="en-US" dirty="0">
                <a:solidFill>
                  <a:srgbClr val="0070C0"/>
                </a:solidFill>
              </a:rPr>
              <a:t> services</a:t>
            </a:r>
          </a:p>
          <a:p>
            <a:pPr marL="342900" lvl="1" indent="-342900">
              <a:spcBef>
                <a:spcPts val="0"/>
              </a:spcBef>
              <a:spcAft>
                <a:spcPts val="600"/>
              </a:spcAft>
              <a:buFont typeface="Wingdings" panose="05000000000000000000" pitchFamily="2" charset="2"/>
              <a:buChar char="ü"/>
            </a:pPr>
            <a:r>
              <a:rPr lang="en-US" dirty="0">
                <a:solidFill>
                  <a:srgbClr val="0070C0"/>
                </a:solidFill>
              </a:rPr>
              <a:t>Research institutes</a:t>
            </a:r>
          </a:p>
          <a:p>
            <a:pPr marL="342900" lvl="1" indent="-342900">
              <a:spcBef>
                <a:spcPts val="0"/>
              </a:spcBef>
              <a:spcAft>
                <a:spcPts val="600"/>
              </a:spcAft>
              <a:buFont typeface="Wingdings" panose="05000000000000000000" pitchFamily="2" charset="2"/>
              <a:buChar char="ü"/>
            </a:pPr>
            <a:r>
              <a:rPr lang="en-US" dirty="0">
                <a:solidFill>
                  <a:srgbClr val="0070C0"/>
                </a:solidFill>
              </a:rPr>
              <a:t>Ministries &amp; state agencies</a:t>
            </a:r>
          </a:p>
        </p:txBody>
      </p:sp>
      <p:pic>
        <p:nvPicPr>
          <p:cNvPr id="5" name="Picture 7"/>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0232" y="1377043"/>
            <a:ext cx="5615164" cy="427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9561297" y="4693814"/>
            <a:ext cx="252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National Scientific Center for Global Changes (BG)</a:t>
            </a:r>
          </a:p>
        </p:txBody>
      </p:sp>
      <p:sp>
        <p:nvSpPr>
          <p:cNvPr id="7" name="TextBox 10"/>
          <p:cNvSpPr txBox="1">
            <a:spLocks noChangeArrowheads="1"/>
          </p:cNvSpPr>
          <p:nvPr/>
        </p:nvSpPr>
        <p:spPr bwMode="auto">
          <a:xfrm>
            <a:off x="4168625" y="2545251"/>
            <a:ext cx="25209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l-SI" sz="1600" dirty="0">
                <a:solidFill>
                  <a:srgbClr val="0070C0"/>
                </a:solidFill>
                <a:latin typeface="Calibri" panose="020F0502020204030204" pitchFamily="34" charset="0"/>
              </a:rPr>
              <a:t>Research Institute for Soil and Water Conservation</a:t>
            </a:r>
            <a:r>
              <a:rPr lang="sl-SI" altLang="sl-SI" sz="1600" dirty="0">
                <a:solidFill>
                  <a:srgbClr val="0070C0"/>
                </a:solidFill>
                <a:latin typeface="Calibri" panose="020F0502020204030204" pitchFamily="34" charset="0"/>
              </a:rPr>
              <a:t> (CZ)</a:t>
            </a:r>
          </a:p>
        </p:txBody>
      </p:sp>
      <p:sp>
        <p:nvSpPr>
          <p:cNvPr id="8" name="Rectangle 16"/>
          <p:cNvSpPr>
            <a:spLocks noChangeArrowheads="1"/>
          </p:cNvSpPr>
          <p:nvPr/>
        </p:nvSpPr>
        <p:spPr bwMode="auto">
          <a:xfrm>
            <a:off x="6918537" y="5154951"/>
            <a:ext cx="27082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University of Debrecen (HUN)</a:t>
            </a:r>
          </a:p>
        </p:txBody>
      </p:sp>
      <p:sp>
        <p:nvSpPr>
          <p:cNvPr id="9" name="Rectangle 17"/>
          <p:cNvSpPr>
            <a:spLocks noChangeArrowheads="1"/>
          </p:cNvSpPr>
          <p:nvPr/>
        </p:nvSpPr>
        <p:spPr bwMode="auto">
          <a:xfrm>
            <a:off x="6511641" y="1538493"/>
            <a:ext cx="19611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Vilnius University (LT)</a:t>
            </a:r>
          </a:p>
        </p:txBody>
      </p:sp>
      <p:sp>
        <p:nvSpPr>
          <p:cNvPr id="10" name="Rectangle 18"/>
          <p:cNvSpPr>
            <a:spLocks noChangeArrowheads="1"/>
          </p:cNvSpPr>
          <p:nvPr/>
        </p:nvSpPr>
        <p:spPr bwMode="auto">
          <a:xfrm>
            <a:off x="10238193" y="3299611"/>
            <a:ext cx="196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l-SI" sz="1600" dirty="0">
                <a:solidFill>
                  <a:srgbClr val="0070C0"/>
                </a:solidFill>
                <a:latin typeface="Calibri" panose="020F0502020204030204" pitchFamily="34" charset="0"/>
              </a:rPr>
              <a:t>Institute of Ecology </a:t>
            </a:r>
            <a:endParaRPr lang="sl-SI" altLang="sl-SI" sz="1600" dirty="0">
              <a:solidFill>
                <a:srgbClr val="0070C0"/>
              </a:solidFill>
              <a:latin typeface="Calibri" panose="020F0502020204030204" pitchFamily="34" charset="0"/>
            </a:endParaRPr>
          </a:p>
          <a:p>
            <a:pPr eaLnBrk="1" hangingPunct="1">
              <a:spcBef>
                <a:spcPct val="0"/>
              </a:spcBef>
              <a:buFontTx/>
              <a:buNone/>
            </a:pPr>
            <a:r>
              <a:rPr lang="en-US" altLang="sl-SI" sz="1600" dirty="0">
                <a:solidFill>
                  <a:srgbClr val="0070C0"/>
                </a:solidFill>
                <a:latin typeface="Calibri" panose="020F0502020204030204" pitchFamily="34" charset="0"/>
              </a:rPr>
              <a:t>and Geography</a:t>
            </a:r>
            <a:r>
              <a:rPr lang="sl-SI" altLang="sl-SI" sz="1600" dirty="0">
                <a:solidFill>
                  <a:srgbClr val="0070C0"/>
                </a:solidFill>
                <a:latin typeface="Calibri" panose="020F0502020204030204" pitchFamily="34" charset="0"/>
              </a:rPr>
              <a:t> (MD)</a:t>
            </a:r>
          </a:p>
        </p:txBody>
      </p:sp>
      <p:sp>
        <p:nvSpPr>
          <p:cNvPr id="11" name="Rectangle 23"/>
          <p:cNvSpPr>
            <a:spLocks noChangeArrowheads="1"/>
          </p:cNvSpPr>
          <p:nvPr/>
        </p:nvSpPr>
        <p:spPr bwMode="auto">
          <a:xfrm>
            <a:off x="4386863" y="1859926"/>
            <a:ext cx="303997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l-SI" sz="1600" dirty="0">
                <a:solidFill>
                  <a:srgbClr val="0070C0"/>
                </a:solidFill>
                <a:latin typeface="Calibri" panose="020F0502020204030204" pitchFamily="34" charset="0"/>
              </a:rPr>
              <a:t>Institute of Meteorology </a:t>
            </a:r>
            <a:endParaRPr lang="sl-SI" altLang="sl-SI" sz="1600" dirty="0">
              <a:solidFill>
                <a:srgbClr val="0070C0"/>
              </a:solidFill>
              <a:latin typeface="Calibri" panose="020F0502020204030204" pitchFamily="34" charset="0"/>
            </a:endParaRPr>
          </a:p>
          <a:p>
            <a:pPr eaLnBrk="1" hangingPunct="1">
              <a:spcBef>
                <a:spcPct val="0"/>
              </a:spcBef>
              <a:buFontTx/>
              <a:buNone/>
            </a:pPr>
            <a:r>
              <a:rPr lang="en-US" altLang="sl-SI" sz="1600" dirty="0">
                <a:solidFill>
                  <a:srgbClr val="0070C0"/>
                </a:solidFill>
                <a:latin typeface="Calibri" panose="020F0502020204030204" pitchFamily="34" charset="0"/>
              </a:rPr>
              <a:t>and Water Management</a:t>
            </a:r>
            <a:r>
              <a:rPr lang="sl-SI" altLang="sl-SI" sz="1600" dirty="0">
                <a:solidFill>
                  <a:srgbClr val="0070C0"/>
                </a:solidFill>
                <a:latin typeface="Calibri" panose="020F0502020204030204" pitchFamily="34" charset="0"/>
              </a:rPr>
              <a:t> (PL)</a:t>
            </a:r>
          </a:p>
        </p:txBody>
      </p:sp>
      <p:sp>
        <p:nvSpPr>
          <p:cNvPr id="12" name="Rectangle 24"/>
          <p:cNvSpPr>
            <a:spLocks noChangeArrowheads="1"/>
          </p:cNvSpPr>
          <p:nvPr/>
        </p:nvSpPr>
        <p:spPr bwMode="auto">
          <a:xfrm>
            <a:off x="9759714" y="4039955"/>
            <a:ext cx="22907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National Meteorological </a:t>
            </a:r>
          </a:p>
          <a:p>
            <a:pPr eaLnBrk="1" hangingPunct="1">
              <a:spcBef>
                <a:spcPct val="0"/>
              </a:spcBef>
              <a:buFontTx/>
              <a:buNone/>
            </a:pPr>
            <a:r>
              <a:rPr lang="sl-SI" altLang="sl-SI" sz="1600" dirty="0">
                <a:solidFill>
                  <a:srgbClr val="0070C0"/>
                </a:solidFill>
                <a:latin typeface="Calibri" panose="020F0502020204030204" pitchFamily="34" charset="0"/>
              </a:rPr>
              <a:t>Administration (ROM)</a:t>
            </a:r>
          </a:p>
        </p:txBody>
      </p:sp>
      <p:sp>
        <p:nvSpPr>
          <p:cNvPr id="13" name="Rectangle 25"/>
          <p:cNvSpPr>
            <a:spLocks noChangeArrowheads="1"/>
          </p:cNvSpPr>
          <p:nvPr/>
        </p:nvSpPr>
        <p:spPr bwMode="auto">
          <a:xfrm>
            <a:off x="4214574" y="4086906"/>
            <a:ext cx="33845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Slovak Hydrometeorological Institute </a:t>
            </a:r>
          </a:p>
        </p:txBody>
      </p:sp>
      <p:sp>
        <p:nvSpPr>
          <p:cNvPr id="14" name="Rectangle 27"/>
          <p:cNvSpPr>
            <a:spLocks noChangeArrowheads="1"/>
          </p:cNvSpPr>
          <p:nvPr/>
        </p:nvSpPr>
        <p:spPr bwMode="auto">
          <a:xfrm>
            <a:off x="6567339" y="4839832"/>
            <a:ext cx="2520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Slovenian Forestry Institute</a:t>
            </a:r>
          </a:p>
        </p:txBody>
      </p:sp>
      <p:sp>
        <p:nvSpPr>
          <p:cNvPr id="15" name="Rectangle 28"/>
          <p:cNvSpPr>
            <a:spLocks noChangeArrowheads="1"/>
          </p:cNvSpPr>
          <p:nvPr/>
        </p:nvSpPr>
        <p:spPr bwMode="auto">
          <a:xfrm>
            <a:off x="4220219" y="3515724"/>
            <a:ext cx="24177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 Biotechnical Faculty (SLO)</a:t>
            </a:r>
          </a:p>
        </p:txBody>
      </p:sp>
      <p:sp>
        <p:nvSpPr>
          <p:cNvPr id="16" name="Rectangle 29"/>
          <p:cNvSpPr>
            <a:spLocks noChangeArrowheads="1"/>
          </p:cNvSpPr>
          <p:nvPr/>
        </p:nvSpPr>
        <p:spPr bwMode="auto">
          <a:xfrm>
            <a:off x="5743426" y="4541965"/>
            <a:ext cx="1647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sl-SI" altLang="sl-SI" sz="1600" dirty="0">
                <a:solidFill>
                  <a:srgbClr val="0070C0"/>
                </a:solidFill>
                <a:latin typeface="Calibri" panose="020F0502020204030204" pitchFamily="34" charset="0"/>
              </a:rPr>
              <a:t>Limnos Ltd. (SLO)</a:t>
            </a:r>
          </a:p>
        </p:txBody>
      </p:sp>
      <p:sp>
        <p:nvSpPr>
          <p:cNvPr id="17" name="Rectangle 30"/>
          <p:cNvSpPr>
            <a:spLocks noChangeArrowheads="1"/>
          </p:cNvSpPr>
          <p:nvPr/>
        </p:nvSpPr>
        <p:spPr bwMode="auto">
          <a:xfrm>
            <a:off x="7233296" y="933429"/>
            <a:ext cx="356702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l-SI" sz="1600" dirty="0">
                <a:solidFill>
                  <a:srgbClr val="0070C0"/>
                </a:solidFill>
                <a:latin typeface="Calibri" panose="020F0502020204030204" pitchFamily="34" charset="0"/>
              </a:rPr>
              <a:t>Ukrainian Research Institute </a:t>
            </a:r>
            <a:endParaRPr lang="sl-SI" altLang="sl-SI" sz="1600" dirty="0">
              <a:solidFill>
                <a:srgbClr val="0070C0"/>
              </a:solidFill>
              <a:latin typeface="Calibri" panose="020F0502020204030204" pitchFamily="34" charset="0"/>
            </a:endParaRPr>
          </a:p>
          <a:p>
            <a:pPr eaLnBrk="1" hangingPunct="1">
              <a:spcBef>
                <a:spcPct val="0"/>
              </a:spcBef>
              <a:buFontTx/>
              <a:buNone/>
            </a:pPr>
            <a:r>
              <a:rPr lang="en-US" altLang="sl-SI" sz="1600" dirty="0">
                <a:solidFill>
                  <a:srgbClr val="0070C0"/>
                </a:solidFill>
                <a:latin typeface="Calibri" panose="020F0502020204030204" pitchFamily="34" charset="0"/>
              </a:rPr>
              <a:t>of Forest and Forest Melioration</a:t>
            </a:r>
            <a:r>
              <a:rPr lang="sl-SI" altLang="sl-SI" sz="1600" dirty="0">
                <a:solidFill>
                  <a:srgbClr val="0070C0"/>
                </a:solidFill>
                <a:latin typeface="Calibri" panose="020F0502020204030204" pitchFamily="34" charset="0"/>
              </a:rPr>
              <a:t> (UA)</a:t>
            </a:r>
          </a:p>
        </p:txBody>
      </p:sp>
      <p:sp>
        <p:nvSpPr>
          <p:cNvPr id="18" name="Rectangle 20"/>
          <p:cNvSpPr>
            <a:spLocks noChangeArrowheads="1"/>
          </p:cNvSpPr>
          <p:nvPr/>
        </p:nvSpPr>
        <p:spPr bwMode="auto">
          <a:xfrm>
            <a:off x="9043168" y="1528968"/>
            <a:ext cx="343235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l-SI" sz="1600" dirty="0">
                <a:solidFill>
                  <a:srgbClr val="0070C0"/>
                </a:solidFill>
                <a:latin typeface="Calibri" panose="020F0502020204030204" pitchFamily="34" charset="0"/>
              </a:rPr>
              <a:t>Institute of Agricultural and </a:t>
            </a:r>
            <a:endParaRPr lang="sl-SI" altLang="sl-SI" sz="1600" dirty="0">
              <a:solidFill>
                <a:srgbClr val="0070C0"/>
              </a:solidFill>
              <a:latin typeface="Calibri" panose="020F0502020204030204" pitchFamily="34" charset="0"/>
            </a:endParaRPr>
          </a:p>
          <a:p>
            <a:pPr eaLnBrk="1" hangingPunct="1">
              <a:spcBef>
                <a:spcPct val="0"/>
              </a:spcBef>
              <a:buFontTx/>
              <a:buNone/>
            </a:pPr>
            <a:r>
              <a:rPr lang="en-US" altLang="sl-SI" sz="1600" dirty="0">
                <a:solidFill>
                  <a:srgbClr val="0070C0"/>
                </a:solidFill>
                <a:latin typeface="Calibri" panose="020F0502020204030204" pitchFamily="34" charset="0"/>
              </a:rPr>
              <a:t>Forest Environment</a:t>
            </a:r>
            <a:r>
              <a:rPr lang="sl-SI" altLang="sl-SI" sz="1600" dirty="0">
                <a:solidFill>
                  <a:srgbClr val="0070C0"/>
                </a:solidFill>
                <a:latin typeface="Calibri" panose="020F0502020204030204" pitchFamily="34" charset="0"/>
              </a:rPr>
              <a:t> (PL)</a:t>
            </a:r>
          </a:p>
        </p:txBody>
      </p:sp>
      <p:sp>
        <p:nvSpPr>
          <p:cNvPr id="21" name="Rectangle 26"/>
          <p:cNvSpPr>
            <a:spLocks noChangeArrowheads="1"/>
          </p:cNvSpPr>
          <p:nvPr/>
        </p:nvSpPr>
        <p:spPr bwMode="auto">
          <a:xfrm>
            <a:off x="10085172" y="2277303"/>
            <a:ext cx="20986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sl-SI" sz="1600" dirty="0">
                <a:solidFill>
                  <a:srgbClr val="0070C0"/>
                </a:solidFill>
                <a:latin typeface="Calibri" panose="020F0502020204030204" pitchFamily="34" charset="0"/>
              </a:rPr>
              <a:t>Soil Science and </a:t>
            </a:r>
            <a:endParaRPr lang="sl-SI" altLang="sl-SI" sz="1600" dirty="0">
              <a:solidFill>
                <a:srgbClr val="0070C0"/>
              </a:solidFill>
              <a:latin typeface="Calibri" panose="020F0502020204030204" pitchFamily="34" charset="0"/>
            </a:endParaRPr>
          </a:p>
          <a:p>
            <a:pPr eaLnBrk="1" hangingPunct="1">
              <a:spcBef>
                <a:spcPct val="0"/>
              </a:spcBef>
              <a:buFontTx/>
              <a:buNone/>
            </a:pPr>
            <a:r>
              <a:rPr lang="en-US" altLang="sl-SI" sz="1600" dirty="0">
                <a:solidFill>
                  <a:srgbClr val="0070C0"/>
                </a:solidFill>
                <a:latin typeface="Calibri" panose="020F0502020204030204" pitchFamily="34" charset="0"/>
              </a:rPr>
              <a:t>Conservation </a:t>
            </a:r>
            <a:endParaRPr lang="sl-SI" altLang="sl-SI" sz="1600" dirty="0">
              <a:solidFill>
                <a:srgbClr val="0070C0"/>
              </a:solidFill>
              <a:latin typeface="Calibri" panose="020F0502020204030204" pitchFamily="34" charset="0"/>
            </a:endParaRPr>
          </a:p>
          <a:p>
            <a:pPr eaLnBrk="1" hangingPunct="1">
              <a:spcBef>
                <a:spcPct val="0"/>
              </a:spcBef>
              <a:buFontTx/>
              <a:buNone/>
            </a:pPr>
            <a:r>
              <a:rPr lang="en-US" altLang="sl-SI" sz="1600" dirty="0">
                <a:solidFill>
                  <a:srgbClr val="0070C0"/>
                </a:solidFill>
                <a:latin typeface="Calibri" panose="020F0502020204030204" pitchFamily="34" charset="0"/>
              </a:rPr>
              <a:t>Research Institute</a:t>
            </a:r>
            <a:r>
              <a:rPr lang="sl-SI" altLang="sl-SI" sz="1600" dirty="0">
                <a:solidFill>
                  <a:srgbClr val="0070C0"/>
                </a:solidFill>
                <a:latin typeface="Calibri" panose="020F0502020204030204" pitchFamily="34" charset="0"/>
              </a:rPr>
              <a:t> (SK)</a:t>
            </a:r>
          </a:p>
        </p:txBody>
      </p:sp>
      <p:sp>
        <p:nvSpPr>
          <p:cNvPr id="22" name="TextBox 4"/>
          <p:cNvSpPr txBox="1"/>
          <p:nvPr/>
        </p:nvSpPr>
        <p:spPr>
          <a:xfrm>
            <a:off x="-1682104" y="191780"/>
            <a:ext cx="8915400" cy="707886"/>
          </a:xfrm>
          <a:prstGeom prst="rect">
            <a:avLst/>
          </a:prstGeom>
          <a:noFill/>
        </p:spPr>
        <p:txBody>
          <a:bodyPr wrap="square" rtlCol="0">
            <a:spAutoFit/>
          </a:bodyPr>
          <a:lstStyle/>
          <a:p>
            <a:pPr algn="ctr"/>
            <a:r>
              <a:rPr lang="sl-SI" sz="4000" dirty="0" err="1">
                <a:solidFill>
                  <a:srgbClr val="00B050"/>
                </a:solidFill>
              </a:rPr>
              <a:t>Regional</a:t>
            </a:r>
            <a:r>
              <a:rPr lang="sl-SI" sz="4000" dirty="0">
                <a:solidFill>
                  <a:srgbClr val="00B050"/>
                </a:solidFill>
              </a:rPr>
              <a:t> </a:t>
            </a:r>
            <a:r>
              <a:rPr lang="sl-SI" sz="4000" dirty="0" err="1">
                <a:solidFill>
                  <a:srgbClr val="00B050"/>
                </a:solidFill>
              </a:rPr>
              <a:t>cooperation</a:t>
            </a:r>
            <a:endParaRPr lang="en-US" sz="4000" dirty="0">
              <a:solidFill>
                <a:srgbClr val="00B050"/>
              </a:solidFill>
            </a:endParaRPr>
          </a:p>
        </p:txBody>
      </p:sp>
    </p:spTree>
    <p:extLst>
      <p:ext uri="{BB962C8B-B14F-4D97-AF65-F5344CB8AC3E}">
        <p14:creationId xmlns:p14="http://schemas.microsoft.com/office/powerpoint/2010/main" val="3158807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508" y="3888431"/>
            <a:ext cx="2239700" cy="1483802"/>
          </a:xfrm>
          <a:prstGeom prst="rect">
            <a:avLst/>
          </a:prstGeom>
          <a:ln>
            <a:noFill/>
          </a:ln>
          <a:effectLst>
            <a:outerShdw blurRad="50800" dist="38100" dir="2700000" algn="tl" rotWithShape="0">
              <a:prstClr val="black">
                <a:alpha val="40000"/>
              </a:prstClr>
            </a:outerShdw>
            <a:softEdge rad="112500"/>
          </a:effectLst>
        </p:spPr>
      </p:pic>
      <p:sp>
        <p:nvSpPr>
          <p:cNvPr id="3" name="TextBox 2"/>
          <p:cNvSpPr txBox="1"/>
          <p:nvPr/>
        </p:nvSpPr>
        <p:spPr>
          <a:xfrm>
            <a:off x="6363015" y="1021021"/>
            <a:ext cx="5598614" cy="2649956"/>
          </a:xfrm>
          <a:prstGeom prst="rect">
            <a:avLst/>
          </a:prstGeom>
          <a:noFill/>
        </p:spPr>
        <p:txBody>
          <a:bodyPr wrap="square" rtlCol="0">
            <a:spAutoFit/>
          </a:bodyPr>
          <a:lstStyle/>
          <a:p>
            <a:pPr marL="0" lvl="1">
              <a:lnSpc>
                <a:spcPct val="90000"/>
              </a:lnSpc>
              <a:spcAft>
                <a:spcPts val="600"/>
              </a:spcAft>
            </a:pPr>
            <a:r>
              <a:rPr lang="en-US" sz="2400" b="1" dirty="0">
                <a:solidFill>
                  <a:srgbClr val="0070C0"/>
                </a:solidFill>
              </a:rPr>
              <a:t>Solutions:</a:t>
            </a:r>
          </a:p>
          <a:p>
            <a:pPr marL="0" lvl="1">
              <a:lnSpc>
                <a:spcPct val="90000"/>
              </a:lnSpc>
              <a:spcAft>
                <a:spcPts val="600"/>
              </a:spcAft>
            </a:pPr>
            <a:r>
              <a:rPr lang="en-US" sz="2400" dirty="0">
                <a:solidFill>
                  <a:srgbClr val="0070C0"/>
                </a:solidFill>
              </a:rPr>
              <a:t>cooperation with </a:t>
            </a:r>
            <a:r>
              <a:rPr lang="en-US" altLang="en-US" sz="2400" dirty="0">
                <a:solidFill>
                  <a:srgbClr val="0070C0"/>
                </a:solidFill>
              </a:rPr>
              <a:t>national governments to help incorporate drought management issues into national programs, policies and plans </a:t>
            </a:r>
          </a:p>
          <a:p>
            <a:pPr marL="0" lvl="1">
              <a:lnSpc>
                <a:spcPct val="90000"/>
              </a:lnSpc>
              <a:spcAft>
                <a:spcPts val="600"/>
              </a:spcAft>
            </a:pPr>
            <a:endParaRPr lang="en-US" altLang="en-US" sz="2400" dirty="0">
              <a:solidFill>
                <a:srgbClr val="0070C0"/>
              </a:solidFill>
            </a:endParaRPr>
          </a:p>
          <a:p>
            <a:pPr marL="0" lvl="1">
              <a:lnSpc>
                <a:spcPct val="90000"/>
              </a:lnSpc>
              <a:spcAft>
                <a:spcPts val="600"/>
              </a:spcAft>
            </a:pPr>
            <a:endParaRPr lang="en-US" altLang="en-US" sz="2400" dirty="0">
              <a:solidFill>
                <a:srgbClr val="0070C0"/>
              </a:solidFill>
            </a:endParaRPr>
          </a:p>
        </p:txBody>
      </p:sp>
      <p:sp>
        <p:nvSpPr>
          <p:cNvPr id="2" name="Rectangle 1"/>
          <p:cNvSpPr/>
          <p:nvPr/>
        </p:nvSpPr>
        <p:spPr>
          <a:xfrm>
            <a:off x="315190" y="1021021"/>
            <a:ext cx="5351963" cy="2539157"/>
          </a:xfrm>
          <a:prstGeom prst="rect">
            <a:avLst/>
          </a:prstGeom>
        </p:spPr>
        <p:txBody>
          <a:bodyPr wrap="square">
            <a:spAutoFit/>
          </a:bodyPr>
          <a:lstStyle/>
          <a:p>
            <a:pPr>
              <a:spcBef>
                <a:spcPts val="0"/>
              </a:spcBef>
              <a:spcAft>
                <a:spcPts val="600"/>
              </a:spcAft>
            </a:pPr>
            <a:r>
              <a:rPr lang="en-US" sz="2400" b="1" dirty="0">
                <a:solidFill>
                  <a:srgbClr val="0070C0"/>
                </a:solidFill>
              </a:rPr>
              <a:t>Main challenges: </a:t>
            </a:r>
          </a:p>
          <a:p>
            <a:pPr marL="0" lvl="1">
              <a:spcAft>
                <a:spcPts val="600"/>
              </a:spcAft>
            </a:pPr>
            <a:r>
              <a:rPr lang="en-US" sz="2400" dirty="0">
                <a:solidFill>
                  <a:srgbClr val="0070C0"/>
                </a:solidFill>
              </a:rPr>
              <a:t>Lack of political will to solve the problem – drought was not considered as a relevant issue.</a:t>
            </a:r>
          </a:p>
          <a:p>
            <a:pPr marL="0" lvl="1">
              <a:spcAft>
                <a:spcPts val="600"/>
              </a:spcAft>
            </a:pPr>
            <a:endParaRPr lang="en-US" altLang="en-US" sz="2400" dirty="0">
              <a:solidFill>
                <a:srgbClr val="0070C0"/>
              </a:solidFill>
            </a:endParaRPr>
          </a:p>
          <a:p>
            <a:pPr marL="285750" indent="-285750">
              <a:spcBef>
                <a:spcPts val="0"/>
              </a:spcBef>
              <a:spcAft>
                <a:spcPts val="600"/>
              </a:spcAft>
              <a:buFont typeface="Arial" panose="020B0604020202020204" pitchFamily="34" charset="0"/>
              <a:buChar char="•"/>
            </a:pPr>
            <a:endParaRPr lang="en-US" sz="2400" dirty="0">
              <a:solidFill>
                <a:srgbClr val="0070C0"/>
              </a:solidFill>
            </a:endParaRPr>
          </a:p>
        </p:txBody>
      </p:sp>
      <p:sp>
        <p:nvSpPr>
          <p:cNvPr id="9" name="Right Arrow 8"/>
          <p:cNvSpPr/>
          <p:nvPr/>
        </p:nvSpPr>
        <p:spPr>
          <a:xfrm>
            <a:off x="5423847" y="1812542"/>
            <a:ext cx="723014" cy="308344"/>
          </a:xfrm>
          <a:prstGeom prst="rightArrow">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90" y="2833076"/>
            <a:ext cx="2221014" cy="1665761"/>
          </a:xfrm>
          <a:prstGeom prst="rect">
            <a:avLst/>
          </a:prstGeom>
          <a:ln>
            <a:noFill/>
          </a:ln>
          <a:effectLst>
            <a:outerShdw blurRad="50800" dist="38100" dir="2700000" algn="tl" rotWithShape="0">
              <a:prstClr val="black">
                <a:alpha val="40000"/>
              </a:prstClr>
            </a:outerShdw>
            <a:softEdge rad="112500"/>
          </a:effectLst>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190" y="4827090"/>
            <a:ext cx="2189637" cy="1642227"/>
          </a:xfrm>
          <a:prstGeom prst="rect">
            <a:avLst/>
          </a:prstGeom>
          <a:ln>
            <a:noFill/>
          </a:ln>
          <a:effectLst>
            <a:outerShdw blurRad="50800" dist="38100" dir="2700000" algn="tl" rotWithShape="0">
              <a:prstClr val="black">
                <a:alpha val="40000"/>
              </a:prstClr>
            </a:outerShdw>
            <a:softEdge rad="112500"/>
          </a:effectLst>
        </p:spPr>
      </p:pic>
      <p:sp>
        <p:nvSpPr>
          <p:cNvPr id="13" name="Pravokotnik 12"/>
          <p:cNvSpPr/>
          <p:nvPr/>
        </p:nvSpPr>
        <p:spPr>
          <a:xfrm>
            <a:off x="401567" y="166657"/>
            <a:ext cx="7641836" cy="646331"/>
          </a:xfrm>
          <a:prstGeom prst="rect">
            <a:avLst/>
          </a:prstGeom>
        </p:spPr>
        <p:txBody>
          <a:bodyPr wrap="none">
            <a:spAutoFit/>
          </a:bodyPr>
          <a:lstStyle/>
          <a:p>
            <a:pPr>
              <a:defRPr/>
            </a:pPr>
            <a:r>
              <a:rPr lang="en-US" sz="3600" dirty="0">
                <a:solidFill>
                  <a:srgbClr val="00B050"/>
                </a:solidFill>
              </a:rPr>
              <a:t>Cooperation with national governments</a:t>
            </a:r>
          </a:p>
        </p:txBody>
      </p:sp>
      <p:sp>
        <p:nvSpPr>
          <p:cNvPr id="15" name="Rounded Rectangle 4"/>
          <p:cNvSpPr/>
          <p:nvPr/>
        </p:nvSpPr>
        <p:spPr>
          <a:xfrm>
            <a:off x="5251599" y="2912407"/>
            <a:ext cx="4383546" cy="8042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993300"/>
                </a:solidFill>
              </a:rPr>
              <a:t>National Consultation Dialogues</a:t>
            </a:r>
            <a:r>
              <a:rPr lang="en-US" altLang="en-US" sz="2400" b="1" dirty="0">
                <a:solidFill>
                  <a:srgbClr val="993300"/>
                </a:solidFill>
                <a:latin typeface="Calibri" pitchFamily="34" charset="0"/>
                <a:cs typeface="Calibri" pitchFamily="34" charset="0"/>
              </a:rPr>
              <a:t> </a:t>
            </a:r>
            <a:endParaRPr lang="en-US" sz="2400" b="1" dirty="0">
              <a:solidFill>
                <a:srgbClr val="993300"/>
              </a:solidFill>
            </a:endParaRPr>
          </a:p>
        </p:txBody>
      </p:sp>
      <p:sp>
        <p:nvSpPr>
          <p:cNvPr id="16" name="Rounded Rectangle 4"/>
          <p:cNvSpPr/>
          <p:nvPr/>
        </p:nvSpPr>
        <p:spPr>
          <a:xfrm>
            <a:off x="4678027" y="3716636"/>
            <a:ext cx="6265282" cy="2697405"/>
          </a:xfrm>
          <a:prstGeom prst="roundRect">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2000" b="1" dirty="0">
                <a:solidFill>
                  <a:srgbClr val="993300"/>
                </a:solidFill>
              </a:rPr>
              <a:t>1st round </a:t>
            </a:r>
            <a:r>
              <a:rPr lang="en-US" sz="2000" dirty="0">
                <a:solidFill>
                  <a:srgbClr val="993300"/>
                </a:solidFill>
              </a:rPr>
              <a:t>– </a:t>
            </a:r>
            <a:r>
              <a:rPr lang="en-US" sz="2000" b="1" dirty="0">
                <a:solidFill>
                  <a:srgbClr val="993300"/>
                </a:solidFill>
              </a:rPr>
              <a:t>setting the stage</a:t>
            </a:r>
            <a:endParaRPr lang="en-US" sz="2000" dirty="0">
              <a:solidFill>
                <a:srgbClr val="993300"/>
              </a:solidFill>
            </a:endParaRPr>
          </a:p>
          <a:p>
            <a:r>
              <a:rPr lang="en-US" sz="2000" dirty="0">
                <a:solidFill>
                  <a:srgbClr val="993300"/>
                </a:solidFill>
              </a:rPr>
              <a:t>      review of the current status</a:t>
            </a:r>
          </a:p>
          <a:p>
            <a:pPr marL="342900" indent="-342900">
              <a:spcBef>
                <a:spcPts val="600"/>
              </a:spcBef>
              <a:spcAft>
                <a:spcPts val="600"/>
              </a:spcAft>
              <a:buFont typeface="Wingdings" panose="05000000000000000000" pitchFamily="2" charset="2"/>
              <a:buChar char="Ø"/>
            </a:pPr>
            <a:r>
              <a:rPr lang="en-US" sz="2000" b="1" dirty="0">
                <a:solidFill>
                  <a:srgbClr val="993300"/>
                </a:solidFill>
              </a:rPr>
              <a:t>2nd round </a:t>
            </a:r>
            <a:r>
              <a:rPr lang="en-US" sz="2000" dirty="0">
                <a:solidFill>
                  <a:srgbClr val="993300"/>
                </a:solidFill>
              </a:rPr>
              <a:t>– </a:t>
            </a:r>
            <a:r>
              <a:rPr lang="en-US" sz="2000" b="1" dirty="0">
                <a:solidFill>
                  <a:srgbClr val="993300"/>
                </a:solidFill>
              </a:rPr>
              <a:t>how to overcome gaps </a:t>
            </a:r>
            <a:r>
              <a:rPr lang="en-US" sz="2000" dirty="0">
                <a:solidFill>
                  <a:srgbClr val="993300"/>
                </a:solidFill>
              </a:rPr>
              <a:t>in the current drought management; developing Guidelines; national experiences and examples</a:t>
            </a:r>
          </a:p>
          <a:p>
            <a:pPr marL="342900" indent="-342900">
              <a:spcBef>
                <a:spcPts val="600"/>
              </a:spcBef>
              <a:spcAft>
                <a:spcPts val="600"/>
              </a:spcAft>
              <a:buFont typeface="Wingdings" panose="05000000000000000000" pitchFamily="2" charset="2"/>
              <a:buChar char="Ø"/>
            </a:pPr>
            <a:r>
              <a:rPr lang="en-US" sz="2000" b="1" dirty="0">
                <a:solidFill>
                  <a:srgbClr val="993300"/>
                </a:solidFill>
              </a:rPr>
              <a:t>3rd round </a:t>
            </a:r>
            <a:r>
              <a:rPr lang="en-US" sz="2000" dirty="0">
                <a:solidFill>
                  <a:srgbClr val="993300"/>
                </a:solidFill>
              </a:rPr>
              <a:t>– </a:t>
            </a:r>
            <a:r>
              <a:rPr lang="en-US" sz="2000" b="1" dirty="0">
                <a:solidFill>
                  <a:srgbClr val="993300"/>
                </a:solidFill>
              </a:rPr>
              <a:t>action plan</a:t>
            </a:r>
            <a:r>
              <a:rPr lang="en-US" sz="2000" dirty="0">
                <a:solidFill>
                  <a:srgbClr val="993300"/>
                </a:solidFill>
              </a:rPr>
              <a:t>/update for preparation of the Drought Management Plan</a:t>
            </a:r>
          </a:p>
        </p:txBody>
      </p:sp>
    </p:spTree>
    <p:extLst>
      <p:ext uri="{BB962C8B-B14F-4D97-AF65-F5344CB8AC3E}">
        <p14:creationId xmlns:p14="http://schemas.microsoft.com/office/powerpoint/2010/main" val="2275087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93386" y="1222255"/>
            <a:ext cx="5598614" cy="1326517"/>
          </a:xfrm>
          <a:prstGeom prst="rect">
            <a:avLst/>
          </a:prstGeom>
          <a:noFill/>
        </p:spPr>
        <p:txBody>
          <a:bodyPr wrap="square" rtlCol="0">
            <a:spAutoFit/>
          </a:bodyPr>
          <a:lstStyle/>
          <a:p>
            <a:pPr marL="0" lvl="1">
              <a:lnSpc>
                <a:spcPct val="90000"/>
              </a:lnSpc>
              <a:spcAft>
                <a:spcPts val="600"/>
              </a:spcAft>
            </a:pPr>
            <a:r>
              <a:rPr lang="en-US" sz="2600" b="1" dirty="0">
                <a:solidFill>
                  <a:srgbClr val="0070C0"/>
                </a:solidFill>
              </a:rPr>
              <a:t>Solutions:</a:t>
            </a:r>
            <a:endParaRPr lang="en-US" altLang="en-US" sz="2600" dirty="0">
              <a:solidFill>
                <a:srgbClr val="0070C0"/>
              </a:solidFill>
            </a:endParaRPr>
          </a:p>
          <a:p>
            <a:pPr marL="0" lvl="1">
              <a:lnSpc>
                <a:spcPct val="90000"/>
              </a:lnSpc>
              <a:spcAft>
                <a:spcPts val="600"/>
              </a:spcAft>
            </a:pPr>
            <a:r>
              <a:rPr lang="en-US" altLang="en-US" sz="2600" dirty="0">
                <a:solidFill>
                  <a:srgbClr val="0070C0"/>
                </a:solidFill>
              </a:rPr>
              <a:t>Preparation of guidance document</a:t>
            </a:r>
          </a:p>
          <a:p>
            <a:pPr marL="0" lvl="1">
              <a:lnSpc>
                <a:spcPct val="90000"/>
              </a:lnSpc>
              <a:spcAft>
                <a:spcPts val="600"/>
              </a:spcAft>
            </a:pPr>
            <a:endParaRPr lang="en-US" altLang="en-US" sz="2600" dirty="0">
              <a:solidFill>
                <a:srgbClr val="0070C0"/>
              </a:solidFill>
            </a:endParaRPr>
          </a:p>
        </p:txBody>
      </p:sp>
      <p:sp>
        <p:nvSpPr>
          <p:cNvPr id="2" name="Rectangle 1"/>
          <p:cNvSpPr/>
          <p:nvPr/>
        </p:nvSpPr>
        <p:spPr>
          <a:xfrm>
            <a:off x="315190" y="1021021"/>
            <a:ext cx="5351963" cy="1846659"/>
          </a:xfrm>
          <a:prstGeom prst="rect">
            <a:avLst/>
          </a:prstGeom>
        </p:spPr>
        <p:txBody>
          <a:bodyPr wrap="square">
            <a:spAutoFit/>
          </a:bodyPr>
          <a:lstStyle/>
          <a:p>
            <a:pPr>
              <a:spcBef>
                <a:spcPts val="0"/>
              </a:spcBef>
              <a:spcAft>
                <a:spcPts val="600"/>
              </a:spcAft>
            </a:pPr>
            <a:r>
              <a:rPr lang="en-US" sz="2600" b="1" dirty="0">
                <a:solidFill>
                  <a:srgbClr val="0070C0"/>
                </a:solidFill>
              </a:rPr>
              <a:t>Main challenges: </a:t>
            </a:r>
            <a:endParaRPr lang="en-US" altLang="en-US" sz="2600" dirty="0">
              <a:solidFill>
                <a:srgbClr val="0070C0"/>
              </a:solidFill>
            </a:endParaRPr>
          </a:p>
          <a:p>
            <a:pPr marL="0" lvl="1">
              <a:spcAft>
                <a:spcPts val="600"/>
              </a:spcAft>
            </a:pPr>
            <a:r>
              <a:rPr lang="en-US" altLang="en-US" sz="2600" dirty="0">
                <a:solidFill>
                  <a:srgbClr val="0070C0"/>
                </a:solidFill>
              </a:rPr>
              <a:t>Gaps in the implementation of the EU Water Framework Directive (WFD).</a:t>
            </a:r>
          </a:p>
          <a:p>
            <a:pPr marL="285750" indent="-285750">
              <a:spcBef>
                <a:spcPts val="0"/>
              </a:spcBef>
              <a:spcAft>
                <a:spcPts val="600"/>
              </a:spcAft>
              <a:buFont typeface="Arial" panose="020B0604020202020204" pitchFamily="34" charset="0"/>
              <a:buChar char="•"/>
            </a:pPr>
            <a:endParaRPr lang="en-US" sz="2600" dirty="0">
              <a:solidFill>
                <a:srgbClr val="0070C0"/>
              </a:solidFill>
            </a:endParaRPr>
          </a:p>
        </p:txBody>
      </p:sp>
      <p:sp>
        <p:nvSpPr>
          <p:cNvPr id="9" name="Right Arrow 8"/>
          <p:cNvSpPr/>
          <p:nvPr/>
        </p:nvSpPr>
        <p:spPr>
          <a:xfrm>
            <a:off x="5640001" y="1811773"/>
            <a:ext cx="723014" cy="308344"/>
          </a:xfrm>
          <a:prstGeom prst="rightArrow">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3" name="Pravokotnik 12"/>
          <p:cNvSpPr/>
          <p:nvPr/>
        </p:nvSpPr>
        <p:spPr>
          <a:xfrm>
            <a:off x="606300" y="219356"/>
            <a:ext cx="7641836" cy="646331"/>
          </a:xfrm>
          <a:prstGeom prst="rect">
            <a:avLst/>
          </a:prstGeom>
        </p:spPr>
        <p:txBody>
          <a:bodyPr wrap="none">
            <a:spAutoFit/>
          </a:bodyPr>
          <a:lstStyle/>
          <a:p>
            <a:pPr>
              <a:defRPr/>
            </a:pPr>
            <a:r>
              <a:rPr lang="en-US" sz="3600" dirty="0">
                <a:solidFill>
                  <a:srgbClr val="00B050"/>
                </a:solidFill>
              </a:rPr>
              <a:t>Cooperation with national governments</a:t>
            </a: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3278" y="2120117"/>
            <a:ext cx="3112776" cy="4374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0"/>
          <p:cNvGrpSpPr/>
          <p:nvPr/>
        </p:nvGrpSpPr>
        <p:grpSpPr>
          <a:xfrm>
            <a:off x="8248137" y="5815583"/>
            <a:ext cx="2578360" cy="789389"/>
            <a:chOff x="0" y="198856"/>
            <a:chExt cx="4125933" cy="1101746"/>
          </a:xfrm>
          <a:solidFill>
            <a:schemeClr val="accent2">
              <a:lumMod val="40000"/>
              <a:lumOff val="60000"/>
            </a:schemeClr>
          </a:solidFill>
          <a:effectLst>
            <a:outerShdw blurRad="50800" dist="38100" dir="2700000" algn="tl" rotWithShape="0">
              <a:prstClr val="black">
                <a:alpha val="40000"/>
              </a:prstClr>
            </a:outerShdw>
          </a:effectLst>
        </p:grpSpPr>
        <p:sp>
          <p:nvSpPr>
            <p:cNvPr id="21" name="Rounded Rectangle 11"/>
            <p:cNvSpPr/>
            <p:nvPr/>
          </p:nvSpPr>
          <p:spPr>
            <a:xfrm>
              <a:off x="0" y="198856"/>
              <a:ext cx="4125933" cy="1101746"/>
            </a:xfrm>
            <a:prstGeom prst="roundRect">
              <a:avLst/>
            </a:prstGeom>
            <a:grpFill/>
          </p:spPr>
          <p:style>
            <a:lnRef idx="2">
              <a:schemeClr val="accent2">
                <a:shade val="50000"/>
              </a:schemeClr>
            </a:lnRef>
            <a:fillRef idx="1">
              <a:schemeClr val="accent2"/>
            </a:fillRef>
            <a:effectRef idx="0">
              <a:schemeClr val="accent2"/>
            </a:effectRef>
            <a:fontRef idx="minor">
              <a:schemeClr val="lt1"/>
            </a:fontRef>
          </p:style>
        </p:sp>
        <p:sp>
          <p:nvSpPr>
            <p:cNvPr id="22" name="Rounded Rectangle 4"/>
            <p:cNvSpPr/>
            <p:nvPr/>
          </p:nvSpPr>
          <p:spPr>
            <a:xfrm>
              <a:off x="228300" y="281382"/>
              <a:ext cx="3669329" cy="936693"/>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76200" tIns="76200" rIns="76200" bIns="76200" numCol="1" spcCol="1270" anchor="ctr" anchorCtr="0">
              <a:noAutofit/>
            </a:bodyPr>
            <a:lstStyle/>
            <a:p>
              <a:pPr algn="ctr"/>
              <a:r>
                <a:rPr lang="en-US" sz="2000" b="1" dirty="0">
                  <a:solidFill>
                    <a:srgbClr val="C00000"/>
                  </a:solidFill>
                </a:rPr>
                <a:t>Published </a:t>
              </a:r>
              <a:r>
                <a:rPr lang="sl-SI" sz="2000" b="1" dirty="0">
                  <a:solidFill>
                    <a:srgbClr val="C00000"/>
                  </a:solidFill>
                </a:rPr>
                <a:t>in September 2015</a:t>
              </a:r>
              <a:endParaRPr lang="en-US" dirty="0">
                <a:solidFill>
                  <a:srgbClr val="C00000"/>
                </a:solidFill>
              </a:endParaRPr>
            </a:p>
          </p:txBody>
        </p:sp>
      </p:gr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90" y="2487173"/>
            <a:ext cx="4768874" cy="4134613"/>
          </a:xfrm>
          <a:prstGeom prst="rect">
            <a:avLst/>
          </a:prstGeom>
        </p:spPr>
      </p:pic>
    </p:spTree>
    <p:extLst>
      <p:ext uri="{BB962C8B-B14F-4D97-AF65-F5344CB8AC3E}">
        <p14:creationId xmlns:p14="http://schemas.microsoft.com/office/powerpoint/2010/main" val="3060643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634" y="1456361"/>
            <a:ext cx="5703879" cy="325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ravokotnik 1"/>
          <p:cNvSpPr/>
          <p:nvPr/>
        </p:nvSpPr>
        <p:spPr>
          <a:xfrm>
            <a:off x="484517" y="256032"/>
            <a:ext cx="8262847" cy="1200329"/>
          </a:xfrm>
          <a:prstGeom prst="rect">
            <a:avLst/>
          </a:prstGeom>
        </p:spPr>
        <p:txBody>
          <a:bodyPr wrap="square">
            <a:spAutoFit/>
          </a:bodyPr>
          <a:lstStyle/>
          <a:p>
            <a:r>
              <a:rPr lang="en-US" sz="3600" dirty="0">
                <a:solidFill>
                  <a:srgbClr val="00B050"/>
                </a:solidFill>
              </a:rPr>
              <a:t>Guidance for preparation of drought Management Plans</a:t>
            </a:r>
          </a:p>
        </p:txBody>
      </p:sp>
      <p:sp>
        <p:nvSpPr>
          <p:cNvPr id="5" name="PoljeZBesedilom 4"/>
          <p:cNvSpPr txBox="1"/>
          <p:nvPr/>
        </p:nvSpPr>
        <p:spPr>
          <a:xfrm>
            <a:off x="283275" y="4707571"/>
            <a:ext cx="5056065" cy="430887"/>
          </a:xfrm>
          <a:prstGeom prst="rect">
            <a:avLst/>
          </a:prstGeom>
          <a:noFill/>
        </p:spPr>
        <p:txBody>
          <a:bodyPr wrap="square" rtlCol="0">
            <a:spAutoFit/>
          </a:bodyPr>
          <a:lstStyle/>
          <a:p>
            <a:r>
              <a:rPr lang="en-US" sz="2200" b="1" dirty="0">
                <a:solidFill>
                  <a:schemeClr val="accent2">
                    <a:lumMod val="50000"/>
                  </a:schemeClr>
                </a:solidFill>
              </a:rPr>
              <a:t>Parts of the Drought Management Plan</a:t>
            </a: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6891" y="2226098"/>
            <a:ext cx="6740946" cy="4317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oljeZBesedilom 5"/>
          <p:cNvSpPr txBox="1"/>
          <p:nvPr/>
        </p:nvSpPr>
        <p:spPr>
          <a:xfrm>
            <a:off x="6826671" y="1090722"/>
            <a:ext cx="4454291" cy="1107996"/>
          </a:xfrm>
          <a:prstGeom prst="rect">
            <a:avLst/>
          </a:prstGeom>
          <a:noFill/>
        </p:spPr>
        <p:txBody>
          <a:bodyPr wrap="square" rtlCol="0">
            <a:spAutoFit/>
          </a:bodyPr>
          <a:lstStyle/>
          <a:p>
            <a:pPr algn="ctr"/>
            <a:r>
              <a:rPr lang="en-US" sz="2200" b="1" dirty="0">
                <a:solidFill>
                  <a:schemeClr val="accent2">
                    <a:lumMod val="50000"/>
                  </a:schemeClr>
                </a:solidFill>
              </a:rPr>
              <a:t>7 steps to integrate drought into planning process for development of the RBMPs</a:t>
            </a:r>
          </a:p>
        </p:txBody>
      </p:sp>
    </p:spTree>
    <p:extLst>
      <p:ext uri="{BB962C8B-B14F-4D97-AF65-F5344CB8AC3E}">
        <p14:creationId xmlns:p14="http://schemas.microsoft.com/office/powerpoint/2010/main" val="1652056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p:cNvPicPr>
          <p:nvPr/>
        </p:nvPicPr>
        <p:blipFill>
          <a:blip r:embed="rId3"/>
          <a:stretch>
            <a:fillRect/>
          </a:stretch>
        </p:blipFill>
        <p:spPr>
          <a:xfrm>
            <a:off x="6311501" y="1775712"/>
            <a:ext cx="2609978" cy="1845685"/>
          </a:xfrm>
          <a:prstGeom prst="rect">
            <a:avLst/>
          </a:prstGeom>
        </p:spPr>
      </p:pic>
      <p:sp>
        <p:nvSpPr>
          <p:cNvPr id="28" name="Rounded Rectangle 27"/>
          <p:cNvSpPr/>
          <p:nvPr/>
        </p:nvSpPr>
        <p:spPr>
          <a:xfrm>
            <a:off x="153377" y="1781449"/>
            <a:ext cx="5796276" cy="4547075"/>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Natural Small Water Retention Measures</a:t>
            </a:r>
          </a:p>
          <a:p>
            <a:pPr marL="342900" lvl="0" indent="-342900">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Increasing soil water holding capacity</a:t>
            </a:r>
          </a:p>
          <a:p>
            <a:pPr marL="342900" indent="-342900">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Drought impact on forest ecosystems</a:t>
            </a:r>
          </a:p>
          <a:p>
            <a:pPr marL="342900" indent="-342900">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Remote sensing agricultural drought monitoring methods</a:t>
            </a:r>
          </a:p>
          <a:p>
            <a:pPr marL="342900" indent="-342900">
              <a:spcBef>
                <a:spcPts val="600"/>
              </a:spcBef>
              <a:spcAft>
                <a:spcPts val="600"/>
              </a:spcAft>
              <a:buFont typeface="Arial" panose="020B0604020202020204" pitchFamily="34" charset="0"/>
              <a:buChar char="•"/>
            </a:pPr>
            <a:r>
              <a:rPr lang="en-US" sz="2400" dirty="0">
                <a:solidFill>
                  <a:schemeClr val="tx1"/>
                </a:solidFill>
                <a:latin typeface="Calibri" panose="020F0502020204030204" pitchFamily="34" charset="0"/>
              </a:rPr>
              <a:t>Updating agricultural drought monitoring and forecasting in Ukraine </a:t>
            </a:r>
            <a:r>
              <a:rPr lang="sl-SI" sz="2400" dirty="0" err="1">
                <a:solidFill>
                  <a:schemeClr val="tx1"/>
                </a:solidFill>
                <a:latin typeface="Calibri" panose="020F0502020204030204" pitchFamily="34" charset="0"/>
              </a:rPr>
              <a:t>and</a:t>
            </a:r>
            <a:r>
              <a:rPr lang="en-US" sz="2400" dirty="0">
                <a:solidFill>
                  <a:schemeClr val="tx1"/>
                </a:solidFill>
                <a:latin typeface="Calibri" panose="020F0502020204030204" pitchFamily="34" charset="0"/>
              </a:rPr>
              <a:t> Moldova</a:t>
            </a:r>
          </a:p>
        </p:txBody>
      </p:sp>
      <p:sp>
        <p:nvSpPr>
          <p:cNvPr id="3" name="TextBox 2"/>
          <p:cNvSpPr txBox="1"/>
          <p:nvPr/>
        </p:nvSpPr>
        <p:spPr>
          <a:xfrm>
            <a:off x="309019" y="1164367"/>
            <a:ext cx="12004964" cy="492443"/>
          </a:xfrm>
          <a:prstGeom prst="rect">
            <a:avLst/>
          </a:prstGeom>
          <a:noFill/>
        </p:spPr>
        <p:txBody>
          <a:bodyPr wrap="square" rtlCol="0">
            <a:spAutoFit/>
          </a:bodyPr>
          <a:lstStyle/>
          <a:p>
            <a:r>
              <a:rPr lang="en-US" sz="2600" dirty="0">
                <a:solidFill>
                  <a:srgbClr val="0070C0"/>
                </a:solidFill>
              </a:rPr>
              <a:t>focusing on agricultural sector as one of the most vulnerable ones in the region</a:t>
            </a: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2468" y="4780235"/>
            <a:ext cx="2512659" cy="1696992"/>
          </a:xfrm>
          <a:prstGeom prst="rect">
            <a:avLst/>
          </a:prstGeom>
        </p:spPr>
      </p:pic>
      <p:pic>
        <p:nvPicPr>
          <p:cNvPr id="29" name="Picture 4"/>
          <p:cNvPicPr>
            <a:picLocks noChangeAspect="1" noChangeArrowheads="1"/>
          </p:cNvPicPr>
          <p:nvPr/>
        </p:nvPicPr>
        <p:blipFill>
          <a:blip r:embed="rId5"/>
          <a:srcRect/>
          <a:stretch>
            <a:fillRect/>
          </a:stretch>
        </p:blipFill>
        <p:spPr bwMode="auto">
          <a:xfrm>
            <a:off x="9526908" y="1566854"/>
            <a:ext cx="2378220" cy="1357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92468" y="3120575"/>
            <a:ext cx="2512659" cy="1569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p:cNvPicPr>
          <p:nvPr/>
        </p:nvPicPr>
        <p:blipFill>
          <a:blip r:embed="rId7"/>
          <a:stretch>
            <a:fillRect/>
          </a:stretch>
        </p:blipFill>
        <p:spPr>
          <a:xfrm>
            <a:off x="5618589" y="3358832"/>
            <a:ext cx="1857976" cy="2532071"/>
          </a:xfrm>
          <a:prstGeom prst="rect">
            <a:avLst/>
          </a:prstGeom>
          <a:effectLst>
            <a:outerShdw blurRad="50800" dist="38100" dir="2700000" algn="tl" rotWithShape="0">
              <a:prstClr val="black">
                <a:alpha val="40000"/>
              </a:prstClr>
            </a:outerShdw>
          </a:effectLst>
        </p:spPr>
      </p:pic>
      <p:pic>
        <p:nvPicPr>
          <p:cNvPr id="15" name="Picture 5"/>
          <p:cNvPicPr>
            <a:picLocks noChangeAspect="1"/>
          </p:cNvPicPr>
          <p:nvPr/>
        </p:nvPicPr>
        <p:blipFill>
          <a:blip r:embed="rId8"/>
          <a:stretch>
            <a:fillRect/>
          </a:stretch>
        </p:blipFill>
        <p:spPr>
          <a:xfrm>
            <a:off x="7394567" y="3618552"/>
            <a:ext cx="1997901" cy="2858675"/>
          </a:xfrm>
          <a:prstGeom prst="rect">
            <a:avLst/>
          </a:prstGeom>
          <a:effectLst>
            <a:outerShdw blurRad="50800" dist="38100" dir="2700000" algn="tl" rotWithShape="0">
              <a:prstClr val="black">
                <a:alpha val="40000"/>
              </a:prstClr>
            </a:outerShdw>
          </a:effectLst>
        </p:spPr>
      </p:pic>
      <p:sp>
        <p:nvSpPr>
          <p:cNvPr id="2" name="Pravokotnik 1"/>
          <p:cNvSpPr/>
          <p:nvPr/>
        </p:nvSpPr>
        <p:spPr>
          <a:xfrm>
            <a:off x="309019" y="49905"/>
            <a:ext cx="9657941" cy="1077218"/>
          </a:xfrm>
          <a:prstGeom prst="rect">
            <a:avLst/>
          </a:prstGeom>
        </p:spPr>
        <p:txBody>
          <a:bodyPr wrap="square">
            <a:spAutoFit/>
          </a:bodyPr>
          <a:lstStyle/>
          <a:p>
            <a:r>
              <a:rPr lang="en-US" sz="3200" dirty="0">
                <a:solidFill>
                  <a:srgbClr val="00B050"/>
                </a:solidFill>
              </a:rPr>
              <a:t>Testing and describing new approaches towards proactive drought management </a:t>
            </a:r>
            <a:endParaRPr lang="en-GB" sz="3200" dirty="0">
              <a:solidFill>
                <a:srgbClr val="00B050"/>
              </a:solidFill>
            </a:endParaRPr>
          </a:p>
        </p:txBody>
      </p:sp>
    </p:spTree>
    <p:extLst>
      <p:ext uri="{BB962C8B-B14F-4D97-AF65-F5344CB8AC3E}">
        <p14:creationId xmlns:p14="http://schemas.microsoft.com/office/powerpoint/2010/main" val="3379137941"/>
      </p:ext>
    </p:extLst>
  </p:cSld>
  <p:clrMapOvr>
    <a:masterClrMapping/>
  </p:clrMapOvr>
</p:sld>
</file>

<file path=ppt/theme/theme1.xml><?xml version="1.0" encoding="utf-8"?>
<a:theme xmlns:a="http://schemas.openxmlformats.org/drawingml/2006/main" name="P993_GWP_Central_Eastern_Europe_v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4B43BED-CF5B-4DC5-B2E8-0C846A92FFA8}" vid="{5B6EE929-A6B7-4D01-B3D2-398A6837C19C}"/>
    </a:ext>
  </a:extLst>
</a:theme>
</file>

<file path=ppt/theme/theme2.xml><?xml version="1.0" encoding="utf-8"?>
<a:theme xmlns:a="http://schemas.openxmlformats.org/drawingml/2006/main" name="GWP Titl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14B43BED-CF5B-4DC5-B2E8-0C846A92FFA8}" vid="{0B6F2DF0-41B7-48D2-8E28-23B63F1FD6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3eb6472-9667-4329-8d75-d0150534e3d6"/>
    <PublishingExpirationDate xmlns="http://schemas.microsoft.com/sharepoint/v3" xsi:nil="true"/>
    <TaxKeywordTaxHTField xmlns="03eb6472-9667-4329-8d75-d0150534e3d6">
      <Terms xmlns="http://schemas.microsoft.com/office/infopath/2007/PartnerControls"/>
    </TaxKeywordTaxHTField>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D7EE2D106F8D64FBE6B5E6E41A8196C" ma:contentTypeVersion="11" ma:contentTypeDescription="Create a new document." ma:contentTypeScope="" ma:versionID="2d490dbd5ab5ce3622b2fc6d2f3399bc">
  <xsd:schema xmlns:xsd="http://www.w3.org/2001/XMLSchema" xmlns:xs="http://www.w3.org/2001/XMLSchema" xmlns:p="http://schemas.microsoft.com/office/2006/metadata/properties" xmlns:ns1="http://schemas.microsoft.com/sharepoint/v3" xmlns:ns2="03eb6472-9667-4329-8d75-d0150534e3d6" xmlns:ns3="d8bc29a6-d2c8-422f-b108-41543c0432a9" targetNamespace="http://schemas.microsoft.com/office/2006/metadata/properties" ma:root="true" ma:fieldsID="6ea92679cbedb71a78a3b02930c9af27" ns1:_="" ns2:_="" ns3:_="">
    <xsd:import namespace="http://schemas.microsoft.com/sharepoint/v3"/>
    <xsd:import namespace="03eb6472-9667-4329-8d75-d0150534e3d6"/>
    <xsd:import namespace="d8bc29a6-d2c8-422f-b108-41543c0432a9"/>
    <xsd:element name="properties">
      <xsd:complexType>
        <xsd:sequence>
          <xsd:element name="documentManagement">
            <xsd:complexType>
              <xsd:all>
                <xsd:element ref="ns1:PublishingStartDate" minOccurs="0"/>
                <xsd:element ref="ns1:PublishingExpirationDate" minOccurs="0"/>
                <xsd:element ref="ns2:TaxKeywordTaxHTField" minOccurs="0"/>
                <xsd:element ref="ns2:TaxCatchAll" minOccurs="0"/>
                <xsd:element ref="ns2:TaxCatchAllLabel" minOccurs="0"/>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3eb6472-9667-4329-8d75-d0150534e3d6" elementFormDefault="qualified">
    <xsd:import namespace="http://schemas.microsoft.com/office/2006/documentManagement/types"/>
    <xsd:import namespace="http://schemas.microsoft.com/office/infopath/2007/PartnerControls"/>
    <xsd:element name="TaxKeywordTaxHTField" ma:index="10" nillable="true" ma:taxonomy="true" ma:internalName="TaxKeywordTaxHTField" ma:taxonomyFieldName="TaxKeyword" ma:displayName="Enterprise Keywords" ma:fieldId="{23f27201-bee3-471e-b2e7-b64fd8b7ca38}" ma:taxonomyMulti="true" ma:sspId="4441e93f-bdbf-457f-9a0e-7bb92134c37c" ma:termSetId="00000000-0000-0000-0000-000000000000" ma:anchorId="00000000-0000-0000-0000-000000000000" ma:open="true" ma:isKeyword="true">
      <xsd:complexType>
        <xsd:sequence>
          <xsd:element ref="pc:Terms" minOccurs="0" maxOccurs="1"/>
        </xsd:sequence>
      </xsd:complexType>
    </xsd:element>
    <xsd:element name="TaxCatchAll" ma:index="11" nillable="true" ma:displayName="Taxonomy Catch All Column" ma:description="" ma:hidden="true" ma:list="{b9883890-21c3-42be-92ac-dff36157c1b6}" ma:internalName="TaxCatchAll" ma:showField="CatchAllData" ma:web="03eb6472-9667-4329-8d75-d0150534e3d6">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b9883890-21c3-42be-92ac-dff36157c1b6}" ma:internalName="TaxCatchAllLabel" ma:readOnly="true" ma:showField="CatchAllDataLabel" ma:web="03eb6472-9667-4329-8d75-d0150534e3d6">
      <xsd:complexType>
        <xsd:complexContent>
          <xsd:extension base="dms:MultiChoiceLookup">
            <xsd:sequence>
              <xsd:element name="Value" type="dms:Lookup" maxOccurs="unbounded" minOccurs="0" nillable="true"/>
            </xsd:sequence>
          </xsd:extension>
        </xsd:complexContent>
      </xsd:complexType>
    </xsd:element>
    <xsd:element name="SharedWithUsers" ma:index="14"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8bc29a6-d2c8-422f-b108-41543c0432a9" elementFormDefault="qualified">
    <xsd:import namespace="http://schemas.microsoft.com/office/2006/documentManagement/types"/>
    <xsd:import namespace="http://schemas.microsoft.com/office/infopath/2007/PartnerControls"/>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DateTaken" ma:index="20" nillable="true" ma:displayName="MediaServiceDateTaken" ma:description="" ma:hidden="true" ma:internalName="MediaServiceDateTaken" ma:readOnly="true">
      <xsd:simpleType>
        <xsd:restriction base="dms:Text"/>
      </xsd:simpleType>
    </xsd:element>
    <xsd:element name="MediaServiceAutoTags" ma:index="21" nillable="true" ma:displayName="MediaServiceAutoTags" ma:description="" ma:internalName="MediaServiceAutoTags" ma:readOnly="true">
      <xsd:simpleType>
        <xsd:restriction base="dms:Text"/>
      </xsd:simpleType>
    </xsd:element>
    <xsd:element name="MediaServiceLocation" ma:index="22" nillable="true" ma:displayName="MediaServiceLocation" ma:description="" ma:internalName="MediaServiceLocation" ma:readOnly="true">
      <xsd:simpleType>
        <xsd:restriction base="dms:Text"/>
      </xsd:simpleType>
    </xsd:element>
    <xsd:element name="MediaServiceOCR" ma:index="23"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B70447-B59C-4D7D-B21D-ABFA01131C38}">
  <ds:schemaRefs>
    <ds:schemaRef ds:uri="http://schemas.microsoft.com/office/2006/documentManagement/types"/>
    <ds:schemaRef ds:uri="http://purl.org/dc/dcmitype/"/>
    <ds:schemaRef ds:uri="03eb6472-9667-4329-8d75-d0150534e3d6"/>
    <ds:schemaRef ds:uri="http://schemas.microsoft.com/sharepoint/v3"/>
    <ds:schemaRef ds:uri="http://schemas.microsoft.com/office/infopath/2007/PartnerControls"/>
    <ds:schemaRef ds:uri="http://purl.org/dc/elements/1.1/"/>
    <ds:schemaRef ds:uri="d8bc29a6-d2c8-422f-b108-41543c0432a9"/>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1F6EFD17-71F6-4B2A-9676-84290E1DB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3eb6472-9667-4329-8d75-d0150534e3d6"/>
    <ds:schemaRef ds:uri="d8bc29a6-d2c8-422f-b108-41543c0432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004848-12CA-42C3-A816-2C3DAD7FA9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P993_GWP_Central_Eastern_Europe_v1.pptx</Template>
  <TotalTime>10502</TotalTime>
  <Words>1461</Words>
  <Application>Microsoft Office PowerPoint</Application>
  <PresentationFormat>Widescreen</PresentationFormat>
  <Paragraphs>175</Paragraphs>
  <Slides>19</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Cambria</vt:lpstr>
      <vt:lpstr>Times New Roman</vt:lpstr>
      <vt:lpstr>Wingdings</vt:lpstr>
      <vt:lpstr>P993_GWP_Central_Eastern_Europe_v1</vt:lpstr>
      <vt:lpstr>GWP Titles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Drought Risk in Danube Region DriDanube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Frederik Pischke</dc:creator>
  <cp:lastModifiedBy>Svetlana Stirbu</cp:lastModifiedBy>
  <cp:revision>389</cp:revision>
  <cp:lastPrinted>2015-09-08T06:25:22Z</cp:lastPrinted>
  <dcterms:created xsi:type="dcterms:W3CDTF">2015-04-07T12:50:46Z</dcterms:created>
  <dcterms:modified xsi:type="dcterms:W3CDTF">2018-06-11T12:56:09Z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0x0101004D7EE2D106F8D64FBE6B5E6E41A8196C</vt:lpwstr>
  </property>
  <property fmtid="{D5CDD505-2E9C-101B-9397-08002B2CF9AE}" pid="3" name="TaxKeyword">
    <vt:lpwstr/>
  </property>
</Properties>
</file>