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1"/>
  </p:handoutMasterIdLst>
  <p:sldIdLst>
    <p:sldId id="257" r:id="rId2"/>
    <p:sldId id="259" r:id="rId3"/>
    <p:sldId id="258" r:id="rId4"/>
    <p:sldId id="260" r:id="rId5"/>
    <p:sldId id="261" r:id="rId6"/>
    <p:sldId id="262" r:id="rId7"/>
    <p:sldId id="263" r:id="rId8"/>
    <p:sldId id="264" r:id="rId9"/>
    <p:sldId id="265" r:id="rId10"/>
    <p:sldId id="266" r:id="rId11"/>
    <p:sldId id="268" r:id="rId12"/>
    <p:sldId id="269" r:id="rId13"/>
    <p:sldId id="270" r:id="rId14"/>
    <p:sldId id="271" r:id="rId15"/>
    <p:sldId id="272" r:id="rId16"/>
    <p:sldId id="273" r:id="rId17"/>
    <p:sldId id="274" r:id="rId18"/>
    <p:sldId id="275" r:id="rId19"/>
    <p:sldId id="276" r:id="rId2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7B1D0471-6AE3-48E2-9DA3-89877F7B72D7}" type="datetimeFigureOut">
              <a:rPr lang="ro-RO" smtClean="0"/>
              <a:t>23.01.2024</a:t>
            </a:fld>
            <a:endParaRPr lang="ro-RO"/>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ro-RO"/>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A244E6F-3211-4C46-A1D0-2B9B68C50469}" type="slidenum">
              <a:rPr lang="ro-RO" smtClean="0"/>
              <a:t>‹#›</a:t>
            </a:fld>
            <a:endParaRPr lang="ro-RO"/>
          </a:p>
        </p:txBody>
      </p:sp>
    </p:spTree>
    <p:extLst>
      <p:ext uri="{BB962C8B-B14F-4D97-AF65-F5344CB8AC3E}">
        <p14:creationId xmlns:p14="http://schemas.microsoft.com/office/powerpoint/2010/main" val="36800796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p>
            <a:fld id="{D2A05EBD-F5B0-42A3-BB4A-72CE78D18C40}" type="datetimeFigureOut">
              <a:rPr lang="en-US" smtClean="0"/>
              <a:pPr/>
              <a:t>1/23/2024</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CA1F7B1-BC37-48FC-946B-0D3CE353EF83}"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A05EBD-F5B0-42A3-BB4A-72CE78D18C40}"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A1F7B1-BC37-48FC-946B-0D3CE353EF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A05EBD-F5B0-42A3-BB4A-72CE78D18C40}"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A1F7B1-BC37-48FC-946B-0D3CE353EF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A05EBD-F5B0-42A3-BB4A-72CE78D18C40}"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A1F7B1-BC37-48FC-946B-0D3CE353EF8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p>
            <a:fld id="{D2A05EBD-F5B0-42A3-BB4A-72CE78D18C40}" type="datetimeFigureOut">
              <a:rPr lang="en-US" smtClean="0"/>
              <a:pPr/>
              <a:t>1/23/2024</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CA1F7B1-BC37-48FC-946B-0D3CE353EF83}"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A05EBD-F5B0-42A3-BB4A-72CE78D18C40}" type="datetimeFigureOut">
              <a:rPr lang="en-US" smtClean="0"/>
              <a:pPr/>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p>
            <a:fld id="{2CA1F7B1-BC37-48FC-946B-0D3CE353EF83}"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A05EBD-F5B0-42A3-BB4A-72CE78D18C40}" type="datetimeFigureOut">
              <a:rPr lang="en-US" smtClean="0"/>
              <a:pPr/>
              <a:t>1/23/2024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p>
            <a:fld id="{2CA1F7B1-BC37-48FC-946B-0D3CE353EF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2A05EBD-F5B0-42A3-BB4A-72CE78D18C40}" type="datetimeFigureOut">
              <a:rPr lang="en-US" smtClean="0"/>
              <a:pPr/>
              <a:t>1/23/2024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A1F7B1-BC37-48FC-946B-0D3CE353EF83}"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A05EBD-F5B0-42A3-BB4A-72CE78D18C40}" type="datetimeFigureOut">
              <a:rPr lang="en-US" smtClean="0"/>
              <a:pPr/>
              <a:t>1/23/2024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A1F7B1-BC37-48FC-946B-0D3CE353EF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p>
            <a:fld id="{D2A05EBD-F5B0-42A3-BB4A-72CE78D18C40}" type="datetimeFigureOut">
              <a:rPr lang="en-US" smtClean="0"/>
              <a:pPr/>
              <a:t>1/23/2024</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CA1F7B1-BC37-48FC-946B-0D3CE353EF83}"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p>
            <a:fld id="{D2A05EBD-F5B0-42A3-BB4A-72CE78D18C40}" type="datetimeFigureOut">
              <a:rPr lang="en-US" smtClean="0"/>
              <a:pPr/>
              <a:t>1/23/2024</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CA1F7B1-BC37-48FC-946B-0D3CE353EF83}"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D2A05EBD-F5B0-42A3-BB4A-72CE78D18C40}" type="datetimeFigureOut">
              <a:rPr lang="en-US" smtClean="0"/>
              <a:pPr/>
              <a:t>1/23/2024</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2CA1F7B1-BC37-48FC-946B-0D3CE353EF83}"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orientacascales.wordpress.com/"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88640"/>
            <a:ext cx="8208912" cy="2088232"/>
          </a:xfrm>
        </p:spPr>
        <p:txBody>
          <a:bodyPr>
            <a:normAutofit fontScale="90000"/>
          </a:bodyPr>
          <a:lstStyle/>
          <a:p>
            <a:r>
              <a:rPr lang="ru-RU" dirty="0" smtClean="0">
                <a:solidFill>
                  <a:srgbClr val="FF0000"/>
                </a:solidFill>
                <a:latin typeface="Arial Black" pitchFamily="34" charset="0"/>
                <a:cs typeface="Aharoni" pitchFamily="2" charset="-79"/>
              </a:rPr>
              <a:t/>
            </a:r>
            <a:br>
              <a:rPr lang="ru-RU" dirty="0" smtClean="0">
                <a:solidFill>
                  <a:srgbClr val="FF0000"/>
                </a:solidFill>
                <a:latin typeface="Arial Black" pitchFamily="34" charset="0"/>
                <a:cs typeface="Aharoni" pitchFamily="2" charset="-79"/>
              </a:rPr>
            </a:br>
            <a:r>
              <a:rPr lang="ru-RU" dirty="0" smtClean="0">
                <a:solidFill>
                  <a:srgbClr val="FF0000"/>
                </a:solidFill>
                <a:latin typeface="Arial Black" pitchFamily="34" charset="0"/>
                <a:cs typeface="Aharoni" pitchFamily="2" charset="-79"/>
              </a:rPr>
              <a:t/>
            </a:r>
            <a:br>
              <a:rPr lang="ru-RU" dirty="0" smtClean="0">
                <a:solidFill>
                  <a:srgbClr val="FF0000"/>
                </a:solidFill>
                <a:latin typeface="Arial Black" pitchFamily="34" charset="0"/>
                <a:cs typeface="Aharoni" pitchFamily="2" charset="-79"/>
              </a:rPr>
            </a:br>
            <a:r>
              <a:rPr lang="ru-RU" dirty="0" smtClean="0">
                <a:solidFill>
                  <a:srgbClr val="FF0000"/>
                </a:solidFill>
                <a:latin typeface="Arial Black" pitchFamily="34" charset="0"/>
                <a:cs typeface="Aharoni" pitchFamily="2" charset="-79"/>
              </a:rPr>
              <a:t/>
            </a:r>
            <a:br>
              <a:rPr lang="ru-RU" dirty="0" smtClean="0">
                <a:solidFill>
                  <a:srgbClr val="FF0000"/>
                </a:solidFill>
                <a:latin typeface="Arial Black" pitchFamily="34" charset="0"/>
                <a:cs typeface="Aharoni" pitchFamily="2" charset="-79"/>
              </a:rPr>
            </a:br>
            <a:r>
              <a:rPr lang="ru-RU" sz="4400" dirty="0" smtClean="0">
                <a:solidFill>
                  <a:srgbClr val="FF0000"/>
                </a:solidFill>
                <a:latin typeface="Arial Black" pitchFamily="34" charset="0"/>
                <a:cs typeface="Aharoni" pitchFamily="2" charset="-79"/>
              </a:rPr>
              <a:t>ДЕКЛАРИРОВАНИЕ ВЗНОСОВ СОЦИАЛЬНОГО СТРАХОВАНИЯ</a:t>
            </a:r>
            <a:endParaRPr lang="en-US" sz="4400" dirty="0">
              <a:solidFill>
                <a:srgbClr val="FF0000"/>
              </a:solidFill>
            </a:endParaRPr>
          </a:p>
        </p:txBody>
      </p:sp>
      <p:sp>
        <p:nvSpPr>
          <p:cNvPr id="3" name="Subtitle 2"/>
          <p:cNvSpPr>
            <a:spLocks noGrp="1"/>
          </p:cNvSpPr>
          <p:nvPr>
            <p:ph type="subTitle" idx="1"/>
          </p:nvPr>
        </p:nvSpPr>
        <p:spPr>
          <a:xfrm>
            <a:off x="755576" y="4149080"/>
            <a:ext cx="7851082" cy="2160240"/>
          </a:xfrm>
          <a:noFill/>
        </p:spPr>
        <p:txBody>
          <a:bodyPr>
            <a:normAutofit/>
          </a:bodyPr>
          <a:lstStyle/>
          <a:p>
            <a:r>
              <a:rPr lang="ru-RU" b="1" dirty="0" smtClean="0">
                <a:solidFill>
                  <a:schemeClr val="tx2">
                    <a:lumMod val="10000"/>
                  </a:schemeClr>
                </a:solidFill>
                <a:latin typeface="Aharoni" pitchFamily="2" charset="-79"/>
                <a:cs typeface="Aharoni" pitchFamily="2" charset="-79"/>
              </a:rPr>
              <a:t>КЛАРА СОРОЧАН</a:t>
            </a:r>
            <a:endParaRPr lang="en-US" b="1" dirty="0" smtClean="0">
              <a:solidFill>
                <a:schemeClr val="tx2">
                  <a:lumMod val="10000"/>
                </a:schemeClr>
              </a:solidFill>
              <a:latin typeface="Aharoni" pitchFamily="2" charset="-79"/>
              <a:cs typeface="Aharoni" pitchFamily="2" charset="-79"/>
            </a:endParaRPr>
          </a:p>
          <a:p>
            <a:endParaRPr lang="en-US" b="1" dirty="0" smtClean="0">
              <a:solidFill>
                <a:schemeClr val="tx2">
                  <a:lumMod val="10000"/>
                </a:schemeClr>
              </a:solidFill>
              <a:cs typeface="Aharoni" pitchFamily="2" charset="-79"/>
            </a:endParaRPr>
          </a:p>
          <a:p>
            <a:pPr algn="ctr"/>
            <a:endParaRPr lang="ro-RO" b="1" dirty="0" smtClean="0">
              <a:solidFill>
                <a:schemeClr val="tx2">
                  <a:lumMod val="10000"/>
                </a:schemeClr>
              </a:solidFill>
              <a:cs typeface="Aharoni" pitchFamily="2" charset="-79"/>
            </a:endParaRPr>
          </a:p>
          <a:p>
            <a:pPr algn="ctr"/>
            <a:endParaRPr lang="ro-RO" sz="1600" b="1" dirty="0" smtClean="0">
              <a:solidFill>
                <a:schemeClr val="tx2">
                  <a:lumMod val="10000"/>
                </a:schemeClr>
              </a:solidFill>
              <a:cs typeface="Aharoni" pitchFamily="2" charset="-79"/>
            </a:endParaRPr>
          </a:p>
          <a:p>
            <a:pPr algn="ctr"/>
            <a:r>
              <a:rPr lang="ru-RU" sz="1600" b="1" dirty="0" smtClean="0">
                <a:solidFill>
                  <a:schemeClr val="tx2">
                    <a:lumMod val="10000"/>
                  </a:schemeClr>
                </a:solidFill>
                <a:cs typeface="Aharoni" pitchFamily="2" charset="-79"/>
              </a:rPr>
              <a:t>КИШИНЕВ </a:t>
            </a:r>
            <a:r>
              <a:rPr lang="ro-RO" sz="1600" b="1" dirty="0" smtClean="0">
                <a:solidFill>
                  <a:schemeClr val="tx2">
                    <a:lumMod val="10000"/>
                  </a:schemeClr>
                </a:solidFill>
                <a:cs typeface="Aharoni" pitchFamily="2" charset="-79"/>
              </a:rPr>
              <a:t>2024</a:t>
            </a:r>
            <a:endParaRPr lang="en-US" sz="1600" b="1" dirty="0" smtClean="0">
              <a:solidFill>
                <a:schemeClr val="tx2">
                  <a:lumMod val="10000"/>
                </a:schemeClr>
              </a:solidFill>
              <a:cs typeface="Aharoni" pitchFamily="2" charset="-79"/>
            </a:endParaRPr>
          </a:p>
          <a:p>
            <a:endParaRPr lang="ru-RU" b="1"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solidFill>
                  <a:schemeClr val="bg1"/>
                </a:solidFill>
              </a:rPr>
              <a:t>Пособия назначенные </a:t>
            </a:r>
            <a:r>
              <a:rPr lang="ru-RU" dirty="0" smtClean="0">
                <a:solidFill>
                  <a:schemeClr val="bg1"/>
                </a:solidFill>
              </a:rPr>
              <a:t>из офиса</a:t>
            </a:r>
            <a:endParaRPr lang="en-US" dirty="0">
              <a:solidFill>
                <a:schemeClr val="bg1"/>
              </a:solidFill>
            </a:endParaRPr>
          </a:p>
        </p:txBody>
      </p:sp>
      <p:sp>
        <p:nvSpPr>
          <p:cNvPr id="3" name="Content Placeholder 2"/>
          <p:cNvSpPr>
            <a:spLocks noGrp="1"/>
          </p:cNvSpPr>
          <p:nvPr>
            <p:ph idx="1"/>
          </p:nvPr>
        </p:nvSpPr>
        <p:spPr/>
        <p:txBody>
          <a:bodyPr>
            <a:normAutofit fontScale="77500" lnSpcReduction="20000"/>
          </a:bodyPr>
          <a:lstStyle/>
          <a:p>
            <a:r>
              <a:rPr lang="ru-RU" dirty="0" smtClean="0">
                <a:solidFill>
                  <a:schemeClr val="bg1"/>
                </a:solidFill>
              </a:rPr>
              <a:t>Законом № 404 от 21.12.2023 (МО № 510-513 от 29.12.2023) внесены изменения в Законе № 289/1999 о пособиях по временной нетрудоспособности и других пособиях социального страхования. </a:t>
            </a:r>
          </a:p>
          <a:p>
            <a:endParaRPr lang="ru-RU" dirty="0" smtClean="0">
              <a:solidFill>
                <a:schemeClr val="bg1"/>
              </a:solidFill>
            </a:endParaRPr>
          </a:p>
          <a:p>
            <a:r>
              <a:rPr lang="ru-RU" dirty="0" smtClean="0">
                <a:solidFill>
                  <a:schemeClr val="bg1"/>
                </a:solidFill>
              </a:rPr>
              <a:t>На сайте CNAS не предусмотрена подача электронных заявлений на единовременное пособие при рождении и по уходу за ребенком до 3 лет. Оно подается только на пособие по отцовству. Он устанавливается автоматически до 3 лет. </a:t>
            </a:r>
          </a:p>
          <a:p>
            <a:endParaRPr lang="ru-RU" dirty="0" smtClean="0">
              <a:solidFill>
                <a:schemeClr val="bg1"/>
              </a:solidFill>
            </a:endParaRPr>
          </a:p>
          <a:p>
            <a:r>
              <a:rPr lang="ru-RU" dirty="0" smtClean="0">
                <a:solidFill>
                  <a:schemeClr val="bg1"/>
                </a:solidFill>
              </a:rPr>
              <a:t>Другие опции можно запросить только в CTAS.</a:t>
            </a:r>
            <a:endParaRPr lang="ro-RO" dirty="0" smtClean="0">
              <a:solidFill>
                <a:schemeClr val="bg1"/>
              </a:solidFill>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1052736"/>
            <a:ext cx="8568951" cy="1872208"/>
          </a:xfrm>
        </p:spPr>
        <p:txBody>
          <a:bodyPr>
            <a:normAutofit fontScale="90000"/>
          </a:bodyPr>
          <a:lstStyle/>
          <a:p>
            <a:pPr marL="0" marR="0" algn="ctr">
              <a:lnSpc>
                <a:spcPct val="107000"/>
              </a:lnSpc>
              <a:spcBef>
                <a:spcPts val="0"/>
              </a:spcBef>
              <a:spcAft>
                <a:spcPts val="800"/>
              </a:spcAft>
            </a:pPr>
            <a:r>
              <a:rPr lang="ru-RU" dirty="0"/>
              <a:t/>
            </a:r>
            <a:br>
              <a:rPr lang="ru-RU" dirty="0"/>
            </a:br>
            <a:r>
              <a:rPr lang="ru-RU" sz="2000" b="1" dirty="0">
                <a:solidFill>
                  <a:schemeClr val="bg1"/>
                </a:solidFill>
                <a:latin typeface="Arial" pitchFamily="34" charset="0"/>
                <a:cs typeface="Arial" pitchFamily="34" charset="0"/>
              </a:rPr>
              <a:t>Изменения в законодательстве, связанные с предоставлением отдельных видов</a:t>
            </a:r>
            <a:r>
              <a:rPr lang="en-US" sz="2000" b="1" dirty="0">
                <a:solidFill>
                  <a:schemeClr val="bg1"/>
                </a:solidFill>
                <a:latin typeface="Arial" pitchFamily="34" charset="0"/>
                <a:cs typeface="Arial" pitchFamily="34" charset="0"/>
              </a:rPr>
              <a:t/>
            </a:r>
            <a:br>
              <a:rPr lang="en-US" sz="2000" b="1" dirty="0">
                <a:solidFill>
                  <a:schemeClr val="bg1"/>
                </a:solidFill>
                <a:latin typeface="Arial" pitchFamily="34" charset="0"/>
                <a:cs typeface="Arial" pitchFamily="34" charset="0"/>
              </a:rPr>
            </a:br>
            <a:r>
              <a:rPr lang="ru-RU" sz="2000" b="1" dirty="0" smtClean="0">
                <a:solidFill>
                  <a:schemeClr val="bg1"/>
                </a:solidFill>
                <a:latin typeface="Arial" pitchFamily="34" charset="0"/>
                <a:cs typeface="Arial" pitchFamily="34" charset="0"/>
              </a:rPr>
              <a:t>пособий </a:t>
            </a:r>
            <a:r>
              <a:rPr lang="ru-RU" sz="2000" b="1" dirty="0">
                <a:solidFill>
                  <a:schemeClr val="bg1"/>
                </a:solidFill>
                <a:latin typeface="Arial" pitchFamily="34" charset="0"/>
                <a:cs typeface="Arial" pitchFamily="34" charset="0"/>
              </a:rPr>
              <a:t>(вступают в силу с 01.01.2024, МО № 318-321</a:t>
            </a:r>
            <a:r>
              <a:rPr lang="en-US" sz="2000" b="1" dirty="0">
                <a:solidFill>
                  <a:schemeClr val="bg1"/>
                </a:solidFill>
                <a:latin typeface="Arial" pitchFamily="34" charset="0"/>
                <a:cs typeface="Arial" pitchFamily="34" charset="0"/>
              </a:rPr>
              <a:t/>
            </a:r>
            <a:br>
              <a:rPr lang="en-US" sz="2000" b="1" dirty="0">
                <a:solidFill>
                  <a:schemeClr val="bg1"/>
                </a:solidFill>
                <a:latin typeface="Arial" pitchFamily="34" charset="0"/>
                <a:cs typeface="Arial" pitchFamily="34" charset="0"/>
              </a:rPr>
            </a:br>
            <a:r>
              <a:rPr lang="ru-RU" sz="2000" b="1" dirty="0">
                <a:solidFill>
                  <a:schemeClr val="bg1"/>
                </a:solidFill>
                <a:latin typeface="Arial" pitchFamily="34" charset="0"/>
                <a:cs typeface="Arial" pitchFamily="34" charset="0"/>
              </a:rPr>
              <a:t>от 18.08.23)</a:t>
            </a:r>
            <a:r>
              <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r>
            <a:br>
              <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ru-RU" dirty="0">
                <a:latin typeface="Arial" pitchFamily="34" charset="0"/>
                <a:cs typeface="Arial" pitchFamily="34" charset="0"/>
              </a:rPr>
              <a:t/>
            </a:r>
            <a:br>
              <a:rPr lang="ru-RU" dirty="0">
                <a:latin typeface="Arial" pitchFamily="34" charset="0"/>
                <a:cs typeface="Arial" pitchFamily="34" charset="0"/>
              </a:rPr>
            </a:br>
            <a:endParaRPr lang="ru-RU" dirty="0">
              <a:latin typeface="Arial" pitchFamily="34" charset="0"/>
              <a:cs typeface="Arial" pitchFamily="34" charset="0"/>
            </a:endParaRPr>
          </a:p>
        </p:txBody>
      </p:sp>
      <p:sp>
        <p:nvSpPr>
          <p:cNvPr id="3" name="Content Placeholder 2"/>
          <p:cNvSpPr>
            <a:spLocks noGrp="1"/>
          </p:cNvSpPr>
          <p:nvPr>
            <p:ph idx="1"/>
          </p:nvPr>
        </p:nvSpPr>
        <p:spPr>
          <a:xfrm>
            <a:off x="982133" y="1988840"/>
            <a:ext cx="7704667" cy="4392488"/>
          </a:xfrm>
        </p:spPr>
        <p:txBody>
          <a:bodyPr>
            <a:normAutofit/>
          </a:bodyPr>
          <a:lstStyle/>
          <a:p>
            <a:pPr marL="0" marR="0">
              <a:lnSpc>
                <a:spcPct val="107000"/>
              </a:lnSpc>
              <a:spcBef>
                <a:spcPts val="0"/>
              </a:spcBef>
              <a:spcAft>
                <a:spcPts val="800"/>
              </a:spcAft>
            </a:pPr>
            <a:r>
              <a:rPr lang="ru-RU" sz="2400" dirty="0">
                <a:solidFill>
                  <a:schemeClr val="bg1"/>
                </a:solidFill>
                <a:effectLst/>
                <a:latin typeface="Cambria" pitchFamily="18" charset="0"/>
                <a:ea typeface="Cambria" pitchFamily="18" charset="0"/>
                <a:cs typeface="Calibri" pitchFamily="34" charset="0"/>
              </a:rPr>
              <a:t>Назначение пособия по временной нетрудоспособности от</a:t>
            </a:r>
            <a:r>
              <a:rPr lang="en-US" sz="2400" dirty="0">
                <a:solidFill>
                  <a:schemeClr val="bg1"/>
                </a:solidFill>
                <a:latin typeface="Cambria" pitchFamily="18" charset="0"/>
                <a:ea typeface="Cambria" pitchFamily="18" charset="0"/>
                <a:cs typeface="Calibri" pitchFamily="34" charset="0"/>
              </a:rPr>
              <a:t> </a:t>
            </a:r>
            <a:r>
              <a:rPr lang="ru-RU" sz="2400" dirty="0">
                <a:solidFill>
                  <a:schemeClr val="bg1"/>
                </a:solidFill>
                <a:effectLst/>
                <a:latin typeface="Cambria" pitchFamily="18" charset="0"/>
                <a:ea typeface="Cambria" pitchFamily="18" charset="0"/>
                <a:cs typeface="Calibri" pitchFamily="34" charset="0"/>
              </a:rPr>
              <a:t>средств работодателя независимо от </a:t>
            </a:r>
            <a:r>
              <a:rPr lang="ru-RU" sz="2400" dirty="0">
                <a:solidFill>
                  <a:schemeClr val="bg1"/>
                </a:solidFill>
                <a:latin typeface="Cambria" pitchFamily="18" charset="0"/>
                <a:ea typeface="Cambria" pitchFamily="18" charset="0"/>
                <a:cs typeface="Calibri" pitchFamily="34" charset="0"/>
              </a:rPr>
              <a:t>страхового стажа </a:t>
            </a:r>
            <a:r>
              <a:rPr lang="ru-RU" sz="2400" dirty="0">
                <a:solidFill>
                  <a:schemeClr val="bg1"/>
                </a:solidFill>
                <a:effectLst/>
                <a:latin typeface="Cambria" pitchFamily="18" charset="0"/>
                <a:ea typeface="Cambria" pitchFamily="18" charset="0"/>
                <a:cs typeface="Calibri" pitchFamily="34" charset="0"/>
              </a:rPr>
              <a:t>застрахованного лица</a:t>
            </a:r>
            <a:r>
              <a:rPr lang="en-US" sz="2400" dirty="0">
                <a:solidFill>
                  <a:schemeClr val="bg1"/>
                </a:solidFill>
                <a:effectLst/>
                <a:latin typeface="Cambria" pitchFamily="18" charset="0"/>
                <a:ea typeface="Cambria" pitchFamily="18" charset="0"/>
                <a:cs typeface="Calibri" pitchFamily="34" charset="0"/>
              </a:rPr>
              <a:t>;</a:t>
            </a:r>
          </a:p>
          <a:p>
            <a:pPr marL="0" marR="0">
              <a:lnSpc>
                <a:spcPct val="107000"/>
              </a:lnSpc>
              <a:spcBef>
                <a:spcPts val="0"/>
              </a:spcBef>
              <a:spcAft>
                <a:spcPts val="800"/>
              </a:spcAft>
            </a:pPr>
            <a:r>
              <a:rPr lang="ru-RU" sz="2400" dirty="0">
                <a:solidFill>
                  <a:schemeClr val="bg1"/>
                </a:solidFill>
                <a:effectLst/>
                <a:latin typeface="Cambria" pitchFamily="18" charset="0"/>
                <a:ea typeface="Cambria" pitchFamily="18" charset="0"/>
                <a:cs typeface="Calibri" pitchFamily="34" charset="0"/>
              </a:rPr>
              <a:t>Продление отпуска по отцовству;</a:t>
            </a:r>
            <a:endParaRPr lang="en-US" sz="2400" dirty="0">
              <a:solidFill>
                <a:schemeClr val="bg1"/>
              </a:solidFill>
              <a:effectLst/>
              <a:latin typeface="Cambria" pitchFamily="18" charset="0"/>
              <a:ea typeface="Cambria" pitchFamily="18" charset="0"/>
              <a:cs typeface="Calibri" pitchFamily="34" charset="0"/>
            </a:endParaRPr>
          </a:p>
          <a:p>
            <a:pPr marL="0" marR="0">
              <a:lnSpc>
                <a:spcPct val="107000"/>
              </a:lnSpc>
              <a:spcBef>
                <a:spcPts val="0"/>
              </a:spcBef>
              <a:spcAft>
                <a:spcPts val="800"/>
              </a:spcAft>
            </a:pPr>
            <a:r>
              <a:rPr lang="ru-RU" sz="2400" i="0" dirty="0">
                <a:solidFill>
                  <a:schemeClr val="bg1"/>
                </a:solidFill>
                <a:effectLst/>
                <a:latin typeface="Cambria" pitchFamily="18" charset="0"/>
                <a:ea typeface="Cambria" pitchFamily="18" charset="0"/>
                <a:cs typeface="Calibri" pitchFamily="34" charset="0"/>
              </a:rPr>
              <a:t>Предоставление отпуска застрахованным лицам, усыновившим ребенка или разместившим ребенка под опеку/попечительство</a:t>
            </a:r>
            <a:r>
              <a:rPr lang="ru-RU" sz="2400" b="0" i="0" dirty="0">
                <a:solidFill>
                  <a:schemeClr val="bg1"/>
                </a:solidFill>
                <a:effectLst/>
                <a:latin typeface="Cambria" pitchFamily="18" charset="0"/>
                <a:ea typeface="Cambria" pitchFamily="18" charset="0"/>
                <a:cs typeface="Calibri" pitchFamily="34" charset="0"/>
              </a:rPr>
              <a:t>. </a:t>
            </a:r>
            <a:endParaRPr lang="ru-RU" sz="2400" b="0" i="0" dirty="0" smtClean="0">
              <a:solidFill>
                <a:schemeClr val="bg1"/>
              </a:solidFill>
              <a:effectLst/>
              <a:latin typeface="Cambria" pitchFamily="18" charset="0"/>
              <a:ea typeface="Cambria" pitchFamily="18" charset="0"/>
              <a:cs typeface="Calibri" pitchFamily="34" charset="0"/>
            </a:endParaRPr>
          </a:p>
          <a:p>
            <a:pPr>
              <a:buNone/>
            </a:pPr>
            <a:endParaRPr lang="ru-RU" dirty="0"/>
          </a:p>
          <a:p>
            <a:endParaRPr lang="ru-RU" dirty="0"/>
          </a:p>
        </p:txBody>
      </p:sp>
    </p:spTree>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476672"/>
            <a:ext cx="7704667" cy="1656183"/>
          </a:xfrm>
        </p:spPr>
        <p:txBody>
          <a:bodyPr>
            <a:normAutofit fontScale="90000"/>
          </a:bodyPr>
          <a:lstStyle/>
          <a:p>
            <a:pPr indent="540385"/>
            <a:r>
              <a:rPr lang="ro-RO" sz="2800" dirty="0">
                <a:latin typeface="Arial" pitchFamily="34" charset="0"/>
                <a:cs typeface="Arial" pitchFamily="34" charset="0"/>
              </a:rPr>
              <a:t> </a:t>
            </a:r>
            <a:r>
              <a:rPr lang="en-US" sz="2800" dirty="0">
                <a:latin typeface="Arial" pitchFamily="34" charset="0"/>
                <a:cs typeface="Arial" pitchFamily="34" charset="0"/>
              </a:rPr>
              <a:t/>
            </a:r>
            <a:br>
              <a:rPr lang="en-US" sz="2800" dirty="0">
                <a:latin typeface="Arial" pitchFamily="34" charset="0"/>
                <a:cs typeface="Arial" pitchFamily="34" charset="0"/>
              </a:rPr>
            </a:br>
            <a:r>
              <a:rPr lang="en-US" sz="2800" dirty="0" smtClean="0">
                <a:latin typeface="Arial" pitchFamily="34" charset="0"/>
                <a:cs typeface="Arial" pitchFamily="34" charset="0"/>
              </a:rPr>
              <a:t/>
            </a:r>
            <a:br>
              <a:rPr lang="en-US" sz="2800" dirty="0" smtClean="0">
                <a:latin typeface="Arial" pitchFamily="34" charset="0"/>
                <a:cs typeface="Arial" pitchFamily="34" charset="0"/>
              </a:rPr>
            </a:br>
            <a:r>
              <a:rPr lang="ru-RU" sz="2400" b="1" i="0" dirty="0" smtClean="0">
                <a:solidFill>
                  <a:schemeClr val="bg1"/>
                </a:solidFill>
                <a:effectLst/>
                <a:latin typeface="Calibri" panose="020F0502020204030204" pitchFamily="34" charset="0"/>
                <a:cs typeface="Calibri" panose="020F0502020204030204" pitchFamily="34" charset="0"/>
              </a:rPr>
              <a:t>Условия </a:t>
            </a:r>
            <a:r>
              <a:rPr lang="ru-RU" sz="2400" b="1" i="0" dirty="0">
                <a:solidFill>
                  <a:schemeClr val="bg1"/>
                </a:solidFill>
                <a:effectLst/>
                <a:latin typeface="Calibri" panose="020F0502020204030204" pitchFamily="34" charset="0"/>
                <a:cs typeface="Calibri" panose="020F0502020204030204" pitchFamily="34" charset="0"/>
              </a:rPr>
              <a:t>назначения пособий </a:t>
            </a:r>
            <a:r>
              <a:rPr lang="ru-RU" sz="2400" b="1" dirty="0" smtClean="0">
                <a:solidFill>
                  <a:schemeClr val="bg1"/>
                </a:solidFill>
                <a:latin typeface="Calibri" panose="020F0502020204030204" pitchFamily="34" charset="0"/>
                <a:cs typeface="Calibri" panose="020F0502020204030204" pitchFamily="34" charset="0"/>
              </a:rPr>
              <a:t>социального страхования </a:t>
            </a:r>
            <a:r>
              <a:rPr lang="ru-RU" sz="2400" b="1" dirty="0" smtClean="0">
                <a:solidFill>
                  <a:schemeClr val="bg1"/>
                </a:solidFill>
              </a:rPr>
              <a:t>по временной нетрудоспособности</a:t>
            </a:r>
            <a:r>
              <a:rPr lang="ru-RU" sz="2400" b="1" i="0" dirty="0" smtClean="0">
                <a:solidFill>
                  <a:schemeClr val="bg1"/>
                </a:solidFill>
                <a:effectLst/>
                <a:latin typeface="Calibri" panose="020F0502020204030204" pitchFamily="34" charset="0"/>
                <a:cs typeface="Calibri" panose="020F0502020204030204" pitchFamily="34" charset="0"/>
              </a:rPr>
              <a:t> </a:t>
            </a:r>
            <a:r>
              <a:rPr lang="ru-RU" sz="2400" b="1" i="0" dirty="0">
                <a:solidFill>
                  <a:schemeClr val="bg1"/>
                </a:solidFill>
                <a:effectLst/>
                <a:latin typeface="Calibri" panose="020F0502020204030204" pitchFamily="34" charset="0"/>
                <a:cs typeface="Calibri" panose="020F0502020204030204" pitchFamily="34" charset="0"/>
              </a:rPr>
              <a:t>из средств работодателя независимо от страхового стажа </a:t>
            </a:r>
            <a:r>
              <a:rPr lang="ru-RU" sz="2400" b="1" i="0" dirty="0" smtClean="0">
                <a:solidFill>
                  <a:schemeClr val="bg1"/>
                </a:solidFill>
                <a:effectLst/>
                <a:latin typeface="Calibri" panose="020F0502020204030204" pitchFamily="34" charset="0"/>
                <a:cs typeface="Calibri" panose="020F0502020204030204" pitchFamily="34" charset="0"/>
              </a:rPr>
              <a:t>сотрудника</a:t>
            </a:r>
            <a:r>
              <a:rPr lang="en-US" sz="2400" b="1" i="0" dirty="0" smtClean="0">
                <a:solidFill>
                  <a:schemeClr val="bg1"/>
                </a:solidFill>
                <a:effectLst/>
                <a:latin typeface="Calibri" panose="020F0502020204030204" pitchFamily="34" charset="0"/>
                <a:cs typeface="Calibri" panose="020F0502020204030204" pitchFamily="34" charset="0"/>
              </a:rPr>
              <a:t/>
            </a:r>
            <a:br>
              <a:rPr lang="en-US" sz="2400" b="1" i="0" dirty="0" smtClean="0">
                <a:solidFill>
                  <a:schemeClr val="bg1"/>
                </a:solidFill>
                <a:effectLst/>
                <a:latin typeface="Calibri" panose="020F0502020204030204" pitchFamily="34" charset="0"/>
                <a:cs typeface="Calibri" panose="020F0502020204030204" pitchFamily="34" charset="0"/>
              </a:rPr>
            </a:br>
            <a:r>
              <a:rPr lang="en-US" sz="2400" b="1" i="0" dirty="0" smtClean="0">
                <a:solidFill>
                  <a:srgbClr val="000000"/>
                </a:solidFill>
                <a:effectLst/>
                <a:latin typeface="Calibri" panose="020F0502020204030204" pitchFamily="34" charset="0"/>
                <a:cs typeface="Calibri" panose="020F0502020204030204" pitchFamily="34" charset="0"/>
              </a:rPr>
              <a:t/>
            </a:r>
            <a:br>
              <a:rPr lang="en-US" sz="2400" b="1" i="0" dirty="0" smtClean="0">
                <a:solidFill>
                  <a:srgbClr val="000000"/>
                </a:solidFill>
                <a:effectLst/>
                <a:latin typeface="Calibri" panose="020F0502020204030204" pitchFamily="34" charset="0"/>
                <a:cs typeface="Calibri" panose="020F0502020204030204" pitchFamily="34" charset="0"/>
              </a:rPr>
            </a:br>
            <a:r>
              <a:rPr lang="ro-RO" sz="2000" b="1" dirty="0" smtClean="0">
                <a:latin typeface="Arial" pitchFamily="34" charset="0"/>
                <a:cs typeface="Arial" pitchFamily="34" charset="0"/>
              </a:rPr>
              <a:t> </a:t>
            </a:r>
            <a:r>
              <a:rPr lang="ru-RU" sz="2000" b="1" i="0" dirty="0">
                <a:solidFill>
                  <a:srgbClr val="333333"/>
                </a:solidFill>
                <a:effectLst/>
                <a:latin typeface="Calibri" panose="020F0502020204030204" pitchFamily="34" charset="0"/>
                <a:cs typeface="Calibri" panose="020F0502020204030204" pitchFamily="34" charset="0"/>
              </a:rPr>
              <a:t/>
            </a:r>
            <a:br>
              <a:rPr lang="ru-RU" sz="2000" b="1" i="0" dirty="0">
                <a:solidFill>
                  <a:srgbClr val="333333"/>
                </a:solidFill>
                <a:effectLst/>
                <a:latin typeface="Calibri" panose="020F0502020204030204" pitchFamily="34" charset="0"/>
                <a:cs typeface="Calibri" panose="020F0502020204030204" pitchFamily="34" charset="0"/>
              </a:rPr>
            </a:br>
            <a:endParaRPr lang="en-US" sz="2000"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323528" y="1556792"/>
            <a:ext cx="8568951" cy="4392488"/>
          </a:xfrm>
        </p:spPr>
        <p:txBody>
          <a:bodyPr>
            <a:normAutofit fontScale="85000" lnSpcReduction="10000"/>
          </a:bodyPr>
          <a:lstStyle/>
          <a:p>
            <a:pPr>
              <a:buNone/>
            </a:pPr>
            <a:endParaRPr lang="ru-RU" sz="1600" dirty="0" smtClean="0"/>
          </a:p>
          <a:p>
            <a:pPr algn="just">
              <a:buNone/>
            </a:pPr>
            <a:r>
              <a:rPr lang="ru-RU" dirty="0" smtClean="0">
                <a:latin typeface="Calibri" pitchFamily="34" charset="0"/>
                <a:cs typeface="Calibri" pitchFamily="34" charset="0"/>
              </a:rPr>
              <a:t>             </a:t>
            </a:r>
            <a:r>
              <a:rPr lang="ru-RU" dirty="0" smtClean="0">
                <a:solidFill>
                  <a:schemeClr val="bg1"/>
                </a:solidFill>
                <a:latin typeface="Calibri" pitchFamily="34" charset="0"/>
                <a:cs typeface="Calibri" pitchFamily="34" charset="0"/>
              </a:rPr>
              <a:t>Статья 6 Закона 289/2004 о пособиях по временной нетрудоспособности и других пособиях социального страхования,</a:t>
            </a:r>
            <a:r>
              <a:rPr lang="ru-RU" b="1" dirty="0" smtClean="0">
                <a:solidFill>
                  <a:schemeClr val="bg1"/>
                </a:solidFill>
                <a:latin typeface="Calibri" pitchFamily="34" charset="0"/>
                <a:cs typeface="Calibri" pitchFamily="34" charset="0"/>
              </a:rPr>
              <a:t> </a:t>
            </a:r>
            <a:r>
              <a:rPr lang="ru-RU" dirty="0" smtClean="0">
                <a:solidFill>
                  <a:schemeClr val="bg1"/>
                </a:solidFill>
                <a:latin typeface="Calibri" pitchFamily="34" charset="0"/>
                <a:cs typeface="Calibri" pitchFamily="34" charset="0"/>
              </a:rPr>
              <a:t>была заполнена новым пунктом</a:t>
            </a:r>
            <a:r>
              <a:rPr lang="ro-RO" dirty="0" smtClean="0">
                <a:solidFill>
                  <a:schemeClr val="bg1"/>
                </a:solidFill>
                <a:latin typeface="Calibri" pitchFamily="34" charset="0"/>
                <a:cs typeface="Calibri" pitchFamily="34" charset="0"/>
              </a:rPr>
              <a:t> (5</a:t>
            </a:r>
            <a:r>
              <a:rPr lang="ro-RO" baseline="30000" dirty="0" smtClean="0">
                <a:solidFill>
                  <a:schemeClr val="bg1"/>
                </a:solidFill>
                <a:latin typeface="Calibri" pitchFamily="34" charset="0"/>
                <a:cs typeface="Calibri" pitchFamily="34" charset="0"/>
              </a:rPr>
              <a:t>2</a:t>
            </a:r>
            <a:r>
              <a:rPr lang="ro-RO" dirty="0" smtClean="0">
                <a:solidFill>
                  <a:schemeClr val="bg1"/>
                </a:solidFill>
                <a:latin typeface="Calibri" pitchFamily="34" charset="0"/>
                <a:cs typeface="Calibri" pitchFamily="34" charset="0"/>
              </a:rPr>
              <a:t>) </a:t>
            </a:r>
            <a:r>
              <a:rPr lang="ru-RU" dirty="0" smtClean="0">
                <a:solidFill>
                  <a:schemeClr val="bg1"/>
                </a:solidFill>
                <a:latin typeface="Calibri" pitchFamily="34" charset="0"/>
                <a:cs typeface="Calibri" pitchFamily="34" charset="0"/>
              </a:rPr>
              <a:t>который предусматривает что, пособие по временной нетрудоспособности по причине общих заболеваний или несчастных случаев, не связанных с работой, выплачиваемое из средств работодателя, свободного профессионала, осуществляющего  деятельность в сфере правосудия, предоставляется независимо от продолжительности страхового стажа.</a:t>
            </a:r>
          </a:p>
          <a:p>
            <a:pPr lvl="0">
              <a:buNone/>
            </a:pPr>
            <a:endParaRPr lang="ru-RU" sz="16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955575"/>
          </a:xfrm>
        </p:spPr>
        <p:txBody>
          <a:bodyPr>
            <a:normAutofit fontScale="90000"/>
          </a:bodyPr>
          <a:lstStyle/>
          <a:p>
            <a:pPr algn="ctr"/>
            <a:r>
              <a:rPr lang="ru-RU" sz="3200" b="1" dirty="0" smtClean="0">
                <a:solidFill>
                  <a:schemeClr val="bg1"/>
                </a:solidFill>
                <a:latin typeface="Arial" pitchFamily="34" charset="0"/>
                <a:cs typeface="Arial" pitchFamily="34" charset="0"/>
              </a:rPr>
              <a:t>Увеличение периода отпуска по отцовству</a:t>
            </a:r>
            <a:endParaRPr lang="en-US" sz="3200" b="1"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395537" y="1988840"/>
            <a:ext cx="8291264" cy="4392488"/>
          </a:xfrm>
        </p:spPr>
        <p:txBody>
          <a:bodyPr>
            <a:normAutofit fontScale="85000" lnSpcReduction="10000"/>
          </a:bodyPr>
          <a:lstStyle/>
          <a:p>
            <a:r>
              <a:rPr lang="ru-RU" dirty="0" smtClean="0">
                <a:solidFill>
                  <a:schemeClr val="bg1"/>
                </a:solidFill>
              </a:rPr>
              <a:t>Согласно </a:t>
            </a:r>
            <a:r>
              <a:rPr lang="ru-RU" dirty="0" err="1" smtClean="0">
                <a:solidFill>
                  <a:schemeClr val="bg1"/>
                </a:solidFill>
              </a:rPr>
              <a:t>пкт</a:t>
            </a:r>
            <a:r>
              <a:rPr lang="ru-RU" dirty="0" smtClean="0">
                <a:solidFill>
                  <a:schemeClr val="bg1"/>
                </a:solidFill>
              </a:rPr>
              <a:t>. </a:t>
            </a:r>
            <a:r>
              <a:rPr lang="ro-RO" dirty="0" smtClean="0">
                <a:solidFill>
                  <a:schemeClr val="bg1"/>
                </a:solidFill>
              </a:rPr>
              <a:t>(2) </a:t>
            </a:r>
            <a:r>
              <a:rPr lang="ru-RU" dirty="0" smtClean="0">
                <a:solidFill>
                  <a:schemeClr val="bg1"/>
                </a:solidFill>
              </a:rPr>
              <a:t>статья </a:t>
            </a:r>
            <a:r>
              <a:rPr lang="ro-RO" dirty="0" smtClean="0">
                <a:solidFill>
                  <a:schemeClr val="bg1"/>
                </a:solidFill>
              </a:rPr>
              <a:t>124</a:t>
            </a:r>
            <a:r>
              <a:rPr lang="ro-RO" baseline="30000" dirty="0" smtClean="0">
                <a:solidFill>
                  <a:schemeClr val="bg1"/>
                </a:solidFill>
              </a:rPr>
              <a:t>1 </a:t>
            </a:r>
            <a:r>
              <a:rPr lang="ru-RU" baseline="30000" dirty="0" smtClean="0">
                <a:solidFill>
                  <a:schemeClr val="bg1"/>
                </a:solidFill>
              </a:rPr>
              <a:t> </a:t>
            </a:r>
            <a:r>
              <a:rPr lang="ru-RU" dirty="0" smtClean="0">
                <a:solidFill>
                  <a:schemeClr val="bg1"/>
                </a:solidFill>
              </a:rPr>
              <a:t>Трудового кодекса Республики Молдова </a:t>
            </a:r>
            <a:r>
              <a:rPr lang="ro-RO" dirty="0" smtClean="0">
                <a:solidFill>
                  <a:schemeClr val="bg1"/>
                </a:solidFill>
              </a:rPr>
              <a:t>: „</a:t>
            </a:r>
            <a:r>
              <a:rPr lang="ru-RU" dirty="0" smtClean="0">
                <a:solidFill>
                  <a:schemeClr val="bg1"/>
                </a:solidFill>
              </a:rPr>
              <a:t> Отец новорожденного ребенка имеет право на отпуск по отцовству продолжительностью до 15 календарных дней. Отец усыновленного ребенка имеет право на отпуск по отцовству продолжительностью до 15 календарных дней  на основании части (2</a:t>
            </a:r>
            <a:r>
              <a:rPr lang="ru-RU" baseline="30000" dirty="0" smtClean="0">
                <a:solidFill>
                  <a:schemeClr val="bg1"/>
                </a:solidFill>
              </a:rPr>
              <a:t>2</a:t>
            </a:r>
            <a:r>
              <a:rPr lang="ru-RU" dirty="0" smtClean="0">
                <a:solidFill>
                  <a:schemeClr val="bg1"/>
                </a:solidFill>
              </a:rPr>
              <a:t>).</a:t>
            </a:r>
            <a:r>
              <a:rPr lang="ro-RO" dirty="0" smtClean="0">
                <a:solidFill>
                  <a:schemeClr val="bg1"/>
                </a:solidFill>
              </a:rPr>
              <a:t>”</a:t>
            </a:r>
            <a:endParaRPr lang="ru-RU" dirty="0" smtClean="0">
              <a:solidFill>
                <a:schemeClr val="bg1"/>
              </a:solidFill>
            </a:endParaRPr>
          </a:p>
          <a:p>
            <a:pPr>
              <a:buNone/>
            </a:pPr>
            <a:r>
              <a:rPr lang="ru-RU" dirty="0" smtClean="0">
                <a:solidFill>
                  <a:schemeClr val="bg1"/>
                </a:solidFill>
              </a:rPr>
              <a:t>    </a:t>
            </a:r>
            <a:r>
              <a:rPr lang="ro-RO" dirty="0" smtClean="0">
                <a:solidFill>
                  <a:schemeClr val="bg1"/>
                </a:solidFill>
              </a:rPr>
              <a:t> </a:t>
            </a:r>
            <a:r>
              <a:rPr lang="ru-RU" dirty="0" smtClean="0">
                <a:solidFill>
                  <a:schemeClr val="bg1"/>
                </a:solidFill>
              </a:rPr>
              <a:t>Следовательно, начиная с 1 января 2024 года, продолжительность отпуска по отцовству составит 15 дней а не 14 дней, которые предоставляются до указанной даты. </a:t>
            </a:r>
            <a:endParaRPr lang="en-US" dirty="0">
              <a:solidFill>
                <a:schemeClr val="bg1"/>
              </a:solidFill>
            </a:endParaRP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0"/>
            <a:ext cx="7704667" cy="1114411"/>
          </a:xfrm>
        </p:spPr>
        <p:txBody>
          <a:bodyPr/>
          <a:lstStyle/>
          <a:p>
            <a:r>
              <a:rPr lang="ru-RU" sz="3200" b="1" dirty="0" smtClean="0">
                <a:solidFill>
                  <a:schemeClr val="bg1"/>
                </a:solidFill>
                <a:latin typeface="Arial" pitchFamily="34" charset="0"/>
                <a:cs typeface="Arial" pitchFamily="34" charset="0"/>
              </a:rPr>
              <a:t>Разделения периода отпуска по отцовству на части</a:t>
            </a:r>
            <a:endParaRPr lang="ru-RU" sz="320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323529" y="1571612"/>
            <a:ext cx="8363272" cy="5025740"/>
          </a:xfrm>
        </p:spPr>
        <p:txBody>
          <a:bodyPr>
            <a:normAutofit/>
          </a:bodyPr>
          <a:lstStyle/>
          <a:p>
            <a:pPr algn="just">
              <a:buNone/>
            </a:pPr>
            <a:r>
              <a:rPr lang="ru-RU" sz="2000" dirty="0" smtClean="0"/>
              <a:t>      	</a:t>
            </a:r>
            <a:r>
              <a:rPr lang="ru-RU" sz="2000" dirty="0" smtClean="0">
                <a:solidFill>
                  <a:schemeClr val="bg1"/>
                </a:solidFill>
              </a:rPr>
              <a:t>     </a:t>
            </a:r>
            <a:r>
              <a:rPr lang="ru-RU" sz="1800" dirty="0" smtClean="0">
                <a:solidFill>
                  <a:schemeClr val="bg1"/>
                </a:solidFill>
              </a:rPr>
              <a:t>Согласно </a:t>
            </a:r>
            <a:r>
              <a:rPr lang="ru-RU" sz="1800" dirty="0" err="1" smtClean="0">
                <a:solidFill>
                  <a:schemeClr val="bg1"/>
                </a:solidFill>
              </a:rPr>
              <a:t>пкт</a:t>
            </a:r>
            <a:r>
              <a:rPr lang="ru-RU" sz="1800" dirty="0" smtClean="0">
                <a:solidFill>
                  <a:schemeClr val="bg1"/>
                </a:solidFill>
              </a:rPr>
              <a:t>. </a:t>
            </a:r>
            <a:r>
              <a:rPr lang="ro-RO" sz="1800" dirty="0" smtClean="0">
                <a:solidFill>
                  <a:schemeClr val="bg1"/>
                </a:solidFill>
              </a:rPr>
              <a:t>(2</a:t>
            </a:r>
            <a:r>
              <a:rPr lang="ro-RO" sz="1800" baseline="30000" dirty="0" smtClean="0">
                <a:solidFill>
                  <a:schemeClr val="bg1"/>
                </a:solidFill>
              </a:rPr>
              <a:t>1</a:t>
            </a:r>
            <a:r>
              <a:rPr lang="ro-RO" sz="1800" dirty="0" smtClean="0">
                <a:solidFill>
                  <a:schemeClr val="bg1"/>
                </a:solidFill>
              </a:rPr>
              <a:t>) </a:t>
            </a:r>
            <a:r>
              <a:rPr lang="ru-RU" sz="1800" dirty="0" smtClean="0">
                <a:solidFill>
                  <a:schemeClr val="bg1"/>
                </a:solidFill>
              </a:rPr>
              <a:t>статья </a:t>
            </a:r>
            <a:r>
              <a:rPr lang="ro-RO" sz="1800" dirty="0" smtClean="0">
                <a:solidFill>
                  <a:schemeClr val="bg1"/>
                </a:solidFill>
              </a:rPr>
              <a:t>124</a:t>
            </a:r>
            <a:r>
              <a:rPr lang="ro-RO" sz="1800" baseline="30000" dirty="0" smtClean="0">
                <a:solidFill>
                  <a:schemeClr val="bg1"/>
                </a:solidFill>
              </a:rPr>
              <a:t>1 </a:t>
            </a:r>
            <a:r>
              <a:rPr lang="ru-RU" sz="1800" dirty="0" smtClean="0">
                <a:solidFill>
                  <a:schemeClr val="bg1"/>
                </a:solidFill>
              </a:rPr>
              <a:t>Трудового кодекса Республики Молдова, отпуск по отцовству может быть предоставлен целиком или разделен не более чем на три части в течение первых 12 месяцев после рождения ребенка. Одна часть отпуска составляет не менее пяти календарных дней. Работнику предоставляется отпуск по отцовству на основании заявления, поданного не позднее чем за пять дней до начала каждой части отпуска, кроме случаев, когда периоды частей были предварительно согласованы с работодателем.</a:t>
            </a:r>
          </a:p>
          <a:p>
            <a:pPr algn="just">
              <a:buNone/>
            </a:pPr>
            <a:r>
              <a:rPr lang="ru-RU" sz="1800" dirty="0" smtClean="0">
                <a:solidFill>
                  <a:schemeClr val="bg1"/>
                </a:solidFill>
              </a:rPr>
              <a:t>                    Таким образом, с 1 января 2024 года, отец новорожденного ребенка сможет запросить у работодателя отпуск по уходу за ребенком в течение первых 12 месяцев после рождения ребенка, разделенный на несколько частей, то что  не является возможным до конца 2023 года. Одна из этих частей не может быть менее 5 дней. То есть работник может запросить 3 периода отпуска по уходу за ребенком по 5 дней каждый или другие комбинации периодов, например, 5+10 или 8+7, 6+9 и т.д. Важно, чтобы одна из частей была не менее 5 дней.</a:t>
            </a:r>
            <a:endParaRPr lang="ru-RU" sz="1800" dirty="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60649"/>
            <a:ext cx="7704667" cy="1080120"/>
          </a:xfrm>
        </p:spPr>
        <p:txBody>
          <a:bodyPr>
            <a:normAutofit fontScale="90000"/>
          </a:bodyPr>
          <a:lstStyle/>
          <a:p>
            <a:r>
              <a:rPr lang="ru-RU" sz="2800" b="1" dirty="0" smtClean="0">
                <a:latin typeface="Arial" pitchFamily="34" charset="0"/>
                <a:cs typeface="Arial" pitchFamily="34" charset="0"/>
              </a:rPr>
              <a:t/>
            </a:r>
            <a:br>
              <a:rPr lang="ru-RU" sz="2800" b="1" dirty="0" smtClean="0">
                <a:latin typeface="Arial" pitchFamily="34" charset="0"/>
                <a:cs typeface="Arial" pitchFamily="34" charset="0"/>
              </a:rPr>
            </a:br>
            <a:r>
              <a:rPr lang="ru-RU" sz="2800" b="1" dirty="0" smtClean="0">
                <a:solidFill>
                  <a:schemeClr val="bg1"/>
                </a:solidFill>
                <a:latin typeface="Arial" pitchFamily="34" charset="0"/>
                <a:cs typeface="Arial" pitchFamily="34" charset="0"/>
              </a:rPr>
              <a:t>Предоставление отпуска застрахованным лицам усыновившим или разместившим под опеку/попечительство детей</a:t>
            </a:r>
            <a:endParaRPr lang="en-US" sz="2800" b="1" dirty="0" smtClean="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982133" y="2132856"/>
            <a:ext cx="7704667" cy="3866960"/>
          </a:xfrm>
        </p:spPr>
        <p:txBody>
          <a:bodyPr/>
          <a:lstStyle/>
          <a:p>
            <a:r>
              <a:rPr lang="ru-RU" sz="1800" dirty="0" smtClean="0">
                <a:solidFill>
                  <a:schemeClr val="bg1"/>
                </a:solidFill>
              </a:rPr>
              <a:t>175- ЛИЦО, НАХОДЯЩЕЕСЯ В ЧАСТИЧНО ОПЛАЧИВАЕМОМ ОТПУСКЕ НА ПЕРИОД ВВЕРЕНИЯ  УСЫНОВЛЯЕМОГО РЕБЕНКА</a:t>
            </a:r>
          </a:p>
          <a:p>
            <a:r>
              <a:rPr lang="ru-RU" sz="1800" dirty="0" smtClean="0">
                <a:solidFill>
                  <a:schemeClr val="bg1"/>
                </a:solidFill>
              </a:rPr>
              <a:t>176 - ЛИЦО, НАХОДЯЩЕЕСЯ В ОПЛАЧИВАЕМОМ ОТПУСКЕ В СЛУЧАЕ УСЫНОВЛЕНИЯ РЕБЕНКА ИЛИ  ЕГО РАЗМЕЩЕНИЯ   ПОД ОПЕКУ/ПОПЕЧИТЕЛЬСТВО</a:t>
            </a:r>
          </a:p>
          <a:p>
            <a:r>
              <a:rPr lang="ru-RU" sz="1800" dirty="0" smtClean="0">
                <a:solidFill>
                  <a:schemeClr val="bg1"/>
                </a:solidFill>
              </a:rPr>
              <a:t>177 - ЛИЦО, НАХОДЯЩЕЕСЯ В  ЧАСТИЧНО ОПЛАЧИВАЕМОМ  ОТПУСКЕ ПО УХОДУ ЗА РЕБЕНКОМ ДО 3 ЛЕТ  В СЛУЧАЕ УСЫНОВЛЕНИЯ РЕБЕНКА ИЛИ ЕГО РАЗМЕЩЕНИЯ ПОД ОПЕКУ/ПОПЕЧИТЕЛЬСТВО</a:t>
            </a:r>
          </a:p>
          <a:p>
            <a:r>
              <a:rPr lang="ru-RU" sz="1800" dirty="0" smtClean="0">
                <a:solidFill>
                  <a:schemeClr val="bg1"/>
                </a:solidFill>
              </a:rPr>
              <a:t>178 - ЛИЦО, НАХОДЯЩЕЕСЯ В  ЧАСТИЧНО ОПЛАЧИВАЕМОМ  ОТПУСКЕ ПО ВОСПИТАНИЮ РЕБЕНКА В ВОЗРАСТЕ CТАРШЕ 3  ЛЕТ, УСЫНОВЛЕННОГО ИЛИ ПРИНЯТОГО ПОД  ОПЕКУ/ПОПЕЧИТЕЛЬСТВО</a:t>
            </a:r>
            <a:endParaRPr lang="en-US" sz="1800" dirty="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2050" name="Picture 2"/>
          <p:cNvPicPr>
            <a:picLocks noGrp="1" noChangeAspect="1" noChangeArrowheads="1"/>
          </p:cNvPicPr>
          <p:nvPr>
            <p:ph idx="1"/>
          </p:nvPr>
        </p:nvPicPr>
        <p:blipFill>
          <a:blip r:embed="rId2" cstate="print"/>
          <a:srcRect l="22536" t="21013" r="23451" b="12260"/>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219256" cy="1080120"/>
          </a:xfrm>
        </p:spPr>
        <p:txBody>
          <a:bodyPr>
            <a:normAutofit fontScale="90000"/>
          </a:bodyPr>
          <a:lstStyle/>
          <a:p>
            <a:r>
              <a:rPr lang="ru-RU" sz="3600" b="1" dirty="0" smtClean="0">
                <a:solidFill>
                  <a:schemeClr val="bg1"/>
                </a:solidFill>
              </a:rPr>
              <a:t>Декларирование ситуаций после</a:t>
            </a:r>
            <a:br>
              <a:rPr lang="ru-RU" sz="3600" b="1" dirty="0" smtClean="0">
                <a:solidFill>
                  <a:schemeClr val="bg1"/>
                </a:solidFill>
              </a:rPr>
            </a:br>
            <a:r>
              <a:rPr lang="ru-RU" sz="3600" b="1" dirty="0" smtClean="0">
                <a:solidFill>
                  <a:schemeClr val="bg1"/>
                </a:solidFill>
              </a:rPr>
              <a:t>фискального контроля</a:t>
            </a:r>
            <a:endParaRPr lang="en-US" sz="3600" b="1" dirty="0">
              <a:solidFill>
                <a:schemeClr val="bg1"/>
              </a:solidFill>
            </a:endParaRPr>
          </a:p>
        </p:txBody>
      </p:sp>
      <p:sp>
        <p:nvSpPr>
          <p:cNvPr id="3" name="Content Placeholder 2"/>
          <p:cNvSpPr>
            <a:spLocks noGrp="1"/>
          </p:cNvSpPr>
          <p:nvPr>
            <p:ph idx="1"/>
          </p:nvPr>
        </p:nvSpPr>
        <p:spPr>
          <a:xfrm>
            <a:off x="982133" y="2132856"/>
            <a:ext cx="7704667" cy="3866960"/>
          </a:xfrm>
        </p:spPr>
        <p:txBody>
          <a:bodyPr>
            <a:normAutofit fontScale="92500" lnSpcReduction="10000"/>
          </a:bodyPr>
          <a:lstStyle/>
          <a:p>
            <a:r>
              <a:rPr lang="ru-RU" dirty="0" smtClean="0">
                <a:solidFill>
                  <a:schemeClr val="bg1"/>
                </a:solidFill>
              </a:rPr>
              <a:t>Тип «Декларация о перерасчете страховых взносов</a:t>
            </a:r>
            <a:r>
              <a:rPr lang="ro-RO" dirty="0" smtClean="0">
                <a:solidFill>
                  <a:schemeClr val="bg1"/>
                </a:solidFill>
              </a:rPr>
              <a:t> </a:t>
            </a:r>
            <a:r>
              <a:rPr lang="ru-RU" dirty="0" smtClean="0">
                <a:solidFill>
                  <a:schemeClr val="bg1"/>
                </a:solidFill>
              </a:rPr>
              <a:t>по результатам налоговой проверки для</a:t>
            </a:r>
            <a:r>
              <a:rPr lang="ro-RO" dirty="0" smtClean="0">
                <a:solidFill>
                  <a:schemeClr val="bg1"/>
                </a:solidFill>
              </a:rPr>
              <a:t> </a:t>
            </a:r>
            <a:r>
              <a:rPr lang="ru-RU" dirty="0" smtClean="0">
                <a:solidFill>
                  <a:schemeClr val="bg1"/>
                </a:solidFill>
              </a:rPr>
              <a:t>застрахованных лиц»</a:t>
            </a:r>
          </a:p>
          <a:p>
            <a:endParaRPr lang="ru-RU" dirty="0" smtClean="0">
              <a:solidFill>
                <a:schemeClr val="bg1"/>
              </a:solidFill>
            </a:endParaRPr>
          </a:p>
          <a:p>
            <a:r>
              <a:rPr lang="ru-RU" dirty="0" smtClean="0">
                <a:solidFill>
                  <a:schemeClr val="bg1"/>
                </a:solidFill>
              </a:rPr>
              <a:t>Тип «Корректировка данных о застрахованном</a:t>
            </a:r>
            <a:r>
              <a:rPr lang="ro-RO" dirty="0" smtClean="0">
                <a:solidFill>
                  <a:schemeClr val="bg1"/>
                </a:solidFill>
              </a:rPr>
              <a:t> </a:t>
            </a:r>
            <a:r>
              <a:rPr lang="ru-RU" dirty="0" smtClean="0">
                <a:solidFill>
                  <a:schemeClr val="bg1"/>
                </a:solidFill>
              </a:rPr>
              <a:t>лице </a:t>
            </a:r>
            <a:r>
              <a:rPr lang="ru-RU" dirty="0" smtClean="0">
                <a:solidFill>
                  <a:schemeClr val="bg1"/>
                </a:solidFill>
              </a:rPr>
              <a:t>в том числе, за </a:t>
            </a:r>
            <a:r>
              <a:rPr lang="ru-RU" dirty="0" smtClean="0">
                <a:solidFill>
                  <a:schemeClr val="bg1"/>
                </a:solidFill>
              </a:rPr>
              <a:t>период, ранее подлежащий фискальному</a:t>
            </a:r>
            <a:r>
              <a:rPr lang="ro-RO" dirty="0" smtClean="0">
                <a:solidFill>
                  <a:schemeClr val="bg1"/>
                </a:solidFill>
              </a:rPr>
              <a:t> </a:t>
            </a:r>
            <a:r>
              <a:rPr lang="ru-RU" dirty="0" smtClean="0">
                <a:solidFill>
                  <a:schemeClr val="bg1"/>
                </a:solidFill>
              </a:rPr>
              <a:t>контролю»</a:t>
            </a:r>
            <a:endParaRPr lang="en-US" dirty="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332656"/>
            <a:ext cx="7704667" cy="936104"/>
          </a:xfrm>
        </p:spPr>
        <p:txBody>
          <a:bodyPr>
            <a:normAutofit fontScale="90000"/>
          </a:bodyPr>
          <a:lstStyle/>
          <a:p>
            <a:r>
              <a:rPr lang="ru-RU" sz="2800" b="1" dirty="0" smtClean="0">
                <a:solidFill>
                  <a:schemeClr val="bg1"/>
                </a:solidFill>
                <a:latin typeface="Calibri" pitchFamily="34" charset="0"/>
                <a:cs typeface="Calibri" pitchFamily="34" charset="0"/>
              </a:rPr>
              <a:t>Закон о внесении изменений в некоторые</a:t>
            </a:r>
            <a:br>
              <a:rPr lang="ru-RU" sz="2800" b="1" dirty="0" smtClean="0">
                <a:solidFill>
                  <a:schemeClr val="bg1"/>
                </a:solidFill>
                <a:latin typeface="Calibri" pitchFamily="34" charset="0"/>
                <a:cs typeface="Calibri" pitchFamily="34" charset="0"/>
              </a:rPr>
            </a:br>
            <a:r>
              <a:rPr lang="ru-RU" sz="2800" b="1" dirty="0" smtClean="0">
                <a:solidFill>
                  <a:schemeClr val="bg1"/>
                </a:solidFill>
                <a:latin typeface="Calibri" pitchFamily="34" charset="0"/>
                <a:cs typeface="Calibri" pitchFamily="34" charset="0"/>
              </a:rPr>
              <a:t>нормативные акты (№ 242 от 28 июля 2022 г.)</a:t>
            </a:r>
            <a:endParaRPr lang="en-US" sz="2800" b="1" dirty="0">
              <a:solidFill>
                <a:schemeClr val="bg1"/>
              </a:solidFill>
              <a:latin typeface="Calibri" pitchFamily="34" charset="0"/>
              <a:cs typeface="Calibri" pitchFamily="34" charset="0"/>
            </a:endParaRPr>
          </a:p>
        </p:txBody>
      </p:sp>
      <p:sp>
        <p:nvSpPr>
          <p:cNvPr id="3" name="Content Placeholder 2"/>
          <p:cNvSpPr>
            <a:spLocks noGrp="1"/>
          </p:cNvSpPr>
          <p:nvPr>
            <p:ph idx="1"/>
          </p:nvPr>
        </p:nvSpPr>
        <p:spPr>
          <a:xfrm>
            <a:off x="982133" y="1484784"/>
            <a:ext cx="7704667" cy="4515032"/>
          </a:xfrm>
        </p:spPr>
        <p:txBody>
          <a:bodyPr>
            <a:noAutofit/>
          </a:bodyPr>
          <a:lstStyle/>
          <a:p>
            <a:pPr>
              <a:buNone/>
            </a:pPr>
            <a:r>
              <a:rPr lang="ru-RU" sz="1800" dirty="0" smtClean="0">
                <a:solidFill>
                  <a:schemeClr val="bg1"/>
                </a:solidFill>
                <a:latin typeface="Cambria" pitchFamily="18" charset="0"/>
                <a:ea typeface="Cambria" pitchFamily="18" charset="0"/>
                <a:cs typeface="Calibri" pitchFamily="34" charset="0"/>
              </a:rPr>
              <a:t>В </a:t>
            </a:r>
            <a:r>
              <a:rPr lang="ro-RO" sz="1800" dirty="0" smtClean="0">
                <a:solidFill>
                  <a:schemeClr val="bg1"/>
                </a:solidFill>
                <a:latin typeface="Cambria" pitchFamily="18" charset="0"/>
                <a:ea typeface="Cambria" pitchFamily="18" charset="0"/>
                <a:cs typeface="Calibri" pitchFamily="34" charset="0"/>
              </a:rPr>
              <a:t> </a:t>
            </a:r>
            <a:r>
              <a:rPr lang="ru-RU" sz="1800" dirty="0" smtClean="0">
                <a:solidFill>
                  <a:schemeClr val="bg1"/>
                </a:solidFill>
                <a:latin typeface="Cambria" pitchFamily="18" charset="0"/>
                <a:ea typeface="Cambria" pitchFamily="18" charset="0"/>
                <a:cs typeface="Calibri" pitchFamily="34" charset="0"/>
              </a:rPr>
              <a:t>Официальном Мониторе от 19 августа 2022 г. был опубликован Закон о</a:t>
            </a:r>
            <a:r>
              <a:rPr lang="ro-RO" sz="1800" dirty="0" smtClean="0">
                <a:solidFill>
                  <a:schemeClr val="bg1"/>
                </a:solidFill>
                <a:latin typeface="Cambria" pitchFamily="18" charset="0"/>
                <a:ea typeface="Cambria" pitchFamily="18" charset="0"/>
                <a:cs typeface="Calibri" pitchFamily="34" charset="0"/>
              </a:rPr>
              <a:t> </a:t>
            </a:r>
            <a:r>
              <a:rPr lang="ru-RU" sz="1800" dirty="0" smtClean="0">
                <a:solidFill>
                  <a:schemeClr val="bg1"/>
                </a:solidFill>
                <a:latin typeface="Cambria" pitchFamily="18" charset="0"/>
                <a:ea typeface="Cambria" pitchFamily="18" charset="0"/>
                <a:cs typeface="Calibri" pitchFamily="34" charset="0"/>
              </a:rPr>
              <a:t>внесении изменений в некоторые нормативные акты (№ 242 от 28 июля 2022 г.) о</a:t>
            </a:r>
            <a:r>
              <a:rPr lang="ro-RO" sz="1800" dirty="0" smtClean="0">
                <a:solidFill>
                  <a:schemeClr val="bg1"/>
                </a:solidFill>
                <a:latin typeface="Cambria" pitchFamily="18" charset="0"/>
                <a:ea typeface="Cambria" pitchFamily="18" charset="0"/>
                <a:cs typeface="Calibri" pitchFamily="34" charset="0"/>
              </a:rPr>
              <a:t> </a:t>
            </a:r>
            <a:r>
              <a:rPr lang="ru-RU" sz="1800" dirty="0" smtClean="0">
                <a:solidFill>
                  <a:schemeClr val="bg1"/>
                </a:solidFill>
                <a:latin typeface="Cambria" pitchFamily="18" charset="0"/>
                <a:ea typeface="Cambria" pitchFamily="18" charset="0"/>
                <a:cs typeface="Calibri" pitchFamily="34" charset="0"/>
              </a:rPr>
              <a:t>внесении изменений в Законе 156/1998 о государственной пенсионной системе и в</a:t>
            </a:r>
            <a:r>
              <a:rPr lang="ro-RO" sz="1800" dirty="0" smtClean="0">
                <a:solidFill>
                  <a:schemeClr val="bg1"/>
                </a:solidFill>
                <a:latin typeface="Cambria" pitchFamily="18" charset="0"/>
                <a:ea typeface="Cambria" pitchFamily="18" charset="0"/>
                <a:cs typeface="Calibri" pitchFamily="34" charset="0"/>
              </a:rPr>
              <a:t> </a:t>
            </a:r>
            <a:r>
              <a:rPr lang="ru-RU" sz="1800" dirty="0" smtClean="0">
                <a:solidFill>
                  <a:schemeClr val="bg1"/>
                </a:solidFill>
                <a:latin typeface="Cambria" pitchFamily="18" charset="0"/>
                <a:ea typeface="Cambria" pitchFamily="18" charset="0"/>
                <a:cs typeface="Calibri" pitchFamily="34" charset="0"/>
              </a:rPr>
              <a:t>Законе 489/1999 о государственной системе социального страхования</a:t>
            </a:r>
            <a:r>
              <a:rPr lang="ro-RO" sz="1800" dirty="0" smtClean="0">
                <a:solidFill>
                  <a:schemeClr val="bg1"/>
                </a:solidFill>
                <a:latin typeface="Cambria" pitchFamily="18" charset="0"/>
                <a:ea typeface="Cambria" pitchFamily="18" charset="0"/>
                <a:cs typeface="Calibri" pitchFamily="34" charset="0"/>
              </a:rPr>
              <a:t> </a:t>
            </a:r>
          </a:p>
          <a:p>
            <a:pPr>
              <a:buNone/>
            </a:pPr>
            <a:r>
              <a:rPr lang="ru-RU" sz="1800" dirty="0" smtClean="0">
                <a:solidFill>
                  <a:schemeClr val="bg1"/>
                </a:solidFill>
                <a:latin typeface="Cambria" pitchFamily="18" charset="0"/>
                <a:ea typeface="Cambria" pitchFamily="18" charset="0"/>
                <a:cs typeface="Calibri" pitchFamily="34" charset="0"/>
              </a:rPr>
              <a:t>В Законе 489/1999 о государственной системе социального страхования изменения</a:t>
            </a:r>
            <a:r>
              <a:rPr lang="ro-RO" sz="1800" dirty="0" smtClean="0">
                <a:solidFill>
                  <a:schemeClr val="bg1"/>
                </a:solidFill>
                <a:latin typeface="Cambria" pitchFamily="18" charset="0"/>
                <a:ea typeface="Cambria" pitchFamily="18" charset="0"/>
                <a:cs typeface="Calibri" pitchFamily="34" charset="0"/>
              </a:rPr>
              <a:t> </a:t>
            </a:r>
            <a:r>
              <a:rPr lang="ru-RU" sz="1800" dirty="0" smtClean="0">
                <a:solidFill>
                  <a:schemeClr val="bg1"/>
                </a:solidFill>
                <a:latin typeface="Cambria" pitchFamily="18" charset="0"/>
                <a:ea typeface="Cambria" pitchFamily="18" charset="0"/>
                <a:cs typeface="Calibri" pitchFamily="34" charset="0"/>
              </a:rPr>
              <a:t>были внесены в Ст.5 ч.(6):</a:t>
            </a:r>
          </a:p>
          <a:p>
            <a:pPr>
              <a:buNone/>
            </a:pPr>
            <a:r>
              <a:rPr lang="ru-RU" sz="1800" dirty="0" smtClean="0">
                <a:solidFill>
                  <a:schemeClr val="bg1"/>
                </a:solidFill>
                <a:latin typeface="Cambria" pitchFamily="18" charset="0"/>
                <a:ea typeface="Cambria" pitchFamily="18" charset="0"/>
                <a:cs typeface="Calibri" pitchFamily="34" charset="0"/>
              </a:rPr>
              <a:t>(6) Национальная касса может вносить данные в личные счета социального</a:t>
            </a:r>
            <a:r>
              <a:rPr lang="ro-RO" sz="1800" dirty="0" smtClean="0">
                <a:solidFill>
                  <a:schemeClr val="bg1"/>
                </a:solidFill>
                <a:latin typeface="Cambria" pitchFamily="18" charset="0"/>
                <a:ea typeface="Cambria" pitchFamily="18" charset="0"/>
                <a:cs typeface="Calibri" pitchFamily="34" charset="0"/>
              </a:rPr>
              <a:t> </a:t>
            </a:r>
            <a:r>
              <a:rPr lang="ru-RU" sz="1800" dirty="0" smtClean="0">
                <a:solidFill>
                  <a:schemeClr val="bg1"/>
                </a:solidFill>
                <a:latin typeface="Cambria" pitchFamily="18" charset="0"/>
                <a:ea typeface="Cambria" pitchFamily="18" charset="0"/>
                <a:cs typeface="Calibri" pitchFamily="34" charset="0"/>
              </a:rPr>
              <a:t>страхования застрахованных лиц, в отношении которых не были представлены в</a:t>
            </a:r>
            <a:r>
              <a:rPr lang="ro-RO" sz="1800" dirty="0" smtClean="0">
                <a:solidFill>
                  <a:schemeClr val="bg1"/>
                </a:solidFill>
                <a:latin typeface="Cambria" pitchFamily="18" charset="0"/>
                <a:ea typeface="Cambria" pitchFamily="18" charset="0"/>
                <a:cs typeface="Calibri" pitchFamily="34" charset="0"/>
              </a:rPr>
              <a:t> </a:t>
            </a:r>
            <a:r>
              <a:rPr lang="ru-RU" sz="1800" dirty="0" smtClean="0">
                <a:solidFill>
                  <a:schemeClr val="bg1"/>
                </a:solidFill>
                <a:latin typeface="Cambria" pitchFamily="18" charset="0"/>
                <a:ea typeface="Cambria" pitchFamily="18" charset="0"/>
                <a:cs typeface="Calibri" pitchFamily="34" charset="0"/>
              </a:rPr>
              <a:t>установленные сроки декларации, указанные в части (1), ликвидированными или</a:t>
            </a:r>
            <a:r>
              <a:rPr lang="ro-RO" sz="1800" dirty="0" smtClean="0">
                <a:solidFill>
                  <a:schemeClr val="bg1"/>
                </a:solidFill>
                <a:latin typeface="Cambria" pitchFamily="18" charset="0"/>
                <a:ea typeface="Cambria" pitchFamily="18" charset="0"/>
                <a:cs typeface="Calibri" pitchFamily="34" charset="0"/>
              </a:rPr>
              <a:t> </a:t>
            </a:r>
            <a:r>
              <a:rPr lang="ru-RU" sz="1800" dirty="0" smtClean="0">
                <a:solidFill>
                  <a:schemeClr val="bg1"/>
                </a:solidFill>
                <a:latin typeface="Cambria" pitchFamily="18" charset="0"/>
                <a:ea typeface="Cambria" pitchFamily="18" charset="0"/>
                <a:cs typeface="Calibri" pitchFamily="34" charset="0"/>
              </a:rPr>
              <a:t>находящимися в процессе ликвидации плательщиками взносов – при соответствии</a:t>
            </a:r>
            <a:r>
              <a:rPr lang="ro-RO" sz="1800" dirty="0" smtClean="0">
                <a:solidFill>
                  <a:schemeClr val="bg1"/>
                </a:solidFill>
                <a:latin typeface="Cambria" pitchFamily="18" charset="0"/>
                <a:ea typeface="Cambria" pitchFamily="18" charset="0"/>
                <a:cs typeface="Calibri" pitchFamily="34" charset="0"/>
              </a:rPr>
              <a:t> </a:t>
            </a:r>
            <a:r>
              <a:rPr lang="ru-RU" sz="1800" dirty="0" smtClean="0">
                <a:solidFill>
                  <a:schemeClr val="bg1"/>
                </a:solidFill>
                <a:latin typeface="Cambria" pitchFamily="18" charset="0"/>
                <a:ea typeface="Cambria" pitchFamily="18" charset="0"/>
                <a:cs typeface="Calibri" pitchFamily="34" charset="0"/>
              </a:rPr>
              <a:t>показателей, задекларированных в документах по исчислению и использованию</a:t>
            </a:r>
            <a:r>
              <a:rPr lang="ro-RO" sz="1800" dirty="0" smtClean="0">
                <a:solidFill>
                  <a:schemeClr val="bg1"/>
                </a:solidFill>
                <a:latin typeface="Cambria" pitchFamily="18" charset="0"/>
                <a:ea typeface="Cambria" pitchFamily="18" charset="0"/>
                <a:cs typeface="Calibri" pitchFamily="34" charset="0"/>
              </a:rPr>
              <a:t> </a:t>
            </a:r>
            <a:r>
              <a:rPr lang="ru-RU" sz="1800" dirty="0" smtClean="0">
                <a:solidFill>
                  <a:schemeClr val="bg1"/>
                </a:solidFill>
                <a:latin typeface="Cambria" pitchFamily="18" charset="0"/>
                <a:ea typeface="Cambria" pitchFamily="18" charset="0"/>
                <a:cs typeface="Calibri" pitchFamily="34" charset="0"/>
              </a:rPr>
              <a:t>взносов обязательного государственного социального страхования, и в документах</a:t>
            </a:r>
            <a:r>
              <a:rPr lang="ro-RO" sz="1800" dirty="0" smtClean="0">
                <a:solidFill>
                  <a:schemeClr val="bg1"/>
                </a:solidFill>
                <a:latin typeface="Cambria" pitchFamily="18" charset="0"/>
                <a:ea typeface="Cambria" pitchFamily="18" charset="0"/>
                <a:cs typeface="Calibri" pitchFamily="34" charset="0"/>
              </a:rPr>
              <a:t> </a:t>
            </a:r>
            <a:r>
              <a:rPr lang="ru-RU" sz="1800" dirty="0" smtClean="0">
                <a:solidFill>
                  <a:schemeClr val="bg1"/>
                </a:solidFill>
                <a:latin typeface="Cambria" pitchFamily="18" charset="0"/>
                <a:ea typeface="Cambria" pitchFamily="18" charset="0"/>
                <a:cs typeface="Calibri" pitchFamily="34" charset="0"/>
              </a:rPr>
              <a:t>по подоходному налогу, представляемых в Государственную налоговую службу в</a:t>
            </a:r>
            <a:r>
              <a:rPr lang="ro-RO" sz="1800" dirty="0" smtClean="0">
                <a:solidFill>
                  <a:schemeClr val="bg1"/>
                </a:solidFill>
                <a:latin typeface="Cambria" pitchFamily="18" charset="0"/>
                <a:ea typeface="Cambria" pitchFamily="18" charset="0"/>
                <a:cs typeface="Calibri" pitchFamily="34" charset="0"/>
              </a:rPr>
              <a:t>  </a:t>
            </a:r>
            <a:r>
              <a:rPr lang="ru-RU" sz="1800" dirty="0" smtClean="0">
                <a:solidFill>
                  <a:schemeClr val="bg1"/>
                </a:solidFill>
                <a:latin typeface="Cambria" pitchFamily="18" charset="0"/>
                <a:ea typeface="Cambria" pitchFamily="18" charset="0"/>
                <a:cs typeface="Calibri" pitchFamily="34" charset="0"/>
              </a:rPr>
              <a:t>соответствующий период. Порядок внесения данных в личные счета социального</a:t>
            </a:r>
            <a:r>
              <a:rPr lang="ro-RO" sz="1800" dirty="0" smtClean="0">
                <a:solidFill>
                  <a:schemeClr val="bg1"/>
                </a:solidFill>
                <a:latin typeface="Cambria" pitchFamily="18" charset="0"/>
                <a:ea typeface="Cambria" pitchFamily="18" charset="0"/>
                <a:cs typeface="Calibri" pitchFamily="34" charset="0"/>
              </a:rPr>
              <a:t> </a:t>
            </a:r>
            <a:r>
              <a:rPr lang="ru-RU" sz="1800" dirty="0" smtClean="0">
                <a:solidFill>
                  <a:schemeClr val="bg1"/>
                </a:solidFill>
                <a:latin typeface="Cambria" pitchFamily="18" charset="0"/>
                <a:ea typeface="Cambria" pitchFamily="18" charset="0"/>
                <a:cs typeface="Calibri" pitchFamily="34" charset="0"/>
              </a:rPr>
              <a:t>страхования устанавливает Национальная касса.</a:t>
            </a:r>
            <a:endParaRPr lang="en-US" sz="1800" dirty="0">
              <a:solidFill>
                <a:schemeClr val="bg1"/>
              </a:solidFill>
              <a:latin typeface="Cambria" pitchFamily="18" charset="0"/>
              <a:ea typeface="Cambria" pitchFamily="18" charset="0"/>
              <a:cs typeface="Calibri"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endParaRPr lang="ru-RU"/>
          </a:p>
        </p:txBody>
      </p:sp>
      <p:pic>
        <p:nvPicPr>
          <p:cNvPr id="4" name="Рисунок 5">
            <a:extLst>
              <a:ext uri="{FF2B5EF4-FFF2-40B4-BE49-F238E27FC236}">
                <a16:creationId xmlns:a16="http://schemas.microsoft.com/office/drawing/2014/main" id="{3569AD0D-D87A-487A-B06C-04028253E862}"/>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467544" y="0"/>
            <a:ext cx="7704856" cy="6858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04664"/>
            <a:ext cx="7704667" cy="1440160"/>
          </a:xfrm>
        </p:spPr>
        <p:txBody>
          <a:bodyPr>
            <a:normAutofit fontScale="90000"/>
          </a:bodyPr>
          <a:lstStyle/>
          <a:p>
            <a:pPr algn="just"/>
            <a:r>
              <a:rPr lang="ru-RU" dirty="0" smtClean="0"/>
              <a:t/>
            </a:r>
            <a:br>
              <a:rPr lang="ru-RU" dirty="0" smtClean="0"/>
            </a:br>
            <a:r>
              <a:rPr lang="ru-RU" sz="3100" dirty="0" smtClean="0">
                <a:solidFill>
                  <a:schemeClr val="bg1">
                    <a:lumMod val="95000"/>
                    <a:lumOff val="5000"/>
                  </a:schemeClr>
                </a:solidFill>
                <a:latin typeface="Arial" pitchFamily="34" charset="0"/>
                <a:cs typeface="Arial" pitchFamily="34" charset="0"/>
              </a:rPr>
              <a:t>Изменения в ст. 22 ч. (1) Закона </a:t>
            </a:r>
            <a:r>
              <a:rPr lang="ro-RO" sz="3100" dirty="0" smtClean="0">
                <a:solidFill>
                  <a:schemeClr val="bg1">
                    <a:lumMod val="95000"/>
                    <a:lumOff val="5000"/>
                  </a:schemeClr>
                </a:solidFill>
                <a:latin typeface="Arial" pitchFamily="34" charset="0"/>
                <a:cs typeface="Arial" pitchFamily="34" charset="0"/>
              </a:rPr>
              <a:t>489/1999 </a:t>
            </a:r>
            <a:r>
              <a:rPr lang="ru-RU" sz="3100" dirty="0" smtClean="0">
                <a:solidFill>
                  <a:schemeClr val="bg1">
                    <a:lumMod val="95000"/>
                    <a:lumOff val="5000"/>
                  </a:schemeClr>
                </a:solidFill>
                <a:latin typeface="Arial" pitchFamily="34" charset="0"/>
                <a:cs typeface="Arial" pitchFamily="34" charset="0"/>
              </a:rPr>
              <a:t>о государственной системе социального страхования </a:t>
            </a:r>
            <a:br>
              <a:rPr lang="ru-RU" sz="3100" dirty="0" smtClean="0">
                <a:solidFill>
                  <a:schemeClr val="bg1">
                    <a:lumMod val="95000"/>
                    <a:lumOff val="5000"/>
                  </a:schemeClr>
                </a:solidFill>
                <a:latin typeface="Arial" pitchFamily="34" charset="0"/>
                <a:cs typeface="Arial" pitchFamily="34" charset="0"/>
              </a:rPr>
            </a:br>
            <a:endParaRPr lang="ru-RU" sz="3100" dirty="0">
              <a:solidFill>
                <a:schemeClr val="bg1">
                  <a:lumMod val="95000"/>
                  <a:lumOff val="5000"/>
                </a:schemeClr>
              </a:solidFill>
              <a:latin typeface="Arial" pitchFamily="34" charset="0"/>
              <a:cs typeface="Arial" pitchFamily="34" charset="0"/>
            </a:endParaRPr>
          </a:p>
        </p:txBody>
      </p:sp>
      <p:sp>
        <p:nvSpPr>
          <p:cNvPr id="3" name="Content Placeholder 2"/>
          <p:cNvSpPr>
            <a:spLocks noGrp="1"/>
          </p:cNvSpPr>
          <p:nvPr>
            <p:ph idx="1"/>
          </p:nvPr>
        </p:nvSpPr>
        <p:spPr>
          <a:xfrm>
            <a:off x="395537" y="1916832"/>
            <a:ext cx="8291264" cy="4082984"/>
          </a:xfrm>
        </p:spPr>
        <p:txBody>
          <a:bodyPr/>
          <a:lstStyle/>
          <a:p>
            <a:pPr algn="just"/>
            <a:r>
              <a:rPr lang="ro-RO" sz="2000" dirty="0" smtClean="0">
                <a:solidFill>
                  <a:schemeClr val="bg1">
                    <a:lumMod val="95000"/>
                    <a:lumOff val="5000"/>
                  </a:schemeClr>
                </a:solidFill>
              </a:rPr>
              <a:t>„</a:t>
            </a:r>
            <a:r>
              <a:rPr lang="ru-RU" sz="2000" dirty="0" smtClean="0">
                <a:solidFill>
                  <a:schemeClr val="bg1">
                    <a:lumMod val="95000"/>
                    <a:lumOff val="5000"/>
                  </a:schemeClr>
                </a:solidFill>
              </a:rPr>
              <a:t> ​(1) Месячная основа для исчисления на каждого работника не может быть менее минимальной месячной заработной платы по стране, установленной законодательством, пропорционально отработанному времени. Взнос социального страхования, начисленный на месячной основе для исчисления на каждого работника с неполным рабочим временем или сокращенным режимом работы не может быть менее 25 процентов взноса социального страхования, исчисленного из минимальной месячной заработной платы по стране.</a:t>
            </a:r>
          </a:p>
          <a:p>
            <a:pPr algn="just"/>
            <a:r>
              <a:rPr lang="ru-RU" sz="2000" dirty="0" smtClean="0">
                <a:solidFill>
                  <a:schemeClr val="bg1">
                    <a:lumMod val="95000"/>
                    <a:lumOff val="5000"/>
                  </a:schemeClr>
                </a:solidFill>
              </a:rPr>
              <a:t>Изменения внесенные  посредством Закона о внесении изменений в некоторые нормативные акты (№ 242 от 28 июля 2022 г.) входят в силу с 1 октября.</a:t>
            </a:r>
          </a:p>
          <a:p>
            <a:pPr>
              <a:buNone/>
            </a:pPr>
            <a:endParaRPr lang="ru-RU" dirty="0" smtClean="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507288" cy="1159240"/>
          </a:xfrm>
        </p:spPr>
        <p:txBody>
          <a:bodyPr>
            <a:noAutofit/>
          </a:bodyPr>
          <a:lstStyle/>
          <a:p>
            <a:r>
              <a:rPr lang="en-US" sz="4000" dirty="0" smtClean="0">
                <a:solidFill>
                  <a:schemeClr val="bg1"/>
                </a:solidFill>
              </a:rPr>
              <a:t/>
            </a:r>
            <a:br>
              <a:rPr lang="en-US" sz="4000" dirty="0" smtClean="0">
                <a:solidFill>
                  <a:schemeClr val="bg1"/>
                </a:solidFill>
              </a:rPr>
            </a:br>
            <a:r>
              <a:rPr lang="en-US" sz="4000" dirty="0" smtClean="0">
                <a:solidFill>
                  <a:schemeClr val="bg1"/>
                </a:solidFill>
              </a:rPr>
              <a:t/>
            </a:r>
            <a:br>
              <a:rPr lang="en-US" sz="4000" dirty="0" smtClean="0">
                <a:solidFill>
                  <a:schemeClr val="bg1"/>
                </a:solidFill>
              </a:rPr>
            </a:br>
            <a:r>
              <a:rPr lang="en-US" sz="4000" dirty="0" smtClean="0">
                <a:solidFill>
                  <a:schemeClr val="bg1"/>
                </a:solidFill>
              </a:rPr>
              <a:t/>
            </a:r>
            <a:br>
              <a:rPr lang="en-US" sz="4000" dirty="0" smtClean="0">
                <a:solidFill>
                  <a:schemeClr val="bg1"/>
                </a:solidFill>
              </a:rPr>
            </a:br>
            <a:r>
              <a:rPr lang="en-US" sz="4000" dirty="0" smtClean="0">
                <a:solidFill>
                  <a:schemeClr val="bg1"/>
                </a:solidFill>
              </a:rPr>
              <a:t/>
            </a:r>
            <a:br>
              <a:rPr lang="en-US" sz="4000" dirty="0" smtClean="0">
                <a:solidFill>
                  <a:schemeClr val="bg1"/>
                </a:solidFill>
              </a:rPr>
            </a:br>
            <a:r>
              <a:rPr lang="en-US" sz="4000" dirty="0" smtClean="0">
                <a:solidFill>
                  <a:schemeClr val="bg1"/>
                </a:solidFill>
              </a:rPr>
              <a:t/>
            </a:r>
            <a:br>
              <a:rPr lang="en-US" sz="4000" dirty="0" smtClean="0">
                <a:solidFill>
                  <a:schemeClr val="bg1"/>
                </a:solidFill>
              </a:rPr>
            </a:br>
            <a:r>
              <a:rPr lang="ru-RU" sz="4000" dirty="0" smtClean="0">
                <a:solidFill>
                  <a:schemeClr val="bg1"/>
                </a:solidFill>
              </a:rPr>
              <a:t>Фиксированные тарифы за 2024 год</a:t>
            </a:r>
            <a:endParaRPr lang="en-US" sz="4000" dirty="0">
              <a:solidFill>
                <a:schemeClr val="bg1"/>
              </a:solidFill>
            </a:endParaRPr>
          </a:p>
        </p:txBody>
      </p:sp>
      <p:sp>
        <p:nvSpPr>
          <p:cNvPr id="3" name="Content Placeholder 2"/>
          <p:cNvSpPr>
            <a:spLocks noGrp="1"/>
          </p:cNvSpPr>
          <p:nvPr>
            <p:ph idx="1"/>
          </p:nvPr>
        </p:nvSpPr>
        <p:spPr>
          <a:xfrm>
            <a:off x="251520" y="1196752"/>
            <a:ext cx="8435280" cy="5661248"/>
          </a:xfrm>
        </p:spPr>
        <p:txBody>
          <a:bodyPr>
            <a:normAutofit/>
          </a:bodyPr>
          <a:lstStyle/>
          <a:p>
            <a:pPr algn="just"/>
            <a:endParaRPr lang="ru-RU" sz="1600" dirty="0" smtClean="0">
              <a:solidFill>
                <a:schemeClr val="bg1"/>
              </a:solidFill>
              <a:latin typeface="Arial" pitchFamily="34" charset="0"/>
              <a:cs typeface="Arial" pitchFamily="34" charset="0"/>
            </a:endParaRPr>
          </a:p>
          <a:p>
            <a:pPr algn="just"/>
            <a:r>
              <a:rPr lang="ru-RU" sz="1600" dirty="0" smtClean="0">
                <a:solidFill>
                  <a:schemeClr val="bg1"/>
                </a:solidFill>
                <a:latin typeface="Arial" pitchFamily="34" charset="0"/>
                <a:cs typeface="Arial" pitchFamily="34" charset="0"/>
              </a:rPr>
              <a:t>Годовой фиксированный тариф в размере 17 522 леев установлен для учредителей индивидуальных предприятий, в том числе учредителей сельских хозяйств, физических лиц, осуществляющих самостоятельную деятельность в сфере розничной торговли, за исключением торговли товарами, подлежащими акцизному сбору, и физических лиц, осуществляющих деятельность в сфере закупок продукции </a:t>
            </a:r>
            <a:r>
              <a:rPr lang="ru-RU" sz="1600" dirty="0" err="1" smtClean="0">
                <a:solidFill>
                  <a:schemeClr val="bg1"/>
                </a:solidFill>
                <a:latin typeface="Arial" pitchFamily="34" charset="0"/>
                <a:cs typeface="Arial" pitchFamily="34" charset="0"/>
              </a:rPr>
              <a:t>фитотехники</a:t>
            </a:r>
            <a:r>
              <a:rPr lang="ru-RU" sz="1600" dirty="0" smtClean="0">
                <a:solidFill>
                  <a:schemeClr val="bg1"/>
                </a:solidFill>
                <a:latin typeface="Arial" pitchFamily="34" charset="0"/>
                <a:cs typeface="Arial" pitchFamily="34" charset="0"/>
              </a:rPr>
              <a:t> и/или садоводства и/или объектов растительного мира и для обладателей лицензии предпринимателя. </a:t>
            </a:r>
          </a:p>
          <a:p>
            <a:pPr algn="just"/>
            <a:r>
              <a:rPr lang="ru-RU" sz="1600" dirty="0" smtClean="0">
                <a:solidFill>
                  <a:schemeClr val="bg1"/>
                </a:solidFill>
                <a:latin typeface="Arial" pitchFamily="34" charset="0"/>
                <a:cs typeface="Arial" pitchFamily="34" charset="0"/>
              </a:rPr>
              <a:t>Исключением являются пенсионеры, люди с ограниченными возможностями,  а также люди, попадающие в другие категории плательщиков. Взнос в размере фиксированной платы в размере 17 522 лея установлен также для работодателей в сфере автомобильных перевозок людей на такси - для лиц, работающих по индивидуальному трудовому договору, осуществляющих автомобильные перевозки людей на такси. </a:t>
            </a:r>
          </a:p>
          <a:p>
            <a:pPr algn="just"/>
            <a:r>
              <a:rPr lang="ru-RU" sz="1600" dirty="0" smtClean="0">
                <a:solidFill>
                  <a:schemeClr val="bg1"/>
                </a:solidFill>
                <a:latin typeface="Arial" pitchFamily="34" charset="0"/>
                <a:cs typeface="Arial" pitchFamily="34" charset="0"/>
              </a:rPr>
              <a:t>Для с</a:t>
            </a:r>
            <a:r>
              <a:rPr lang="ro-RO" sz="1600" dirty="0" err="1" smtClean="0">
                <a:solidFill>
                  <a:schemeClr val="bg1"/>
                </a:solidFill>
                <a:latin typeface="Arial" pitchFamily="34" charset="0"/>
                <a:cs typeface="Arial" pitchFamily="34" charset="0"/>
              </a:rPr>
              <a:t>вободны</a:t>
            </a:r>
            <a:r>
              <a:rPr lang="ru-RU" sz="1600" dirty="0" err="1" smtClean="0">
                <a:solidFill>
                  <a:schemeClr val="bg1"/>
                </a:solidFill>
                <a:latin typeface="Arial" pitchFamily="34" charset="0"/>
                <a:cs typeface="Arial" pitchFamily="34" charset="0"/>
              </a:rPr>
              <a:t>х</a:t>
            </a:r>
            <a:r>
              <a:rPr lang="ro-RO" sz="1600" dirty="0" smtClean="0">
                <a:solidFill>
                  <a:schemeClr val="bg1"/>
                </a:solidFill>
                <a:latin typeface="Arial" pitchFamily="34" charset="0"/>
                <a:cs typeface="Arial" pitchFamily="34" charset="0"/>
              </a:rPr>
              <a:t> </a:t>
            </a:r>
            <a:r>
              <a:rPr lang="ro-RO" sz="1600" dirty="0" err="1" smtClean="0">
                <a:solidFill>
                  <a:schemeClr val="bg1"/>
                </a:solidFill>
                <a:latin typeface="Arial" pitchFamily="34" charset="0"/>
                <a:cs typeface="Arial" pitchFamily="34" charset="0"/>
              </a:rPr>
              <a:t>профессионал</a:t>
            </a:r>
            <a:r>
              <a:rPr lang="ru-RU" sz="1600" dirty="0" err="1" smtClean="0">
                <a:solidFill>
                  <a:schemeClr val="bg1"/>
                </a:solidFill>
                <a:latin typeface="Arial" pitchFamily="34" charset="0"/>
                <a:cs typeface="Arial" pitchFamily="34" charset="0"/>
              </a:rPr>
              <a:t>ов</a:t>
            </a:r>
            <a:r>
              <a:rPr lang="ro-RO" sz="1600" dirty="0" smtClean="0">
                <a:solidFill>
                  <a:schemeClr val="bg1"/>
                </a:solidFill>
                <a:latin typeface="Arial" pitchFamily="34" charset="0"/>
                <a:cs typeface="Arial" pitchFamily="34" charset="0"/>
              </a:rPr>
              <a:t>, </a:t>
            </a:r>
            <a:r>
              <a:rPr lang="ro-RO" sz="1600" dirty="0" err="1" smtClean="0">
                <a:solidFill>
                  <a:schemeClr val="bg1"/>
                </a:solidFill>
                <a:latin typeface="Arial" pitchFamily="34" charset="0"/>
                <a:cs typeface="Arial" pitchFamily="34" charset="0"/>
              </a:rPr>
              <a:t>осуществляющи</a:t>
            </a:r>
            <a:r>
              <a:rPr lang="ru-RU" sz="1600" dirty="0" err="1" smtClean="0">
                <a:solidFill>
                  <a:schemeClr val="bg1"/>
                </a:solidFill>
                <a:latin typeface="Arial" pitchFamily="34" charset="0"/>
                <a:cs typeface="Arial" pitchFamily="34" charset="0"/>
              </a:rPr>
              <a:t>х</a:t>
            </a:r>
            <a:r>
              <a:rPr lang="ro-RO" sz="1600" dirty="0" smtClean="0">
                <a:solidFill>
                  <a:schemeClr val="bg1"/>
                </a:solidFill>
                <a:latin typeface="Arial" pitchFamily="34" charset="0"/>
                <a:cs typeface="Arial" pitchFamily="34" charset="0"/>
              </a:rPr>
              <a:t> </a:t>
            </a:r>
            <a:r>
              <a:rPr lang="ro-RO" sz="1600" dirty="0" err="1" smtClean="0">
                <a:solidFill>
                  <a:schemeClr val="bg1"/>
                </a:solidFill>
                <a:latin typeface="Arial" pitchFamily="34" charset="0"/>
                <a:cs typeface="Arial" pitchFamily="34" charset="0"/>
              </a:rPr>
              <a:t>деятельность</a:t>
            </a:r>
            <a:r>
              <a:rPr lang="ro-RO" sz="1600" dirty="0" smtClean="0">
                <a:solidFill>
                  <a:schemeClr val="bg1"/>
                </a:solidFill>
                <a:latin typeface="Arial" pitchFamily="34" charset="0"/>
                <a:cs typeface="Arial" pitchFamily="34" charset="0"/>
              </a:rPr>
              <a:t> в </a:t>
            </a:r>
            <a:r>
              <a:rPr lang="ro-RO" sz="1600" dirty="0" err="1" smtClean="0">
                <a:solidFill>
                  <a:schemeClr val="bg1"/>
                </a:solidFill>
                <a:latin typeface="Arial" pitchFamily="34" charset="0"/>
                <a:cs typeface="Arial" pitchFamily="34" charset="0"/>
              </a:rPr>
              <a:t>сфере</a:t>
            </a:r>
            <a:r>
              <a:rPr lang="ro-RO" sz="1600" dirty="0" smtClean="0">
                <a:solidFill>
                  <a:schemeClr val="bg1"/>
                </a:solidFill>
                <a:latin typeface="Arial" pitchFamily="34" charset="0"/>
                <a:cs typeface="Arial" pitchFamily="34" charset="0"/>
              </a:rPr>
              <a:t> </a:t>
            </a:r>
            <a:r>
              <a:rPr lang="ro-RO" sz="1600" dirty="0" err="1" smtClean="0">
                <a:solidFill>
                  <a:schemeClr val="bg1"/>
                </a:solidFill>
                <a:latin typeface="Arial" pitchFamily="34" charset="0"/>
                <a:cs typeface="Arial" pitchFamily="34" charset="0"/>
              </a:rPr>
              <a:t>правосудия</a:t>
            </a:r>
            <a:r>
              <a:rPr lang="ro-RO" sz="1600" dirty="0" smtClean="0">
                <a:solidFill>
                  <a:schemeClr val="bg1"/>
                </a:solidFill>
                <a:latin typeface="Arial" pitchFamily="34" charset="0"/>
                <a:cs typeface="Arial" pitchFamily="34" charset="0"/>
              </a:rPr>
              <a:t> </a:t>
            </a:r>
            <a:r>
              <a:rPr lang="ru-RU" sz="1600" dirty="0" smtClean="0">
                <a:solidFill>
                  <a:schemeClr val="bg1"/>
                </a:solidFill>
                <a:latin typeface="Arial" pitchFamily="34" charset="0"/>
                <a:cs typeface="Arial" pitchFamily="34" charset="0"/>
              </a:rPr>
              <a:t>ставка взносов на 2024 год не изменена и утверждена в размере 27 772 леев, как и в 2023 году, </a:t>
            </a:r>
            <a:r>
              <a:rPr lang="ro-RO" sz="1600" dirty="0" err="1" smtClean="0">
                <a:solidFill>
                  <a:schemeClr val="bg1"/>
                </a:solidFill>
                <a:latin typeface="Arial" pitchFamily="34" charset="0"/>
                <a:cs typeface="Arial" pitchFamily="34" charset="0"/>
              </a:rPr>
              <a:t>за</a:t>
            </a:r>
            <a:r>
              <a:rPr lang="ro-RO" sz="1600" dirty="0" smtClean="0">
                <a:solidFill>
                  <a:schemeClr val="bg1"/>
                </a:solidFill>
                <a:latin typeface="Arial" pitchFamily="34" charset="0"/>
                <a:cs typeface="Arial" pitchFamily="34" charset="0"/>
              </a:rPr>
              <a:t> </a:t>
            </a:r>
            <a:r>
              <a:rPr lang="ro-RO" sz="1600" dirty="0" err="1" smtClean="0">
                <a:solidFill>
                  <a:schemeClr val="bg1"/>
                </a:solidFill>
                <a:latin typeface="Arial" pitchFamily="34" charset="0"/>
                <a:cs typeface="Arial" pitchFamily="34" charset="0"/>
              </a:rPr>
              <a:t>исключением</a:t>
            </a:r>
            <a:r>
              <a:rPr lang="ro-RO" sz="1600" dirty="0" smtClean="0">
                <a:solidFill>
                  <a:schemeClr val="bg1"/>
                </a:solidFill>
                <a:latin typeface="Arial" pitchFamily="34" charset="0"/>
                <a:cs typeface="Arial" pitchFamily="34" charset="0"/>
              </a:rPr>
              <a:t> </a:t>
            </a:r>
            <a:r>
              <a:rPr lang="ro-RO" sz="1600" dirty="0" err="1" smtClean="0">
                <a:solidFill>
                  <a:schemeClr val="bg1"/>
                </a:solidFill>
                <a:latin typeface="Arial" pitchFamily="34" charset="0"/>
                <a:cs typeface="Arial" pitchFamily="34" charset="0"/>
              </a:rPr>
              <a:t>пенсионеров</a:t>
            </a:r>
            <a:r>
              <a:rPr lang="ro-RO" sz="1600" dirty="0" smtClean="0">
                <a:solidFill>
                  <a:schemeClr val="bg1"/>
                </a:solidFill>
                <a:latin typeface="Arial" pitchFamily="34" charset="0"/>
                <a:cs typeface="Arial" pitchFamily="34" charset="0"/>
              </a:rPr>
              <a:t>, </a:t>
            </a:r>
            <a:r>
              <a:rPr lang="ro-RO" sz="1600" dirty="0" err="1" smtClean="0">
                <a:solidFill>
                  <a:schemeClr val="bg1"/>
                </a:solidFill>
                <a:latin typeface="Arial" pitchFamily="34" charset="0"/>
                <a:cs typeface="Arial" pitchFamily="34" charset="0"/>
              </a:rPr>
              <a:t>лиц</a:t>
            </a:r>
            <a:r>
              <a:rPr lang="ro-RO" sz="1600" dirty="0" smtClean="0">
                <a:solidFill>
                  <a:schemeClr val="bg1"/>
                </a:solidFill>
                <a:latin typeface="Arial" pitchFamily="34" charset="0"/>
                <a:cs typeface="Arial" pitchFamily="34" charset="0"/>
              </a:rPr>
              <a:t> с </a:t>
            </a:r>
            <a:r>
              <a:rPr lang="ro-RO" sz="1600" dirty="0" err="1" smtClean="0">
                <a:solidFill>
                  <a:schemeClr val="bg1"/>
                </a:solidFill>
                <a:latin typeface="Arial" pitchFamily="34" charset="0"/>
                <a:cs typeface="Arial" pitchFamily="34" charset="0"/>
              </a:rPr>
              <a:t>ограниченными</a:t>
            </a:r>
            <a:r>
              <a:rPr lang="ro-RO" sz="1600" dirty="0" smtClean="0">
                <a:solidFill>
                  <a:schemeClr val="bg1"/>
                </a:solidFill>
                <a:latin typeface="Arial" pitchFamily="34" charset="0"/>
                <a:cs typeface="Arial" pitchFamily="34" charset="0"/>
              </a:rPr>
              <a:t> </a:t>
            </a:r>
            <a:r>
              <a:rPr lang="ro-RO" sz="1600" dirty="0" err="1" smtClean="0">
                <a:solidFill>
                  <a:schemeClr val="bg1"/>
                </a:solidFill>
                <a:latin typeface="Arial" pitchFamily="34" charset="0"/>
                <a:cs typeface="Arial" pitchFamily="34" charset="0"/>
              </a:rPr>
              <a:t>возможностями</a:t>
            </a:r>
            <a:r>
              <a:rPr lang="ro-RO" sz="1600" dirty="0" smtClean="0">
                <a:solidFill>
                  <a:schemeClr val="bg1"/>
                </a:solidFill>
                <a:latin typeface="Arial" pitchFamily="34" charset="0"/>
                <a:cs typeface="Arial" pitchFamily="34" charset="0"/>
              </a:rPr>
              <a:t>, а </a:t>
            </a:r>
            <a:r>
              <a:rPr lang="ro-RO" sz="1600" dirty="0" err="1" smtClean="0">
                <a:solidFill>
                  <a:schemeClr val="bg1"/>
                </a:solidFill>
                <a:latin typeface="Arial" pitchFamily="34" charset="0"/>
                <a:cs typeface="Arial" pitchFamily="34" charset="0"/>
              </a:rPr>
              <a:t>также</a:t>
            </a:r>
            <a:r>
              <a:rPr lang="ro-RO" sz="1600" dirty="0" smtClean="0">
                <a:solidFill>
                  <a:schemeClr val="bg1"/>
                </a:solidFill>
                <a:latin typeface="Arial" pitchFamily="34" charset="0"/>
                <a:cs typeface="Arial" pitchFamily="34" charset="0"/>
              </a:rPr>
              <a:t> </a:t>
            </a:r>
            <a:r>
              <a:rPr lang="ro-RO" sz="1600" dirty="0" err="1" smtClean="0">
                <a:solidFill>
                  <a:schemeClr val="bg1"/>
                </a:solidFill>
                <a:latin typeface="Arial" pitchFamily="34" charset="0"/>
                <a:cs typeface="Arial" pitchFamily="34" charset="0"/>
              </a:rPr>
              <a:t>лиц</a:t>
            </a:r>
            <a:r>
              <a:rPr lang="ro-RO" sz="1600" dirty="0" smtClean="0">
                <a:solidFill>
                  <a:schemeClr val="bg1"/>
                </a:solidFill>
                <a:latin typeface="Arial" pitchFamily="34" charset="0"/>
                <a:cs typeface="Arial" pitchFamily="34" charset="0"/>
              </a:rPr>
              <a:t>, </a:t>
            </a:r>
            <a:r>
              <a:rPr lang="ro-RO" sz="1600" dirty="0" err="1" smtClean="0">
                <a:solidFill>
                  <a:schemeClr val="bg1"/>
                </a:solidFill>
                <a:latin typeface="Arial" pitchFamily="34" charset="0"/>
                <a:cs typeface="Arial" pitchFamily="34" charset="0"/>
              </a:rPr>
              <a:t>отнесенных</a:t>
            </a:r>
            <a:r>
              <a:rPr lang="ro-RO" sz="1600" dirty="0" smtClean="0">
                <a:solidFill>
                  <a:schemeClr val="bg1"/>
                </a:solidFill>
                <a:latin typeface="Arial" pitchFamily="34" charset="0"/>
                <a:cs typeface="Arial" pitchFamily="34" charset="0"/>
              </a:rPr>
              <a:t> к </a:t>
            </a:r>
            <a:r>
              <a:rPr lang="ro-RO" sz="1600" dirty="0" err="1" smtClean="0">
                <a:solidFill>
                  <a:schemeClr val="bg1"/>
                </a:solidFill>
                <a:latin typeface="Arial" pitchFamily="34" charset="0"/>
                <a:cs typeface="Arial" pitchFamily="34" charset="0"/>
              </a:rPr>
              <a:t>категориям</a:t>
            </a:r>
            <a:r>
              <a:rPr lang="ro-RO" sz="1600" dirty="0" smtClean="0">
                <a:solidFill>
                  <a:schemeClr val="bg1"/>
                </a:solidFill>
                <a:latin typeface="Arial" pitchFamily="34" charset="0"/>
                <a:cs typeface="Arial" pitchFamily="34" charset="0"/>
              </a:rPr>
              <a:t> </a:t>
            </a:r>
            <a:r>
              <a:rPr lang="ro-RO" sz="1600" dirty="0" err="1" smtClean="0">
                <a:solidFill>
                  <a:schemeClr val="bg1"/>
                </a:solidFill>
                <a:latin typeface="Arial" pitchFamily="34" charset="0"/>
                <a:cs typeface="Arial" pitchFamily="34" charset="0"/>
              </a:rPr>
              <a:t>плательщиков</a:t>
            </a:r>
            <a:r>
              <a:rPr lang="ro-RO" sz="1600" dirty="0" smtClean="0">
                <a:solidFill>
                  <a:schemeClr val="bg1"/>
                </a:solidFill>
                <a:latin typeface="Arial" pitchFamily="34" charset="0"/>
                <a:cs typeface="Arial" pitchFamily="34" charset="0"/>
              </a:rPr>
              <a:t>, </a:t>
            </a:r>
            <a:r>
              <a:rPr lang="ro-RO" sz="1600" dirty="0" err="1" smtClean="0">
                <a:solidFill>
                  <a:schemeClr val="bg1"/>
                </a:solidFill>
                <a:latin typeface="Arial" pitchFamily="34" charset="0"/>
                <a:cs typeface="Arial" pitchFamily="34" charset="0"/>
              </a:rPr>
              <a:t>указанным</a:t>
            </a:r>
            <a:r>
              <a:rPr lang="ro-RO" sz="1600" dirty="0" smtClean="0">
                <a:solidFill>
                  <a:schemeClr val="bg1"/>
                </a:solidFill>
                <a:latin typeface="Arial" pitchFamily="34" charset="0"/>
                <a:cs typeface="Arial" pitchFamily="34" charset="0"/>
              </a:rPr>
              <a:t> в </a:t>
            </a:r>
            <a:r>
              <a:rPr lang="ro-RO" sz="1600" dirty="0" err="1" smtClean="0">
                <a:solidFill>
                  <a:schemeClr val="bg1"/>
                </a:solidFill>
                <a:latin typeface="Arial" pitchFamily="34" charset="0"/>
                <a:cs typeface="Arial" pitchFamily="34" charset="0"/>
              </a:rPr>
              <a:t>пунктах</a:t>
            </a:r>
            <a:r>
              <a:rPr lang="ro-RO" sz="1600" dirty="0" smtClean="0">
                <a:solidFill>
                  <a:schemeClr val="bg1"/>
                </a:solidFill>
                <a:latin typeface="Arial" pitchFamily="34" charset="0"/>
                <a:cs typeface="Arial" pitchFamily="34" charset="0"/>
              </a:rPr>
              <a:t> 1.1 – 1.6.</a:t>
            </a:r>
          </a:p>
          <a:p>
            <a:pPr>
              <a:buNone/>
            </a:pPr>
            <a:endParaRPr lang="en-US" sz="16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727192"/>
          </a:xfrm>
        </p:spPr>
        <p:txBody>
          <a:bodyPr>
            <a:noAutofit/>
          </a:bodyPr>
          <a:lstStyle/>
          <a:p>
            <a:r>
              <a:rPr lang="ru-RU" sz="2400" dirty="0" smtClean="0">
                <a:solidFill>
                  <a:schemeClr val="bg1"/>
                </a:solidFill>
              </a:rPr>
              <a:t>Изменения в Приложении №. 3 к Закону №. 489/1999</a:t>
            </a:r>
            <a:endParaRPr lang="en-US" sz="2400" dirty="0">
              <a:solidFill>
                <a:schemeClr val="bg1"/>
              </a:solidFill>
            </a:endParaRPr>
          </a:p>
        </p:txBody>
      </p:sp>
      <p:sp>
        <p:nvSpPr>
          <p:cNvPr id="3" name="Content Placeholder 2"/>
          <p:cNvSpPr>
            <a:spLocks noGrp="1"/>
          </p:cNvSpPr>
          <p:nvPr>
            <p:ph idx="1"/>
          </p:nvPr>
        </p:nvSpPr>
        <p:spPr>
          <a:xfrm>
            <a:off x="107504" y="1412776"/>
            <a:ext cx="8784976" cy="5328592"/>
          </a:xfrm>
        </p:spPr>
        <p:txBody>
          <a:bodyPr>
            <a:normAutofit lnSpcReduction="10000"/>
          </a:bodyPr>
          <a:lstStyle/>
          <a:p>
            <a:pPr algn="just">
              <a:buNone/>
            </a:pPr>
            <a:r>
              <a:rPr lang="ru-RU" sz="1800" dirty="0" smtClean="0">
                <a:solidFill>
                  <a:schemeClr val="bg1"/>
                </a:solidFill>
              </a:rPr>
              <a:t>		</a:t>
            </a:r>
            <a:r>
              <a:rPr lang="ru-RU" sz="1800" dirty="0" smtClean="0">
                <a:solidFill>
                  <a:schemeClr val="bg1"/>
                </a:solidFill>
                <a:latin typeface="Arial" pitchFamily="34" charset="0"/>
                <a:cs typeface="Arial" pitchFamily="34" charset="0"/>
              </a:rPr>
              <a:t>Приложение №. 3 дополнено пунктом </a:t>
            </a:r>
            <a:r>
              <a:rPr lang="ro-RO" sz="1800" dirty="0" smtClean="0">
                <a:solidFill>
                  <a:schemeClr val="bg1"/>
                </a:solidFill>
                <a:latin typeface="Arial" pitchFamily="34" charset="0"/>
                <a:cs typeface="Arial" pitchFamily="34" charset="0"/>
              </a:rPr>
              <a:t>2</a:t>
            </a:r>
            <a:r>
              <a:rPr lang="ro-RO" sz="1800" baseline="30000" dirty="0" smtClean="0">
                <a:solidFill>
                  <a:schemeClr val="bg1"/>
                </a:solidFill>
                <a:latin typeface="Arial" pitchFamily="34" charset="0"/>
                <a:cs typeface="Arial" pitchFamily="34" charset="0"/>
              </a:rPr>
              <a:t>1</a:t>
            </a:r>
            <a:r>
              <a:rPr lang="ro-RO" sz="1800" dirty="0" smtClean="0">
                <a:solidFill>
                  <a:schemeClr val="bg1"/>
                </a:solidFill>
                <a:latin typeface="Arial" pitchFamily="34" charset="0"/>
                <a:cs typeface="Arial" pitchFamily="34" charset="0"/>
              </a:rPr>
              <a:t>) </a:t>
            </a:r>
            <a:r>
              <a:rPr lang="ru-RU" sz="1800" dirty="0" smtClean="0">
                <a:solidFill>
                  <a:schemeClr val="bg1"/>
                </a:solidFill>
                <a:latin typeface="Arial" pitchFamily="34" charset="0"/>
                <a:cs typeface="Arial" pitchFamily="34" charset="0"/>
              </a:rPr>
              <a:t>который изложен в следующей редакции: понесенные и определенные расходы на перевозку и питание студентов-стажеров и/или учеников в порядке, установленном Правительством; В результате этих изменений взносы социального страхования не будут начисляться за транспорт, организованный в пределах предельного лимита в 75 леев (без НДС), и за питание, организованный в пределах предельного лимита в 70 леев (без НДС) на человека за каждый фактически отработанный день.</a:t>
            </a:r>
          </a:p>
          <a:p>
            <a:pPr algn="just">
              <a:buNone/>
            </a:pPr>
            <a:r>
              <a:rPr lang="ru-RU" sz="1800" dirty="0" smtClean="0">
                <a:solidFill>
                  <a:schemeClr val="bg1"/>
                </a:solidFill>
                <a:latin typeface="Arial" pitchFamily="34" charset="0"/>
                <a:cs typeface="Arial" pitchFamily="34" charset="0"/>
              </a:rPr>
              <a:t>Глава V Раздел I и Раздел II </a:t>
            </a:r>
            <a:r>
              <a:rPr lang="ru-RU" sz="1800" dirty="0" smtClean="0">
                <a:solidFill>
                  <a:schemeClr val="bg1"/>
                </a:solidFill>
              </a:rPr>
              <a:t>Положения об определении налоговых обязательств по подоходному налогу юридических и физических лиц, осуществляющих предпринимательскую деятельность</a:t>
            </a:r>
            <a:r>
              <a:rPr lang="ru-RU" sz="1800" dirty="0" smtClean="0">
                <a:solidFill>
                  <a:schemeClr val="bg1"/>
                </a:solidFill>
                <a:latin typeface="Arial" pitchFamily="34" charset="0"/>
                <a:cs typeface="Arial" pitchFamily="34" charset="0"/>
              </a:rPr>
              <a:t>, утвержденное Постановлением Правительства № 693/2018 </a:t>
            </a:r>
            <a:r>
              <a:rPr lang="ru-RU" sz="1800" b="1" dirty="0" smtClean="0">
                <a:solidFill>
                  <a:schemeClr val="bg1"/>
                </a:solidFill>
              </a:rPr>
              <a:t>об определении налоговых обязательств по подоходному налогу</a:t>
            </a:r>
            <a:r>
              <a:rPr lang="ro-RO" sz="1800" b="1" dirty="0" smtClean="0">
                <a:solidFill>
                  <a:schemeClr val="bg1"/>
                </a:solidFill>
              </a:rPr>
              <a:t> </a:t>
            </a:r>
            <a:r>
              <a:rPr lang="ru-RU" sz="1800" b="1" dirty="0" smtClean="0">
                <a:solidFill>
                  <a:schemeClr val="bg1"/>
                </a:solidFill>
              </a:rPr>
              <a:t>предусматривает </a:t>
            </a:r>
            <a:r>
              <a:rPr lang="ru-RU" sz="1800" dirty="0" smtClean="0">
                <a:solidFill>
                  <a:schemeClr val="bg1"/>
                </a:solidFill>
              </a:rPr>
              <a:t>расходы на транспорт и организованное питание стажеров и/или учеников.</a:t>
            </a:r>
            <a:endParaRPr lang="ru-RU" sz="1800" dirty="0" smtClean="0">
              <a:solidFill>
                <a:schemeClr val="bg1"/>
              </a:solidFill>
              <a:latin typeface="Arial" pitchFamily="34" charset="0"/>
              <a:cs typeface="Arial" pitchFamily="34" charset="0"/>
            </a:endParaRPr>
          </a:p>
          <a:p>
            <a:pPr algn="just">
              <a:buNone/>
            </a:pPr>
            <a:r>
              <a:rPr lang="ru-RU" sz="1800" dirty="0" smtClean="0">
                <a:solidFill>
                  <a:schemeClr val="bg1"/>
                </a:solidFill>
                <a:latin typeface="Arial" pitchFamily="34" charset="0"/>
                <a:cs typeface="Arial" pitchFamily="34" charset="0"/>
              </a:rPr>
              <a:t>В случаях, когда суммы, предоставленные работодателем, превышают указанные пределы, работодатель будет обязан рассчитать и уплатить взносы социального страхования, поскольку они будут рассматриваться как льгота, предоставленная работодателем. Соответственно, эти суммы будут задекларированы через таблицу №. 2 Отчета </a:t>
            </a:r>
            <a:r>
              <a:rPr lang="ro-RO" sz="1800" dirty="0" smtClean="0">
                <a:solidFill>
                  <a:schemeClr val="bg1"/>
                </a:solidFill>
                <a:latin typeface="Arial" pitchFamily="34" charset="0"/>
                <a:cs typeface="Arial" pitchFamily="34" charset="0"/>
              </a:rPr>
              <a:t>IPC</a:t>
            </a:r>
            <a:r>
              <a:rPr lang="ru-RU" sz="1800" dirty="0" smtClean="0">
                <a:solidFill>
                  <a:schemeClr val="bg1"/>
                </a:solidFill>
                <a:latin typeface="Arial" pitchFamily="34" charset="0"/>
                <a:cs typeface="Arial" pitchFamily="34" charset="0"/>
              </a:rPr>
              <a:t> 21 как основа расчета взносов социального страхования с указанием отдельной категории застрахованного лица.</a:t>
            </a:r>
            <a:endParaRPr lang="en-US" sz="1800" dirty="0">
              <a:solidFill>
                <a:schemeClr val="bg1"/>
              </a:solidFill>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332656"/>
            <a:ext cx="8229600" cy="6336704"/>
          </a:xfrm>
        </p:spPr>
        <p:txBody>
          <a:bodyPr>
            <a:normAutofit/>
          </a:bodyPr>
          <a:lstStyle/>
          <a:p>
            <a:pPr algn="just"/>
            <a:r>
              <a:rPr lang="ru-RU" sz="2000" dirty="0" smtClean="0">
                <a:solidFill>
                  <a:schemeClr val="bg1"/>
                </a:solidFill>
              </a:rPr>
              <a:t>В то же время и в пункте 12) Приложения № 3 к Закону № 489/1999 были включены некоторые дополнения, которые в окончательной редакции имеют следующее содержание: « суммы, составляющие стоимость подарков (вещевых премий), получаемых работниками или бывшими работниками по месту основной работы, а также суммы, составляющие стоимость вещевых премий, и суммы денежных вознаграждений, полученных на конкурсах и соревнованиях, другие суммы, полученные в соответствии с частями (19</a:t>
            </a:r>
            <a:r>
              <a:rPr lang="ru-RU" sz="2000" baseline="30000" dirty="0" smtClean="0">
                <a:solidFill>
                  <a:schemeClr val="bg1"/>
                </a:solidFill>
                <a:latin typeface="Calibri" pitchFamily="34" charset="0"/>
                <a:cs typeface="Calibri" pitchFamily="34" charset="0"/>
              </a:rPr>
              <a:t>3</a:t>
            </a:r>
            <a:r>
              <a:rPr lang="ru-RU" sz="2000" dirty="0" smtClean="0">
                <a:solidFill>
                  <a:schemeClr val="bg1"/>
                </a:solidFill>
              </a:rPr>
              <a:t>) и (20) статьи 24 Налогового кодекса № 1163/1997;«</a:t>
            </a:r>
          </a:p>
          <a:p>
            <a:pPr algn="just"/>
            <a:r>
              <a:rPr lang="ru-RU" sz="2000" dirty="0" smtClean="0">
                <a:solidFill>
                  <a:schemeClr val="bg1"/>
                </a:solidFill>
              </a:rPr>
              <a:t>В статье 24 п. (19</a:t>
            </a:r>
            <a:r>
              <a:rPr lang="ru-RU" sz="2000" baseline="30000" dirty="0" smtClean="0">
                <a:solidFill>
                  <a:schemeClr val="bg1"/>
                </a:solidFill>
                <a:latin typeface="Calibri" pitchFamily="34" charset="0"/>
                <a:cs typeface="Calibri" pitchFamily="34" charset="0"/>
              </a:rPr>
              <a:t>3</a:t>
            </a:r>
            <a:r>
              <a:rPr lang="ru-RU" sz="2000" dirty="0" smtClean="0">
                <a:solidFill>
                  <a:schemeClr val="bg1"/>
                </a:solidFill>
              </a:rPr>
              <a:t>) и п. (20) Налогового кодекса №. 1163/1997 предусмотрены следующие выплаты: </a:t>
            </a:r>
          </a:p>
          <a:p>
            <a:pPr algn="just"/>
            <a:r>
              <a:rPr lang="ru-RU" sz="2000" dirty="0" smtClean="0">
                <a:solidFill>
                  <a:schemeClr val="bg1"/>
                </a:solidFill>
              </a:rPr>
              <a:t>подарки в натуральной форме, в том числе ваучеры, предоставленные работникам, а также их несовершеннолетним детям по случаю нерабочих праздничных дней в соответствии с Трудовым кодексом и дней рождения работников, – в порядке, предусмотренном индивидуальным трудовым договором или правилами внутреннего распорядка</a:t>
            </a:r>
            <a:endParaRPr lang="en-US" sz="20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88640"/>
            <a:ext cx="8928992" cy="6552728"/>
          </a:xfrm>
        </p:spPr>
        <p:txBody>
          <a:bodyPr>
            <a:normAutofit fontScale="62500" lnSpcReduction="20000"/>
          </a:bodyPr>
          <a:lstStyle/>
          <a:p>
            <a:endParaRPr lang="ru-RU" dirty="0" smtClean="0">
              <a:solidFill>
                <a:schemeClr val="bg1"/>
              </a:solidFill>
            </a:endParaRPr>
          </a:p>
          <a:p>
            <a:endParaRPr lang="ru-RU" dirty="0" smtClean="0">
              <a:solidFill>
                <a:schemeClr val="bg1"/>
              </a:solidFill>
            </a:endParaRPr>
          </a:p>
          <a:p>
            <a:endParaRPr lang="ru-RU" dirty="0" smtClean="0">
              <a:solidFill>
                <a:schemeClr val="bg1"/>
              </a:solidFill>
            </a:endParaRPr>
          </a:p>
          <a:p>
            <a:endParaRPr lang="ru-RU" dirty="0" smtClean="0">
              <a:solidFill>
                <a:schemeClr val="bg1"/>
              </a:solidFill>
            </a:endParaRPr>
          </a:p>
          <a:p>
            <a:endParaRPr lang="ru-RU" dirty="0" smtClean="0">
              <a:solidFill>
                <a:schemeClr val="bg1"/>
              </a:solidFill>
            </a:endParaRPr>
          </a:p>
          <a:p>
            <a:endParaRPr lang="ru-RU" dirty="0" smtClean="0">
              <a:solidFill>
                <a:schemeClr val="bg1"/>
              </a:solidFill>
            </a:endParaRPr>
          </a:p>
          <a:p>
            <a:endParaRPr lang="ru-RU" dirty="0" smtClean="0">
              <a:solidFill>
                <a:schemeClr val="bg1"/>
              </a:solidFill>
            </a:endParaRPr>
          </a:p>
          <a:p>
            <a:r>
              <a:rPr lang="ru-RU" dirty="0" smtClean="0">
                <a:solidFill>
                  <a:schemeClr val="bg1"/>
                </a:solidFill>
              </a:rPr>
              <a:t>повышение квалификации работников, кроме предусмотренного частью (19), а также на деятельность, связанную с укреплением корпоративной культуры и командного духа, – в установленном Правительством порядке;</a:t>
            </a:r>
          </a:p>
          <a:p>
            <a:r>
              <a:rPr lang="ru-RU" dirty="0" smtClean="0">
                <a:solidFill>
                  <a:schemeClr val="bg1"/>
                </a:solidFill>
              </a:rPr>
              <a:t> </a:t>
            </a:r>
            <a:r>
              <a:rPr lang="ru-RU" dirty="0" smtClean="0">
                <a:solidFill>
                  <a:schemeClr val="bg1"/>
                </a:solidFill>
              </a:rPr>
              <a:t>абонементы на пользование спортивными объектами для занятий спортом и физкультурой в поддерживающих, профилактических или лечебных целях, предлагаемые поставщиками, деятельность которых классифицируется по кодам 93.11, 93.12 или 93.13 согласно Классификатору видов экономической деятельности Молдовы, – в размере до 50% среднемесячной заработной платы по экономике, прогнозируемой и утверждаемой Правительством на соответствующий год, в расчете на каждого работника</a:t>
            </a:r>
            <a:r>
              <a:rPr lang="ru-RU" dirty="0" smtClean="0">
                <a:solidFill>
                  <a:schemeClr val="bg1"/>
                </a:solidFill>
              </a:rPr>
              <a:t>;</a:t>
            </a:r>
            <a:endParaRPr lang="ro-RO" dirty="0" smtClean="0">
              <a:solidFill>
                <a:schemeClr val="bg1"/>
              </a:solidFill>
            </a:endParaRPr>
          </a:p>
          <a:p>
            <a:r>
              <a:rPr lang="ro-RO" dirty="0">
                <a:solidFill>
                  <a:schemeClr val="bg1"/>
                </a:solidFill>
              </a:rPr>
              <a:t>E</a:t>
            </a:r>
            <a:r>
              <a:rPr lang="ru-RU" dirty="0" err="1">
                <a:solidFill>
                  <a:schemeClr val="bg1"/>
                </a:solidFill>
              </a:rPr>
              <a:t>сли</a:t>
            </a:r>
            <a:r>
              <a:rPr lang="ru-RU" dirty="0">
                <a:solidFill>
                  <a:schemeClr val="bg1"/>
                </a:solidFill>
              </a:rPr>
              <a:t> предоставленная сумма превышает 6850 леев (13700 прогнозируемой средней заработной платы по экономике х 50%) для работника, на эту сумму будут начислены взносы государственного социального страхования. эти суммы будут объявлены в таблице №. 2 Отчета </a:t>
            </a:r>
            <a:r>
              <a:rPr lang="ro-RO" dirty="0">
                <a:solidFill>
                  <a:schemeClr val="bg1"/>
                </a:solidFill>
              </a:rPr>
              <a:t>IPC</a:t>
            </a:r>
            <a:r>
              <a:rPr lang="ru-RU" dirty="0">
                <a:solidFill>
                  <a:schemeClr val="bg1"/>
                </a:solidFill>
              </a:rPr>
              <a:t>21 как основа расчета взносов социального страхования без разделения на отдельную категорию застрахованного лица</a:t>
            </a:r>
            <a:r>
              <a:rPr lang="ru-RU" dirty="0" smtClean="0">
                <a:solidFill>
                  <a:schemeClr val="bg1"/>
                </a:solidFill>
              </a:rPr>
              <a:t>.</a:t>
            </a:r>
            <a:endParaRPr lang="ro-RO" dirty="0" smtClean="0">
              <a:solidFill>
                <a:schemeClr val="bg1"/>
              </a:solidFill>
            </a:endParaRPr>
          </a:p>
          <a:p>
            <a:endParaRPr lang="ro-RO" dirty="0">
              <a:solidFill>
                <a:schemeClr val="bg1"/>
              </a:solidFill>
            </a:endParaRPr>
          </a:p>
          <a:p>
            <a:endParaRPr lang="en-US" dirty="0">
              <a:solidFill>
                <a:schemeClr val="bg1"/>
              </a:solidFill>
            </a:endParaRPr>
          </a:p>
          <a:p>
            <a:endParaRPr lang="ro-RO" dirty="0" smtClean="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623837"/>
          </a:xfrm>
        </p:spPr>
        <p:txBody>
          <a:bodyPr>
            <a:normAutofit fontScale="77500" lnSpcReduction="20000"/>
          </a:bodyPr>
          <a:lstStyle/>
          <a:p>
            <a:endParaRPr lang="ru-RU" dirty="0" smtClean="0">
              <a:solidFill>
                <a:schemeClr val="bg1"/>
              </a:solidFill>
            </a:endParaRPr>
          </a:p>
          <a:p>
            <a:r>
              <a:rPr lang="ru-RU" dirty="0" smtClean="0">
                <a:solidFill>
                  <a:schemeClr val="bg1"/>
                </a:solidFill>
              </a:rPr>
              <a:t> </a:t>
            </a:r>
            <a:r>
              <a:rPr lang="ru-RU" dirty="0">
                <a:solidFill>
                  <a:schemeClr val="bg1"/>
                </a:solidFill>
              </a:rPr>
              <a:t>заключение договора на оказание медицинских услуг – в размере среднемесячной заработной платы по экономике, прогнозируемой и утверждаемой Правительством на соответствующий год, в расчете на каждого работника.</a:t>
            </a:r>
          </a:p>
          <a:p>
            <a:endParaRPr lang="ru-RU" dirty="0" smtClean="0">
              <a:solidFill>
                <a:schemeClr val="bg1"/>
              </a:solidFill>
            </a:endParaRPr>
          </a:p>
          <a:p>
            <a:r>
              <a:rPr lang="ru-RU" dirty="0" smtClean="0">
                <a:solidFill>
                  <a:schemeClr val="bg1"/>
                </a:solidFill>
              </a:rPr>
              <a:t>Размер </a:t>
            </a:r>
            <a:r>
              <a:rPr lang="ru-RU" dirty="0" smtClean="0">
                <a:solidFill>
                  <a:schemeClr val="bg1"/>
                </a:solidFill>
              </a:rPr>
              <a:t>среднемесячной заработной платы в экономике, прогнозируемый на 2024 год, утвержден в размере 13 700 леев (Постановление правительства № 1033/2023).</a:t>
            </a:r>
          </a:p>
          <a:p>
            <a:r>
              <a:rPr lang="ru-RU" dirty="0" smtClean="0">
                <a:solidFill>
                  <a:schemeClr val="bg1"/>
                </a:solidFill>
              </a:rPr>
              <a:t> Соответственно, взносы социального страхования не начисляются в пределах 13 700 леев. В случае превышения предельного размера в 13 700 леев сумма </a:t>
            </a:r>
            <a:r>
              <a:rPr lang="ru-RU" dirty="0" smtClean="0">
                <a:solidFill>
                  <a:schemeClr val="bg1"/>
                </a:solidFill>
              </a:rPr>
              <a:t>превышения будет </a:t>
            </a:r>
            <a:r>
              <a:rPr lang="ru-RU" dirty="0" smtClean="0">
                <a:solidFill>
                  <a:schemeClr val="bg1"/>
                </a:solidFill>
              </a:rPr>
              <a:t>рассматриваться как льгота, предоставленная работодателем работнику, и работодатель рассчитает, задекларирует и уплатит взносы социального страхования.</a:t>
            </a:r>
            <a:endParaRPr lang="en-US"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32656"/>
            <a:ext cx="8686800" cy="6336704"/>
          </a:xfrm>
        </p:spPr>
        <p:txBody>
          <a:bodyPr>
            <a:normAutofit fontScale="70000" lnSpcReduction="20000"/>
          </a:bodyPr>
          <a:lstStyle/>
          <a:p>
            <a:pPr algn="just"/>
            <a:r>
              <a:rPr lang="ru-RU" dirty="0" smtClean="0">
                <a:solidFill>
                  <a:schemeClr val="bg1"/>
                </a:solidFill>
              </a:rPr>
              <a:t>Другие изменения в Приложении № 3 Закона № 489/1999 относятся к его дополнению пунктами 42 и 43. </a:t>
            </a:r>
            <a:endParaRPr lang="ro-RO" dirty="0" smtClean="0">
              <a:solidFill>
                <a:schemeClr val="bg1"/>
              </a:solidFill>
            </a:endParaRPr>
          </a:p>
          <a:p>
            <a:pPr algn="just"/>
            <a:r>
              <a:rPr lang="ru-RU" dirty="0" smtClean="0">
                <a:solidFill>
                  <a:schemeClr val="bg1"/>
                </a:solidFill>
              </a:rPr>
              <a:t>Пункт 42 предусматривает следующее: платежи, произведенные работодателем в пользу работника с целью компенсации затрат на альтернативные услуги по уходу за детьми в возрасте до трех лет в размере, не превышающем 2500 леев на каждого ребенка работника в месяц;</a:t>
            </a:r>
            <a:endParaRPr lang="ro-RO" dirty="0" smtClean="0">
              <a:solidFill>
                <a:schemeClr val="bg1"/>
              </a:solidFill>
            </a:endParaRPr>
          </a:p>
          <a:p>
            <a:pPr algn="just"/>
            <a:r>
              <a:rPr lang="ru-RU" dirty="0" smtClean="0">
                <a:solidFill>
                  <a:schemeClr val="bg1"/>
                </a:solidFill>
              </a:rPr>
              <a:t>Соответственно, эти суммы должны быть задекларированы в таблице № 2 Декларации </a:t>
            </a:r>
            <a:r>
              <a:rPr lang="ro-RO" dirty="0" smtClean="0">
                <a:solidFill>
                  <a:schemeClr val="bg1"/>
                </a:solidFill>
              </a:rPr>
              <a:t>IPC </a:t>
            </a:r>
            <a:r>
              <a:rPr lang="ru-RU" dirty="0" smtClean="0">
                <a:solidFill>
                  <a:schemeClr val="bg1"/>
                </a:solidFill>
              </a:rPr>
              <a:t>21. Отдельный</a:t>
            </a:r>
            <a:r>
              <a:rPr lang="en-US" dirty="0" smtClean="0">
                <a:solidFill>
                  <a:schemeClr val="bg1"/>
                </a:solidFill>
              </a:rPr>
              <a:t> </a:t>
            </a:r>
            <a:r>
              <a:rPr lang="ru-RU" dirty="0" smtClean="0">
                <a:solidFill>
                  <a:schemeClr val="bg1"/>
                </a:solidFill>
              </a:rPr>
              <a:t>Код категории застрахованного лица, не предвиден для декларирования данных выплат, следовательно указывается код 101 "лицо, работающее по индивидуальному трудовому договору". Если в рамках трудовых отношений работнику не начислены другие выплаты, сумма, превышающая 2500 леев, будет задекларирована с кодом 101.</a:t>
            </a:r>
            <a:endParaRPr lang="ro-RO" dirty="0" smtClean="0">
              <a:solidFill>
                <a:schemeClr val="bg1"/>
              </a:solidFill>
            </a:endParaRPr>
          </a:p>
          <a:p>
            <a:r>
              <a:rPr lang="ru-RU" dirty="0" smtClean="0">
                <a:solidFill>
                  <a:schemeClr val="bg1"/>
                </a:solidFill>
              </a:rPr>
              <a:t> Одновременно, сообщаем что пункт 43 предусматривает что вознаграждение, выплачиваемое за выполняемую в избирательный период работу, в том числе в день выборов, работающим в окружных избирательных советах, участковых избирательных бюро и аппаратах этих советов и бюро служащим избирательной сферы, не освобожденным от исполнения служебных обязанностей или не привлеченным.</a:t>
            </a:r>
          </a:p>
          <a:p>
            <a:r>
              <a:rPr lang="ru-RU" dirty="0" smtClean="0">
                <a:solidFill>
                  <a:schemeClr val="bg1"/>
                </a:solidFill>
              </a:rPr>
              <a:t> </a:t>
            </a:r>
            <a:endParaRPr lang="ru-RU"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3200" dirty="0" smtClean="0">
                <a:solidFill>
                  <a:schemeClr val="bg1"/>
                </a:solidFill>
              </a:rPr>
              <a:t>О физических лицах, осуществляющих независимую деятельность</a:t>
            </a:r>
            <a:endParaRPr lang="en-US" sz="3200" dirty="0">
              <a:solidFill>
                <a:schemeClr val="bg1"/>
              </a:solidFill>
            </a:endParaRPr>
          </a:p>
        </p:txBody>
      </p:sp>
      <p:sp>
        <p:nvSpPr>
          <p:cNvPr id="3" name="Content Placeholder 2"/>
          <p:cNvSpPr>
            <a:spLocks noGrp="1"/>
          </p:cNvSpPr>
          <p:nvPr>
            <p:ph idx="1"/>
          </p:nvPr>
        </p:nvSpPr>
        <p:spPr/>
        <p:txBody>
          <a:bodyPr>
            <a:normAutofit fontScale="85000" lnSpcReduction="20000"/>
          </a:bodyPr>
          <a:lstStyle/>
          <a:p>
            <a:r>
              <a:rPr lang="ru-RU" dirty="0" smtClean="0">
                <a:solidFill>
                  <a:schemeClr val="bg1"/>
                </a:solidFill>
              </a:rPr>
              <a:t>Физические лица, осуществляющие деятельность в сфере розничной торговли, не обязаны представлять отчетность. Согласно ст. 20 пункт (1</a:t>
            </a:r>
            <a:r>
              <a:rPr lang="ro-RO" baseline="30000" dirty="0" smtClean="0">
                <a:solidFill>
                  <a:schemeClr val="bg1"/>
                </a:solidFill>
              </a:rPr>
              <a:t>1</a:t>
            </a:r>
            <a:r>
              <a:rPr lang="ru-RU" dirty="0" smtClean="0">
                <a:solidFill>
                  <a:schemeClr val="bg1"/>
                </a:solidFill>
              </a:rPr>
              <a:t>) расчет взносов социального страхования для этих лиц осуществляется Национальной кассой социального страхования ежемесячно. </a:t>
            </a:r>
            <a:endParaRPr lang="ro-RO" dirty="0" smtClean="0">
              <a:solidFill>
                <a:schemeClr val="bg1"/>
              </a:solidFill>
            </a:endParaRPr>
          </a:p>
          <a:p>
            <a:pPr>
              <a:buNone/>
            </a:pPr>
            <a:r>
              <a:rPr lang="ru-RU" dirty="0" smtClean="0">
                <a:solidFill>
                  <a:schemeClr val="bg1"/>
                </a:solidFill>
              </a:rPr>
              <a:t>1</a:t>
            </a:r>
            <a:r>
              <a:rPr lang="ro-RO" baseline="30000" dirty="0" smtClean="0">
                <a:solidFill>
                  <a:schemeClr val="bg1"/>
                </a:solidFill>
              </a:rPr>
              <a:t>1</a:t>
            </a:r>
            <a:r>
              <a:rPr lang="ru-RU" dirty="0" smtClean="0">
                <a:solidFill>
                  <a:schemeClr val="bg1"/>
                </a:solidFill>
              </a:rPr>
              <a:t>) Расчет взносов государственного социального страхования для лиц, осуществляющих независимую деятельность, производится ежемесячно Национальной кассой до 25 числа месяца, следующего за отчетным.</a:t>
            </a:r>
            <a:endParaRPr lang="en-US" dirty="0">
              <a:solidFill>
                <a:schemeClr val="bg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Custom 9">
      <a:dk1>
        <a:sysClr val="windowText" lastClr="000000"/>
      </a:dk1>
      <a:lt1>
        <a:sysClr val="window" lastClr="FFFFFF"/>
      </a:lt1>
      <a:dk2>
        <a:srgbClr val="D8D8D8"/>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9">
    <a:dk1>
      <a:sysClr val="windowText" lastClr="000000"/>
    </a:dk1>
    <a:lt1>
      <a:sysClr val="window" lastClr="FFFFFF"/>
    </a:lt1>
    <a:dk2>
      <a:srgbClr val="D8D8D8"/>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themeOverride>
</file>

<file path=docProps/app.xml><?xml version="1.0" encoding="utf-8"?>
<Properties xmlns="http://schemas.openxmlformats.org/officeDocument/2006/extended-properties" xmlns:vt="http://schemas.openxmlformats.org/officeDocument/2006/docPropsVTypes">
  <Template/>
  <TotalTime>4079</TotalTime>
  <Words>1985</Words>
  <Application>Microsoft Office PowerPoint</Application>
  <PresentationFormat>On-screen Show (4:3)</PresentationFormat>
  <Paragraphs>77</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Aharoni</vt:lpstr>
      <vt:lpstr>Arial</vt:lpstr>
      <vt:lpstr>Arial Black</vt:lpstr>
      <vt:lpstr>Calibri</vt:lpstr>
      <vt:lpstr>Cambria</vt:lpstr>
      <vt:lpstr>Rockwell</vt:lpstr>
      <vt:lpstr>Times New Roman</vt:lpstr>
      <vt:lpstr>Wingdings 2</vt:lpstr>
      <vt:lpstr>Foundry</vt:lpstr>
      <vt:lpstr>   ДЕКЛАРИРОВАНИЕ ВЗНОСОВ СОЦИАЛЬНОГО СТРАХОВАНИЯ</vt:lpstr>
      <vt:lpstr> Изменения в ст. 22 ч. (1) Закона 489/1999 о государственной системе социального страхования  </vt:lpstr>
      <vt:lpstr>     Фиксированные тарифы за 2024 год</vt:lpstr>
      <vt:lpstr>Изменения в Приложении №. 3 к Закону №. 489/1999</vt:lpstr>
      <vt:lpstr>PowerPoint Presentation</vt:lpstr>
      <vt:lpstr>PowerPoint Presentation</vt:lpstr>
      <vt:lpstr>PowerPoint Presentation</vt:lpstr>
      <vt:lpstr>PowerPoint Presentation</vt:lpstr>
      <vt:lpstr>О физических лицах, осуществляющих независимую деятельность</vt:lpstr>
      <vt:lpstr>Пособия назначенные из офиса</vt:lpstr>
      <vt:lpstr> Изменения в законодательстве, связанные с предоставлением отдельных видов пособий (вступают в силу с 01.01.2024, МО № 318-321 от 18.08.23)  </vt:lpstr>
      <vt:lpstr>   Условия назначения пособий социального страхования по временной нетрудоспособности из средств работодателя независимо от страхового стажа сотрудника    </vt:lpstr>
      <vt:lpstr>Увеличение периода отпуска по отцовству</vt:lpstr>
      <vt:lpstr>Разделения периода отпуска по отцовству на части</vt:lpstr>
      <vt:lpstr> Предоставление отпуска застрахованным лицам усыновившим или разместившим под опеку/попечительство детей</vt:lpstr>
      <vt:lpstr>PowerPoint Presentation</vt:lpstr>
      <vt:lpstr>Декларирование ситуаций после фискального контроля</vt:lpstr>
      <vt:lpstr>Закон о внесении изменений в некоторые нормативные акты (№ 242 от 28 июля 2022 г.)</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110</cp:revision>
  <cp:lastPrinted>2024-01-23T11:26:07Z</cp:lastPrinted>
  <dcterms:created xsi:type="dcterms:W3CDTF">2024-01-10T12:09:12Z</dcterms:created>
  <dcterms:modified xsi:type="dcterms:W3CDTF">2024-01-23T13:39:56Z</dcterms:modified>
</cp:coreProperties>
</file>