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58" r:id="rId5"/>
    <p:sldId id="265" r:id="rId6"/>
    <p:sldId id="259" r:id="rId7"/>
    <p:sldId id="260" r:id="rId8"/>
    <p:sldId id="261" r:id="rId9"/>
    <p:sldId id="262" r:id="rId10"/>
    <p:sldId id="257" r:id="rId11"/>
    <p:sldId id="267" r:id="rId12"/>
    <p:sldId id="295" r:id="rId13"/>
    <p:sldId id="274" r:id="rId14"/>
    <p:sldId id="275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6" r:id="rId25"/>
    <p:sldId id="283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E7259BA-2223-4F7D-BF2A-5B0E163D105D}" type="datetimeFigureOut">
              <a:rPr lang="en-US" smtClean="0"/>
              <a:pPr/>
              <a:t>1/19/2021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DD306E9-3C7E-461D-B8D1-A2F127F6A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orientacascales.wordpress.com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217171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cs typeface="Aharoni" pitchFamily="2" charset="-79"/>
              </a:rPr>
              <a:t>Декларирование взносов социального страхования в 2021 году</a:t>
            </a:r>
            <a:endParaRPr lang="en-US" dirty="0">
              <a:solidFill>
                <a:srgbClr val="FF0000"/>
              </a:solidFill>
              <a:latin typeface="Algerian" pitchFamily="82" charset="0"/>
              <a:cs typeface="Aharoni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558118" cy="1752600"/>
          </a:xfrm>
        </p:spPr>
        <p:txBody>
          <a:bodyPr>
            <a:normAutofit fontScale="85000" lnSpcReduction="10000"/>
          </a:bodyPr>
          <a:lstStyle/>
          <a:p>
            <a:r>
              <a:rPr lang="ru-RU" sz="4200" dirty="0" smtClean="0">
                <a:solidFill>
                  <a:srgbClr val="FF0000"/>
                </a:solidFill>
              </a:rPr>
              <a:t>                                     </a:t>
            </a:r>
            <a:r>
              <a:rPr lang="ru-RU" sz="4200" b="1" dirty="0" smtClean="0">
                <a:solidFill>
                  <a:srgbClr val="002060"/>
                </a:solidFill>
              </a:rPr>
              <a:t>Клара СОРОЧАН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>
                <a:solidFill>
                  <a:srgbClr val="002060"/>
                </a:solidFill>
              </a:rPr>
              <a:t>                                                   </a:t>
            </a:r>
            <a:r>
              <a:rPr lang="ru-RU" sz="3000" dirty="0" smtClean="0">
                <a:solidFill>
                  <a:srgbClr val="002060"/>
                </a:solidFill>
              </a:rPr>
              <a:t>Кишинев 2021</a:t>
            </a:r>
            <a:endParaRPr lang="en-US" sz="3000" dirty="0">
              <a:solidFill>
                <a:srgbClr val="002060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500042"/>
            <a:ext cx="7772400" cy="585551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Исходя из Статьи 14 п. 7, Закона 756/1999 , Пособие по временной нетрудоспособности вследствие несчастного случая на производстве или профессионального заболевания предоставляется на основании медицинского документа, выданного в соответствии с законодательством, и документов расследования несчастного случая или установления профессионального заболевания, составленных компетентными органами.</a:t>
            </a:r>
          </a:p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Порядок расследования несчастных случаев на производстве предусмотрен Положением о порядке расследования несчастных случаев на производстве, утвержденным Постановлением Правительства РМ от 25.07.2012 г. 1361/2005. Для расследования несчастного случая на производстве работодатель назначает комиссию по расследованию, которая по окончании расследования несчастного случая составляет протокол расследования, который включает необходимые документы расследования несчастного случая на производстве.</a:t>
            </a:r>
          </a:p>
          <a:p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1283612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Декларирование  профессиональных заболеваниях и несчастных случаях на производстве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«В то же время в Официальном Мониторе № 152 (7481) от 20 июня 2020 года были опубликованы изменения в Приказе Минфина № 126/2017, где были внесены некоторые дополнения в приложение № 2, в Инструкции о, заполнении Отчета, </a:t>
            </a:r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IPC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 18.</a:t>
            </a:r>
            <a:endParaRPr lang="en-US" b="1" dirty="0" smtClean="0">
              <a:solidFill>
                <a:schemeClr val="tx2">
                  <a:lumMod val="1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     Одним из изменений, внесенных в Инструкцию, является способ декларирования пособий по временной нетрудоспособности в связи с несчастными случаями на производстве и профессиональными заболеваниями с 1 июня 2020 года ».</a:t>
            </a: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715404" cy="1140736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№ 257 от 16.12.2020 о внесении изменений в некоторые нормативные акты, опубликованные в Официальном </a:t>
            </a:r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Мониторе </a:t>
            </a:r>
            <a:r>
              <a:rPr lang="ru-RU" sz="2400" b="1" dirty="0" err="1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нр</a:t>
            </a:r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. </a:t>
            </a:r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353-357 (7681-7685) от 22.12.2020 г.</a:t>
            </a:r>
            <a:endParaRPr lang="en-US" sz="2400" b="1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err="1" smtClean="0">
                <a:solidFill>
                  <a:schemeClr val="tx2">
                    <a:lumMod val="10000"/>
                  </a:schemeClr>
                </a:solidFill>
              </a:rPr>
              <a:t>Ст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XIII, 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Закона </a:t>
            </a:r>
            <a:r>
              <a:rPr lang="ru-RU" b="1" dirty="0" err="1" smtClean="0">
                <a:solidFill>
                  <a:schemeClr val="tx2">
                    <a:lumMod val="10000"/>
                  </a:schemeClr>
                </a:solidFill>
              </a:rPr>
              <a:t>нр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489/1999 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о государственной системе социального 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страхования</a:t>
            </a:r>
            <a:endParaRPr lang="ro-RO" b="1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b="1" dirty="0" err="1" smtClean="0">
                <a:solidFill>
                  <a:schemeClr val="tx2">
                    <a:lumMod val="10000"/>
                  </a:schemeClr>
                </a:solidFill>
              </a:rPr>
              <a:t>Ст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XIV, 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статья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14 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Закона о страховании от несчастных случаев на производстве и профессиональных заболеваний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nr. 756/1999</a:t>
            </a:r>
          </a:p>
          <a:p>
            <a:r>
              <a:rPr lang="ru-RU" b="1" dirty="0" err="1" smtClean="0">
                <a:solidFill>
                  <a:schemeClr val="tx2">
                    <a:lumMod val="10000"/>
                  </a:schemeClr>
                </a:solidFill>
              </a:rPr>
              <a:t>Ст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XXVI, 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Закона </a:t>
            </a:r>
            <a:r>
              <a:rPr lang="ru-RU" b="1" dirty="0" err="1" smtClean="0">
                <a:solidFill>
                  <a:schemeClr val="tx2">
                    <a:lumMod val="10000"/>
                  </a:schemeClr>
                </a:solidFill>
              </a:rPr>
              <a:t>нр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lang="ro-RO" b="1" dirty="0" smtClean="0">
                <a:solidFill>
                  <a:schemeClr val="tx2">
                    <a:lumMod val="10000"/>
                  </a:schemeClr>
                </a:solidFill>
              </a:rPr>
              <a:t>289/2004 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о пособиях по временной нетрудоспособности и</a:t>
            </a:r>
            <a:b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других пособиях социального страхования</a:t>
            </a:r>
          </a:p>
          <a:p>
            <a:pPr>
              <a:buNone/>
            </a:pP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52F03F6-EBE2-4238-9AE9-7A26250363DC}"/>
              </a:ext>
            </a:extLst>
          </p:cNvPr>
          <p:cNvSpPr/>
          <p:nvPr/>
        </p:nvSpPr>
        <p:spPr>
          <a:xfrm>
            <a:off x="285720" y="428604"/>
            <a:ext cx="8858280" cy="623734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o-RO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o-RO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DECLARAŢIE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o-RO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o-RO" sz="23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Subsemnata/tul ___________________________________________________________ confirm pe proprie răspundere pierderea integrală  a venitului asigurat pentru  perioada_____________________________, la toate unităţile în care desfăşoară activităţi.</a:t>
            </a:r>
            <a:endParaRPr lang="ru-RU" sz="2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o-RO" sz="23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În cazul în care se demonstrează că informaţia declarată mai sus nu este veridică mă oblig să restitui benevol sumele plătite nejustificat din contul angajatorului sau/şi din bugetul asigurărilor sociale de stat.	</a:t>
            </a:r>
            <a:endParaRPr lang="ru-RU" sz="2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o-RO" sz="23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									Semnătura</a:t>
            </a:r>
            <a:endParaRPr lang="ru-RU" sz="2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644DC0F5-D3CC-4C33-BCD6-30BB83CE5AEB}"/>
              </a:ext>
            </a:extLst>
          </p:cNvPr>
          <p:cNvSpPr/>
          <p:nvPr/>
        </p:nvSpPr>
        <p:spPr>
          <a:xfrm>
            <a:off x="142844" y="1"/>
            <a:ext cx="8858312" cy="85723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</a:rPr>
              <a:t>Комбинации кодов категорий застрахованных лиц, которые включают пересекающиеся периоды</a:t>
            </a:r>
            <a:endParaRPr lang="ru-RU" sz="2300" b="1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Таблица 12">
            <a:extLst>
              <a:ext uri="{FF2B5EF4-FFF2-40B4-BE49-F238E27FC236}">
                <a16:creationId xmlns="" xmlns:a16="http://schemas.microsoft.com/office/drawing/2014/main" id="{017D1F4C-FCF9-497A-B48B-FD310FA92E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22241326"/>
              </p:ext>
            </p:extLst>
          </p:nvPr>
        </p:nvGraphicFramePr>
        <p:xfrm>
          <a:off x="71406" y="896588"/>
          <a:ext cx="9072595" cy="70449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21729">
                  <a:extLst>
                    <a:ext uri="{9D8B030D-6E8A-4147-A177-3AD203B41FA5}">
                      <a16:colId xmlns="" xmlns:a16="http://schemas.microsoft.com/office/drawing/2014/main" val="2262503735"/>
                    </a:ext>
                  </a:extLst>
                </a:gridCol>
                <a:gridCol w="1567068">
                  <a:extLst>
                    <a:ext uri="{9D8B030D-6E8A-4147-A177-3AD203B41FA5}">
                      <a16:colId xmlns="" xmlns:a16="http://schemas.microsoft.com/office/drawing/2014/main" val="300709761"/>
                    </a:ext>
                  </a:extLst>
                </a:gridCol>
                <a:gridCol w="2440072">
                  <a:extLst>
                    <a:ext uri="{9D8B030D-6E8A-4147-A177-3AD203B41FA5}">
                      <a16:colId xmlns="" xmlns:a16="http://schemas.microsoft.com/office/drawing/2014/main" val="3419879452"/>
                    </a:ext>
                  </a:extLst>
                </a:gridCol>
                <a:gridCol w="2743726">
                  <a:extLst>
                    <a:ext uri="{9D8B030D-6E8A-4147-A177-3AD203B41FA5}">
                      <a16:colId xmlns="" xmlns:a16="http://schemas.microsoft.com/office/drawing/2014/main" val="4098151290"/>
                    </a:ext>
                  </a:extLst>
                </a:gridCol>
              </a:tblGrid>
              <a:tr h="1304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Комбинации кодов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Разрешается/не разрешается пересечение периода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или Положение Правительства в которых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предусмотрены ситуации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Комментарии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2192915544"/>
                  </a:ext>
                </a:extLst>
              </a:tr>
              <a:tr h="11598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101–153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Пересечение периодов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деятельности с периодами временной нетрудоспособности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cs typeface="+mn-cs"/>
                        </a:rPr>
                        <a:t>Н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 разрешается 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7030A0"/>
                          </a:solidFill>
                          <a:effectLst/>
                        </a:rPr>
                        <a:t>Ст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Закона 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289/2004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14 din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ПП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rgbClr val="7030A0"/>
                          </a:solidFill>
                          <a:effectLst/>
                        </a:rPr>
                        <a:t>нр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108/2005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Потеря застрахованного дохода в течение периода временной нетрудоспособности является обязательным условием для всех организаций, в которых осуществляет деятельность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4182743435"/>
                  </a:ext>
                </a:extLst>
              </a:tr>
              <a:tr h="17483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160–153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Пересечение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 периодов ежегодного отпуска с периодом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временной нетрудоспособности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32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ПП </a:t>
                      </a:r>
                      <a:r>
                        <a:rPr lang="ru-RU" sz="1600" b="1" dirty="0" err="1" smtClean="0">
                          <a:solidFill>
                            <a:srgbClr val="7030A0"/>
                          </a:solidFill>
                          <a:effectLst/>
                        </a:rPr>
                        <a:t>нр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108/2005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Законодательством предусмотрены случаи нахождения в отпуске по болезни в период ежегодного отпуска.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62421533"/>
                  </a:ext>
                </a:extLst>
              </a:tr>
              <a:tr h="17483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155–153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Пересечение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периодов продления ежегодного отпуска с периодом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временной нетрудоспособности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7030A0"/>
                          </a:solidFill>
                          <a:effectLst/>
                        </a:rPr>
                        <a:t>Ст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122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Трудового Кодекса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;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32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ПП </a:t>
                      </a:r>
                      <a:r>
                        <a:rPr lang="ru-RU" sz="1600" b="1" dirty="0" err="1" smtClean="0">
                          <a:solidFill>
                            <a:srgbClr val="7030A0"/>
                          </a:solidFill>
                          <a:effectLst/>
                        </a:rPr>
                        <a:t>нр</a:t>
                      </a:r>
                      <a:r>
                        <a:rPr lang="ro-RO" sz="1600" b="1" dirty="0" smtClean="0">
                          <a:solidFill>
                            <a:srgbClr val="7030A0"/>
                          </a:solidFill>
                          <a:effectLst/>
                        </a:rPr>
                        <a:t>. </a:t>
                      </a:r>
                      <a:r>
                        <a:rPr lang="ro-RO" sz="1600" b="1" dirty="0">
                          <a:solidFill>
                            <a:srgbClr val="7030A0"/>
                          </a:solidFill>
                          <a:effectLst/>
                        </a:rPr>
                        <a:t>108/2005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В период продления ежегодного отпуска застрахованное лицо теряет застрахованный доход , это дает право на временную нетрудоспособность.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816764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71216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3" name="Таблица 12">
            <a:extLst>
              <a:ext uri="{FF2B5EF4-FFF2-40B4-BE49-F238E27FC236}">
                <a16:creationId xmlns="" xmlns:a16="http://schemas.microsoft.com/office/drawing/2014/main" id="{017D1F4C-FCF9-497A-B48B-FD310FA92E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2953659"/>
              </p:ext>
            </p:extLst>
          </p:nvPr>
        </p:nvGraphicFramePr>
        <p:xfrm>
          <a:off x="-71470" y="0"/>
          <a:ext cx="9215471" cy="7659399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365264">
                  <a:extLst>
                    <a:ext uri="{9D8B030D-6E8A-4147-A177-3AD203B41FA5}">
                      <a16:colId xmlns="" xmlns:a16="http://schemas.microsoft.com/office/drawing/2014/main" val="2262503735"/>
                    </a:ext>
                  </a:extLst>
                </a:gridCol>
                <a:gridCol w="1590128">
                  <a:extLst>
                    <a:ext uri="{9D8B030D-6E8A-4147-A177-3AD203B41FA5}">
                      <a16:colId xmlns="" xmlns:a16="http://schemas.microsoft.com/office/drawing/2014/main" val="300709761"/>
                    </a:ext>
                  </a:extLst>
                </a:gridCol>
                <a:gridCol w="2475978">
                  <a:extLst>
                    <a:ext uri="{9D8B030D-6E8A-4147-A177-3AD203B41FA5}">
                      <a16:colId xmlns="" xmlns:a16="http://schemas.microsoft.com/office/drawing/2014/main" val="3419879452"/>
                    </a:ext>
                  </a:extLst>
                </a:gridCol>
                <a:gridCol w="2784101">
                  <a:extLst>
                    <a:ext uri="{9D8B030D-6E8A-4147-A177-3AD203B41FA5}">
                      <a16:colId xmlns="" xmlns:a16="http://schemas.microsoft.com/office/drawing/2014/main" val="4098151290"/>
                    </a:ext>
                  </a:extLst>
                </a:gridCol>
              </a:tblGrid>
              <a:tr h="12144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Комбинации кодов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Разрешается/не разрешается пересечение периода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или Положение Правительства в которых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предусмотрены ситуации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Комментарии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2192915544"/>
                  </a:ext>
                </a:extLst>
              </a:tr>
              <a:tr h="22804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143–160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143–101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Код 143 пересекается с периодами деятельности или периодом ежегодного отпуска.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разрешается 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</a:t>
                      </a:r>
                      <a:r>
                        <a:rPr lang="ro-RO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o-RO" sz="14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Закона </a:t>
                      </a:r>
                      <a:r>
                        <a:rPr lang="ro-RO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489/1999 (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</a:t>
                      </a:r>
                      <a:r>
                        <a:rPr kumimoji="0" lang="ru-RU" sz="1400" b="1" i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выплата</a:t>
                      </a:r>
                      <a:r>
                        <a:rPr lang="ro-RO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);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Код 143 предназначен для отражения разовых выплат во время отпуска по болезни, беременности и родам и отпуска по уходу за ребенком, поэтому использование в сочетании с другими кодами, требующими отпуска по работе или отдыха, не допускается. Единовременная выплата является застрахованным доходом и декларируется вместе с фондом вознаграждения.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4182743435"/>
                  </a:ext>
                </a:extLst>
              </a:tr>
              <a:tr h="12884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160–101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Пересечение периодов деятельности с периодами ежегодного отпуска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 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o-RO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 </a:t>
                      </a:r>
                      <a:r>
                        <a:rPr lang="ru-RU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Трудового Кодекса</a:t>
                      </a:r>
                      <a:r>
                        <a:rPr lang="ro-RO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Когда работник находится в ежегодном отпуске, он может быть отозван и вознагражден за деятельность в течение этого периода.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62421533"/>
                  </a:ext>
                </a:extLst>
              </a:tr>
              <a:tr h="19668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o-RO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163–153</a:t>
                      </a:r>
                      <a:endParaRPr kumimoji="0" lang="ru-RU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Пересечение периода, в течение которого лицо получало вознаграждение в качестве члена административного совета , с периодом временной нетрудоспособности</a:t>
                      </a:r>
                      <a:endParaRPr kumimoji="0" lang="ru-RU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 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o-RO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Закона </a:t>
                      </a:r>
                      <a:r>
                        <a:rPr lang="ro-RO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489/1999 (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</a:t>
                      </a:r>
                      <a:r>
                        <a:rPr kumimoji="0" lang="ru-RU" sz="1400" b="1" i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выплата</a:t>
                      </a:r>
                      <a:r>
                        <a:rPr lang="ro-RO" sz="1400" dirty="0" smtClean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);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Бывают ситуации когда лицо фактически не работает а платят взнос в качестве члена</a:t>
                      </a:r>
                      <a:r>
                        <a:rPr lang="ru-RU" sz="1400" b="1" baseline="0" dirty="0" smtClean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kumimoji="0" lang="ru-RU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административного совета 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экономического агента.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816764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94710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Таблица 12">
            <a:extLst>
              <a:ext uri="{FF2B5EF4-FFF2-40B4-BE49-F238E27FC236}">
                <a16:creationId xmlns="" xmlns:a16="http://schemas.microsoft.com/office/drawing/2014/main" id="{017D1F4C-FCF9-497A-B48B-FD310FA92E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69990250"/>
              </p:ext>
            </p:extLst>
          </p:nvPr>
        </p:nvGraphicFramePr>
        <p:xfrm>
          <a:off x="71407" y="-1"/>
          <a:ext cx="9072592" cy="698623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43139">
                  <a:extLst>
                    <a:ext uri="{9D8B030D-6E8A-4147-A177-3AD203B41FA5}">
                      <a16:colId xmlns="" xmlns:a16="http://schemas.microsoft.com/office/drawing/2014/main" val="2262503735"/>
                    </a:ext>
                  </a:extLst>
                </a:gridCol>
                <a:gridCol w="1428760">
                  <a:extLst>
                    <a:ext uri="{9D8B030D-6E8A-4147-A177-3AD203B41FA5}">
                      <a16:colId xmlns="" xmlns:a16="http://schemas.microsoft.com/office/drawing/2014/main" val="300709761"/>
                    </a:ext>
                  </a:extLst>
                </a:gridCol>
                <a:gridCol w="2071702">
                  <a:extLst>
                    <a:ext uri="{9D8B030D-6E8A-4147-A177-3AD203B41FA5}">
                      <a16:colId xmlns="" xmlns:a16="http://schemas.microsoft.com/office/drawing/2014/main" val="3419879452"/>
                    </a:ext>
                  </a:extLst>
                </a:gridCol>
                <a:gridCol w="3428991">
                  <a:extLst>
                    <a:ext uri="{9D8B030D-6E8A-4147-A177-3AD203B41FA5}">
                      <a16:colId xmlns="" xmlns:a16="http://schemas.microsoft.com/office/drawing/2014/main" val="4098151290"/>
                    </a:ext>
                  </a:extLst>
                </a:gridCol>
              </a:tblGrid>
              <a:tr h="1317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Комбинации кодов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Разрешается/не разрешается пересечение периода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или Положение Правительства в которых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предусмотрены ситуации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Комментарии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2192915544"/>
                  </a:ext>
                </a:extLst>
              </a:tr>
              <a:tr h="12543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o-RO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159–153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Пересечение  периода отпуска (за свой счет) с периодом</a:t>
                      </a:r>
                      <a:r>
                        <a:rPr lang="ru-RU" sz="1400" b="1" baseline="0" dirty="0" smtClean="0">
                          <a:solidFill>
                            <a:srgbClr val="7030A0"/>
                          </a:solidFill>
                        </a:rPr>
                        <a:t> временной нетрудоспособности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разрешается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o-RO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ПП </a:t>
                      </a:r>
                      <a:r>
                        <a:rPr lang="ru-RU" sz="1400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нр</a:t>
                      </a:r>
                      <a:r>
                        <a:rPr lang="ro-RO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108/2005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За дни неоплачиваемого отпуска пособие по временной нетрудоспособности не выплачивается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82743435"/>
                  </a:ext>
                </a:extLst>
              </a:tr>
              <a:tr h="27319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159–101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Пересечение  периода неоплачиваемого отпуска (за свой счет) с периодом деятельности.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Разрешается 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Ст.</a:t>
                      </a:r>
                      <a:r>
                        <a:rPr lang="ro-RO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Трудового Кодекса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Во время неоплачиваемого отпуска могут осуществляться единовременные выплаты, которые декларируются с кодом 101. В то же время, если лицо решило вернуться на работу до истечения неоплачиваемого отпуска, заявленного в предыдущие месяцы, доход будет декларирован в соответствии с застрахованным доходом, реализованным за этот период.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2421533"/>
                  </a:ext>
                </a:extLst>
              </a:tr>
              <a:tr h="13173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165–101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пересечение периода отпуска по отцовству с периодом деятельности.</a:t>
                      </a:r>
                      <a:r>
                        <a:rPr lang="ro-RO" sz="14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разрешается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o-RO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ПП </a:t>
                      </a:r>
                      <a:r>
                        <a:rPr lang="ru-RU" sz="1400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нр</a:t>
                      </a:r>
                      <a:r>
                        <a:rPr lang="ro-RO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1245/2016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За период отпуска по отцовству, который совпадает с периодом деятельности, выплачивается заработная плата, но не пособие.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1676403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3" name="Таблица 12">
            <a:extLst>
              <a:ext uri="{FF2B5EF4-FFF2-40B4-BE49-F238E27FC236}">
                <a16:creationId xmlns="" xmlns:a16="http://schemas.microsoft.com/office/drawing/2014/main" id="{017D1F4C-FCF9-497A-B48B-FD310FA92E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36098990"/>
              </p:ext>
            </p:extLst>
          </p:nvPr>
        </p:nvGraphicFramePr>
        <p:xfrm>
          <a:off x="0" y="1"/>
          <a:ext cx="9144000" cy="704483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85999">
                  <a:extLst>
                    <a:ext uri="{9D8B030D-6E8A-4147-A177-3AD203B41FA5}">
                      <a16:colId xmlns="" xmlns:a16="http://schemas.microsoft.com/office/drawing/2014/main" val="2262503735"/>
                    </a:ext>
                  </a:extLst>
                </a:gridCol>
                <a:gridCol w="1591937">
                  <a:extLst>
                    <a:ext uri="{9D8B030D-6E8A-4147-A177-3AD203B41FA5}">
                      <a16:colId xmlns="" xmlns:a16="http://schemas.microsoft.com/office/drawing/2014/main" val="300709761"/>
                    </a:ext>
                  </a:extLst>
                </a:gridCol>
                <a:gridCol w="2478796">
                  <a:extLst>
                    <a:ext uri="{9D8B030D-6E8A-4147-A177-3AD203B41FA5}">
                      <a16:colId xmlns="" xmlns:a16="http://schemas.microsoft.com/office/drawing/2014/main" val="3419879452"/>
                    </a:ext>
                  </a:extLst>
                </a:gridCol>
                <a:gridCol w="2787268">
                  <a:extLst>
                    <a:ext uri="{9D8B030D-6E8A-4147-A177-3AD203B41FA5}">
                      <a16:colId xmlns="" xmlns:a16="http://schemas.microsoft.com/office/drawing/2014/main" val="4098151290"/>
                    </a:ext>
                  </a:extLst>
                </a:gridCol>
              </a:tblGrid>
              <a:tr h="1108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Комбинации кодов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Разрешается/не разрешается пересечение периода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или Положение Правительства в которых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предусмотрены ситуации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Комментарии 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2192915544"/>
                  </a:ext>
                </a:extLst>
              </a:tr>
              <a:tr h="24880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165–143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Пересечение периода отпуска по отцовству с единовременной выплатой.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разрешается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o-RO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ПП 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нр</a:t>
                      </a:r>
                      <a:r>
                        <a:rPr lang="ro-RO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1245/2016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Продолжительность отпуска по отцовству составляет 14 дней. В случае единовременной выплаты в течение соответствующего месяца, обычные отпускные будут декларироваться в другом периоде вместе с фондом заработной платы, в зависимости от обстоятельств.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4182743435"/>
                  </a:ext>
                </a:extLst>
              </a:tr>
              <a:tr h="30474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16011 – 153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</a:rPr>
                        <a:t>Совмещение периода учебного отпуска с периодом временной нетрудоспособности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разрешается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o-RO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Закона</a:t>
                      </a: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289/2004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Во время учебного отпуска, согласно коллективному трудовому договору, работник получает заработную плату или определенный процент от заработной платы, с которой удерживаются взносы социального страхования. Ситуация предполагает, что работник в течение этого периода имел застрахованный доход и не имел права на пособие по временной нетрудоспособности.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62421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95436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7CC2166D-EE15-4774-BF96-8DB81B5B0C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70569176"/>
              </p:ext>
            </p:extLst>
          </p:nvPr>
        </p:nvGraphicFramePr>
        <p:xfrm>
          <a:off x="142844" y="1600200"/>
          <a:ext cx="8812314" cy="511495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957159">
                  <a:extLst>
                    <a:ext uri="{9D8B030D-6E8A-4147-A177-3AD203B41FA5}">
                      <a16:colId xmlns="" xmlns:a16="http://schemas.microsoft.com/office/drawing/2014/main" val="1903707682"/>
                    </a:ext>
                  </a:extLst>
                </a:gridCol>
                <a:gridCol w="4878086">
                  <a:extLst>
                    <a:ext uri="{9D8B030D-6E8A-4147-A177-3AD203B41FA5}">
                      <a16:colId xmlns="" xmlns:a16="http://schemas.microsoft.com/office/drawing/2014/main" val="896427301"/>
                    </a:ext>
                  </a:extLst>
                </a:gridCol>
                <a:gridCol w="2977069">
                  <a:extLst>
                    <a:ext uri="{9D8B030D-6E8A-4147-A177-3AD203B41FA5}">
                      <a16:colId xmlns="" xmlns:a16="http://schemas.microsoft.com/office/drawing/2014/main" val="4781891"/>
                    </a:ext>
                  </a:extLst>
                </a:gridCol>
              </a:tblGrid>
              <a:tr h="106837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Cod/                          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Denumirea categoriei/                                                                                                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категории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Tarifele contibuţiei de asigurări sociale de stat pe an/2021                        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vi-VN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      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Тариф взнос</a:t>
                      </a:r>
                      <a:r>
                        <a:rPr lang="vi-VN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a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государственного социального страхования на год /2021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570377154"/>
                  </a:ext>
                </a:extLst>
              </a:tr>
              <a:tr h="33442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</a:t>
                      </a: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ANGAJATĂ PE BAZĂ DE CONTRACT INDIVIDUAL DE MUNCĂ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РАБОТАЮЩЕЕ НА ОСНОВАНИИ ИНДИВИДУАЛЬНОГО ТРУДОВОГО ДОГОВОРА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116632408"/>
                  </a:ext>
                </a:extLst>
              </a:tr>
              <a:tr h="3567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103625755"/>
                  </a:ext>
                </a:extLst>
              </a:tr>
              <a:tr h="35672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</a:t>
                      </a: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ANGAJATĂ PRIN CONTRACT CIVIL  ЛИЦО РАБОТАЮЩЕЕ ПО ГРАЖДАНСКО-ПРАВОВОМУ ДОГОВОРУ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499087267"/>
                  </a:ext>
                </a:extLst>
              </a:tr>
              <a:tr h="3455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609135474"/>
                  </a:ext>
                </a:extLst>
              </a:tr>
              <a:tr h="36787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</a:t>
                      </a:r>
                    </a:p>
                  </a:txBody>
                  <a:tcPr marL="7620" marR="7620" marT="7620" marB="0" anchor="ctr"/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PERSOANĂ CARE A BENEFICIAT DE  CAREVA PLĂŢI DUPĂ ELIBERARE                                           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ЛИЦО, ПОЛУЧИВШЕЕ КАКИЕ-ЛИБО ВЫПЛАТЫ ПОСЛЕ УВОЛЬНЕНИЯ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939514834"/>
                  </a:ext>
                </a:extLst>
              </a:tr>
              <a:tr h="3009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282926056"/>
                  </a:ext>
                </a:extLst>
              </a:tr>
              <a:tr h="3121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516198429"/>
                  </a:ext>
                </a:extLst>
              </a:tr>
              <a:tr h="334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589022592"/>
                  </a:ext>
                </a:extLst>
              </a:tr>
              <a:tr h="35672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123</a:t>
                      </a:r>
                    </a:p>
                  </a:txBody>
                  <a:tcPr marL="7620" marR="7620" marT="7620" marB="0" anchor="ctr"/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ANGAJATĂ PRIN CUMUL                                                                                                         ЛИЦО, РАБОТАЮЩЕЕ ПО СОВМЕСТИТЕЛЬСТВУ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752582635"/>
                  </a:ext>
                </a:extLst>
              </a:tr>
              <a:tr h="334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743854602"/>
                  </a:ext>
                </a:extLst>
              </a:tr>
              <a:tr h="334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901647945"/>
                  </a:ext>
                </a:extLst>
              </a:tr>
              <a:tr h="3121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03470336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50160E6C-87BA-4657-B3BE-5CC2A0A6EA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53784555"/>
              </p:ext>
            </p:extLst>
          </p:nvPr>
        </p:nvGraphicFramePr>
        <p:xfrm>
          <a:off x="142844" y="278296"/>
          <a:ext cx="8812313" cy="1196012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8448451">
                  <a:extLst>
                    <a:ext uri="{9D8B030D-6E8A-4147-A177-3AD203B41FA5}">
                      <a16:colId xmlns="" xmlns:a16="http://schemas.microsoft.com/office/drawing/2014/main" val="1502555585"/>
                    </a:ext>
                  </a:extLst>
                </a:gridCol>
                <a:gridCol w="363862">
                  <a:extLst>
                    <a:ext uri="{9D8B030D-6E8A-4147-A177-3AD203B41FA5}">
                      <a16:colId xmlns="" xmlns:a16="http://schemas.microsoft.com/office/drawing/2014/main" val="1012962443"/>
                    </a:ext>
                  </a:extLst>
                </a:gridCol>
              </a:tblGrid>
              <a:tr h="2990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Clasificatorul</a:t>
                      </a:r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6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categoriei</a:t>
                      </a:r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6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persoanelor</a:t>
                      </a:r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6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asigurate</a:t>
                      </a:r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US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solidFill>
                      <a:srgbClr val="66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99046160"/>
                  </a:ext>
                </a:extLst>
              </a:tr>
              <a:tr h="299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Классификатор категории застрахованных лиц</a:t>
                      </a:r>
                      <a:endParaRPr lang="ru-RU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77202476"/>
                  </a:ext>
                </a:extLst>
              </a:tr>
              <a:tr h="2990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Categorii</a:t>
                      </a:r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6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utilizate</a:t>
                      </a:r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la </a:t>
                      </a:r>
                      <a:r>
                        <a:rPr lang="en-US" sz="16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completarea</a:t>
                      </a:r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6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Dării</a:t>
                      </a:r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de </a:t>
                      </a:r>
                      <a:r>
                        <a:rPr lang="en-US" sz="16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seamă</a:t>
                      </a:r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US" sz="16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IPC21</a:t>
                      </a:r>
                      <a:endParaRPr lang="en-US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202169277"/>
                  </a:ext>
                </a:extLst>
              </a:tr>
              <a:tr h="2990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Категории используемые при заполнении отчета </a:t>
                      </a:r>
                      <a:r>
                        <a:rPr lang="ru-RU" sz="16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IPC</a:t>
                      </a:r>
                      <a:r>
                        <a:rPr lang="en-US" sz="16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21</a:t>
                      </a:r>
                      <a:endParaRPr lang="ru-RU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2383272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7938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D87A613E-5B2A-4897-B201-ECCB15EDC9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5098895"/>
              </p:ext>
            </p:extLst>
          </p:nvPr>
        </p:nvGraphicFramePr>
        <p:xfrm>
          <a:off x="109331" y="172278"/>
          <a:ext cx="8875644" cy="6471433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763497">
                  <a:extLst>
                    <a:ext uri="{9D8B030D-6E8A-4147-A177-3AD203B41FA5}">
                      <a16:colId xmlns="" xmlns:a16="http://schemas.microsoft.com/office/drawing/2014/main" val="1065170962"/>
                    </a:ext>
                  </a:extLst>
                </a:gridCol>
                <a:gridCol w="5408099">
                  <a:extLst>
                    <a:ext uri="{9D8B030D-6E8A-4147-A177-3AD203B41FA5}">
                      <a16:colId xmlns="" xmlns:a16="http://schemas.microsoft.com/office/drawing/2014/main" val="1533540622"/>
                    </a:ext>
                  </a:extLst>
                </a:gridCol>
                <a:gridCol w="2704048">
                  <a:extLst>
                    <a:ext uri="{9D8B030D-6E8A-4147-A177-3AD203B41FA5}">
                      <a16:colId xmlns="" xmlns:a16="http://schemas.microsoft.com/office/drawing/2014/main" val="3302432998"/>
                    </a:ext>
                  </a:extLst>
                </a:gridCol>
              </a:tblGrid>
              <a:tr h="6826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ÎN FUNCŢIE ELECTIVĂ SAU NUMITĂ ÎN ORGANELE EXECUTIVE, LEGISLATIVE SAU JUDECĂTOREŞTI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РАБОТАЮЩЕЕ НА ВЫБОРНЫХ ДОЛЖНОСТЯХ ИЛИ В ОРГАНАХ ИСПОЛНИТЕЛЬНОЙ, ЗАКОНОДАТЕЛЬНОЙ ИЛИ СУДЕБНОЙ ВЛАСТИ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005420801"/>
                  </a:ext>
                </a:extLst>
              </a:tr>
              <a:tr h="486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FONDATOR DE ÎNTREPRINDERE INDIVIDUALĂ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УЧРЕДИТЕЛЬ ИНДИВИДУАЛЬНОГО ПРЕДПРИЯТИЯ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11331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042103099"/>
                  </a:ext>
                </a:extLst>
              </a:tr>
              <a:tr h="53305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137</a:t>
                      </a:r>
                    </a:p>
                  </a:txBody>
                  <a:tcPr marL="7620" marR="7620" marT="7620" marB="0" anchor="ctr"/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PERSOANA NEANGAJATĂ LA ENTITATE, CARE A BENEFICIAT DE PLAŢI UNICE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НЕРАБОТАЮЩЕЕ НА ПРЕДПРИЯТИЕ, ПОЛУЧИВШЕЕ РАЗОВЫЕ ВЫПЛАТЫ                                                                                                                     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552983791"/>
                  </a:ext>
                </a:extLst>
              </a:tr>
              <a:tr h="5330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072148306"/>
                  </a:ext>
                </a:extLst>
              </a:tr>
              <a:tr h="3740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653441514"/>
                  </a:ext>
                </a:extLst>
              </a:tr>
              <a:tr h="3273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633562048"/>
                  </a:ext>
                </a:extLst>
              </a:tr>
              <a:tr h="3740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140</a:t>
                      </a: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PERSOANĂ, ANGAJATĂ ÎN ORGANELE JUSTIŢIEI (NOTAR DE STAT)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НОТАРИУСЫ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822860706"/>
                  </a:ext>
                </a:extLst>
              </a:tr>
              <a:tr h="3273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80249780"/>
                  </a:ext>
                </a:extLst>
              </a:tr>
              <a:tr h="3460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141</a:t>
                      </a: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PERSOANĂ, ANGAJATĂ ÎN ORGANELE JUSTIŢIEI (AVOCAŢI DE STAT)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АДВОКАТЫ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645636862"/>
                  </a:ext>
                </a:extLst>
              </a:tr>
              <a:tr h="2899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631090000"/>
                  </a:ext>
                </a:extLst>
              </a:tr>
              <a:tr h="2618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142</a:t>
                      </a: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PERSOANĂ, ANGAJATĂ LA INSTANŢELE JUDECĂTOREŞTI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РАБОТНИК СУДЕБНЫХ ИНСТАНЦИЙ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082617612"/>
                  </a:ext>
                </a:extLst>
              </a:tr>
              <a:tr h="252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618538593"/>
                  </a:ext>
                </a:extLst>
              </a:tr>
              <a:tr h="28990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143</a:t>
                      </a:r>
                    </a:p>
                  </a:txBody>
                  <a:tcPr marL="7620" marR="7620" marT="7620" marB="0" anchor="ctr"/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CARE   A BENEFICIAT   DE  PLAŢI CU CARACTER  STIMULATORIU  PE  PERIOADA CONCEDIULUI MEDICAL,CONCEDIULUI  DE  MATERNITATE  SAU CONCEDIULUI DE ÎNGRIJIRE A COPILULUI  PÎNĂ LA VIRSTA DE 3 ANI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ПОЛУЧИВШЕЕ ПООЩРИТЕЛЬНЫЕ ВЫПЛАТЫ   ВО ВРЕМЯ НАХОЖДЕНИЯ В МЕДИЦИНСКОМ ОТПУСКЕ,ОТПУСКЕ ПО МАТЕРИНСТВУ ИЛИ В ОТПУСКЕ ПО УХОДУ ЗА РЕБЕНКОМ  ДО 3 ДЕТ                    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71605190"/>
                  </a:ext>
                </a:extLst>
              </a:tr>
              <a:tr h="252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4291109904"/>
                  </a:ext>
                </a:extLst>
              </a:tr>
              <a:tr h="2337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246694045"/>
                  </a:ext>
                </a:extLst>
              </a:tr>
              <a:tr h="3273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219974693"/>
                  </a:ext>
                </a:extLst>
              </a:tr>
              <a:tr h="2618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144</a:t>
                      </a: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ANGAJATĂ  ÎN ORGANELE PROCURATURII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РАБОТАЮЩЕЕ В ОРГАНАХ ПРОКУРАТУРЫ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008217838"/>
                  </a:ext>
                </a:extLst>
              </a:tr>
              <a:tr h="3179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950044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91938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772400" cy="141673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Поправки</a:t>
            </a:r>
            <a:r>
              <a:rPr lang="ro-RO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Законе № 489/1999 о системе государственного социального страхования Законом № 60 от 23.04.2020</a:t>
            </a:r>
            <a:endParaRPr lang="en-US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43050"/>
            <a:ext cx="7772400" cy="4712510"/>
          </a:xfrm>
        </p:spPr>
        <p:txBody>
          <a:bodyPr>
            <a:noAutofit/>
          </a:bodyPr>
          <a:lstStyle/>
          <a:p>
            <a:r>
              <a:rPr lang="ru-RU" sz="2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Законе № 489/1999 о системе государственного социального страхования были внесены поправки Законом № 60 от 23.04.2020 об установлении мер по поддержке предпринимательской деятельности и внесении изменений в некоторые нормативные акты (В Официальном мониторе № 108-109 от 25.04.2020), который вступает в силу с 1 января 2021 года. </a:t>
            </a:r>
          </a:p>
          <a:p>
            <a:r>
              <a:rPr lang="ru-RU" sz="2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Приложении </a:t>
            </a:r>
            <a:r>
              <a:rPr lang="ru-RU" sz="2300" b="1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нр</a:t>
            </a:r>
            <a:r>
              <a:rPr lang="ru-RU" sz="2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1, Закона № 489/1999, графа с индивидуальным взносом исключается,  остается графа с обязательным государственным социальным страхованием. Взносы социального страхования полностью уплачиваются работодателем. Взносы медицинского страхования полностью удерживаются с работника.</a:t>
            </a:r>
            <a:endParaRPr lang="en-US" sz="23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8AB4045D-D29C-4FA7-BD51-9255F984AA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93105948"/>
              </p:ext>
            </p:extLst>
          </p:nvPr>
        </p:nvGraphicFramePr>
        <p:xfrm>
          <a:off x="1" y="0"/>
          <a:ext cx="9143999" cy="83974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7288">
                  <a:extLst>
                    <a:ext uri="{9D8B030D-6E8A-4147-A177-3AD203B41FA5}">
                      <a16:colId xmlns="" xmlns:a16="http://schemas.microsoft.com/office/drawing/2014/main" val="2568266466"/>
                    </a:ext>
                  </a:extLst>
                </a:gridCol>
                <a:gridCol w="5576608">
                  <a:extLst>
                    <a:ext uri="{9D8B030D-6E8A-4147-A177-3AD203B41FA5}">
                      <a16:colId xmlns="" xmlns:a16="http://schemas.microsoft.com/office/drawing/2014/main" val="1022479407"/>
                    </a:ext>
                  </a:extLst>
                </a:gridCol>
                <a:gridCol w="2780103">
                  <a:extLst>
                    <a:ext uri="{9D8B030D-6E8A-4147-A177-3AD203B41FA5}">
                      <a16:colId xmlns="" xmlns:a16="http://schemas.microsoft.com/office/drawing/2014/main" val="3848906055"/>
                    </a:ext>
                  </a:extLst>
                </a:gridCol>
              </a:tblGrid>
              <a:tr h="20693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147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PERSOANĂ  ANGAJATĂ ÎN SECTORUL AGRAR  ÎN BAZA CONTRACTULUI INDIVIDUAL DE MUNCĂ ANTRENATĂ ÎN ACTIVITĂŢILE PREVĂZUTE ÎN GRUPELE  01.1-01.6 DIN CLASIFICATORUL ACTIVITĂŢILOR DIN ECONOMIA MOLDOVEI                                                                                                                   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ЛИЦО, РАБОТАЮЩЕЕ ПО ИНДИВИДУАЛЬНОМУ ТРУДОВОМУ ДОГОВОРУ В СФЕРЕ СЕЛЬСКОГО ХОЗЯЙСТВА ДЛЯ  ВЫПОЛНЕНИЯ  РАБОТ,  ПРЕДУСМОТРЕННЫХ ГРУППАМИ 01.1- 01.6 КЛАССИФИКАТОРА ЭКОНОМИЧЕСКОЙ ДЕЯТЕЛЬНОСТИ МОЛДОВЫ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60516315"/>
                  </a:ext>
                </a:extLst>
              </a:tr>
              <a:tr h="1794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148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PERSOANĂ, ANGAJATĂ CARE ACTIVEAZĂ ÎN CONDIŢII SPECIALE DE MUNCĂ CONFORM ANEXEI NR. 6 LA LEGEA BASS                                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, РАБОТАЮЩЕЕ В ОСОБЫХ УСЛОВИЯХ ТРУДА СОГЛАСНО ПРИЛОЖЕНИЮ № 6 К ЗАКОНУ О БЮДЖЕТЕ ГОСУДАРСТВЕННОГО СОЦИАЛЬНОГО СТРАХОВАНИЯ                                                                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39%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13066434"/>
                  </a:ext>
                </a:extLst>
              </a:tr>
              <a:tr h="560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9415659"/>
                  </a:ext>
                </a:extLst>
              </a:tr>
              <a:tr h="325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15311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PERSOANĂ, CARE A BENEFICIAT DE INDEMNIZAŢIE  PENTRU INCAPACITATE TEMPORARĂ DE MUNCĂ CAUZATĂ DE BOLI OBIŞNUITE SAU DE ACCIDENTE NELEGATE DE MUNCĂ, ACHITATĂ DIN CONTUL ANGAJATORULUI 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ПОЛУЧИВШЕЕ ПОСОБИЕ  ПО ВРЕМЕННОЙ НЕТРУДОСПОСОБНОСТИ, ОБУСЛОВЛЕННОЙ ОБЩИМ ЗАБОЛЕВАНИЕМ ИЛИ НЕСЧАСТНЫМ СЛУЧАЕМ, НЕ СВЯЗАННЫМ С РАБОТОЙ, ВЫПЛАЧЕННОЕ ИЗ  СРЕДСТВ РАБОТОДАТЕЛЯ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510036"/>
                  </a:ext>
                </a:extLst>
              </a:tr>
              <a:tr h="325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15312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PERSOANĂ, CARE A BENEFICIAT DE INDEMNIZAŢIE PENTRU  INCAPACITATE TEMPORARĂ DE MUNCĂ CAUZATĂ DE BOLI OBIŞNUITE SAU DE ACCIDENTE NELEGATE DE MUNCĂ, ACHITATĂ DIN MIJLOACELE BASS 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ПОЛУЧИВШЕЕ ПОСОБИЕ  ПО ВРЕМЕННОЙ НЕТРУДОСПОСОБНОСТИ, ОБУСЛОВЛЕННОЙ ОБЩИМ ЗАБОЛЕВАНИЕМ ИЛИ НЕСЧАСТНЫМ СЛУЧАЕМ, НЕ СВЯЗАННЫМ С РАБОТОЙ, ВЫПЛАЧЕННОЕ ИЗ  СРЕДСТВ БГСС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14959662"/>
                  </a:ext>
                </a:extLst>
              </a:tr>
              <a:tr h="9670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15321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PERSOANĂ, CARE A BENEFICIAT DE INDEMNIZAŢIE  PENTRU INCAPACITATE TEMPORARĂ DE MUNCĂ CAUZATĂ DE UN ACCIDENT DE MUNCĂ  SAU DE O BOALĂ PROFESIONALĂ, ACHITATĂ DIN CONTUL ANGAJATORULUI 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ЛИЦО, ПОЛУЧИВШЕЕ ПОСОБИЕ  ПО ВРЕМЕННОЙ НЕТРУДОСПОСОБНОСТИ В СВЯЗИ С НЕСЧАСТНЫМ СЛУЧАЕМ НА ПРОИЗВОДСТВЕ ИЛИ ПРОФЕССИОНАЛЬНЫМ ЗАБОЛЕВАНИЕМ,  ВЫПЛАЧЕНЕННОЕ ИЗ СРЕДСТВ РАБОТОДАТЕЛЯ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94180758"/>
                  </a:ext>
                </a:extLst>
              </a:tr>
              <a:tr h="9670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15322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PERSOANĂ, CARE A BENEFICIAT DE INDEMNIZAŢIE  PENTRU INCAPACITATE TEMPORARĂ DE MUNCĂ CAUZATĂ DE UN ACCIDENT DE MUNCĂ  SAU DE O BOALĂ PROFESIONALĂ , ACHITATĂ DIN MIJLOACELE BASS 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ПОЛУЧИВШЕЕ ПОСОБИЕ  ПО ВРЕМЕННОЙ НЕТРУДОСПОСОБНОСТИ В СВЯЗИ С НЕСЧАСТНЫМ СЛУЧАЕМ НА ПРОИЗВОДСТВЕ ИЛИ ПРОФЕССИОНАЛЬНЫМ ЗАБОЛЕВАНИЕМ,  ВЫПЛАЧЕННОЕ  ИЗ  СРЕДСТВ БГСС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04263936"/>
                  </a:ext>
                </a:extLst>
              </a:tr>
              <a:tr h="1014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15332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PERSOANĂ, CARE A BENEFICIAT DE INDEMNIZAŢIE  PENTRU ÎNGRIGIREA COPILULUI BOLNAV, ACHITATĂ DIN MIJLOACELE BASS                      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ПОЛУЧИВШЕЕ ПОСОБИЕ  ПО УХОДУ ЗА БОЛЬНЫМ РЕБЕНКОМ,  ВЫПЛАЧЕННОЕ ИЗ  БГСС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39884427"/>
                  </a:ext>
                </a:extLst>
              </a:tr>
              <a:tr h="9670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15342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PERSOANĂ, CARE A BENEFICIAT DE INDEMNIZAŢIE  PENTRU INCAPACITATE TEMPORARĂ DE MUNCĂ , PLATITĂ DIN PRIMA ZI DE INCAPACITATE DIN MIJLOACELE BASS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ПОЛУЧИВШЕЕ ПОСОБИЕ 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ПО ВРЕМЕННОЙ НЕТРУДОСПОСОБНОСТИ,  ВЫПЛАЧЕННОЕ С ПЕРВОГО ДНЯ ИЗ СРЕДСТВ БГСС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47792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72084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2935E251-740C-44F9-BEF9-2DB422A2CA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49953313"/>
              </p:ext>
            </p:extLst>
          </p:nvPr>
        </p:nvGraphicFramePr>
        <p:xfrm>
          <a:off x="1" y="2"/>
          <a:ext cx="9143999" cy="685799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857223">
                  <a:extLst>
                    <a:ext uri="{9D8B030D-6E8A-4147-A177-3AD203B41FA5}">
                      <a16:colId xmlns="" xmlns:a16="http://schemas.microsoft.com/office/drawing/2014/main" val="2552076920"/>
                    </a:ext>
                  </a:extLst>
                </a:gridCol>
                <a:gridCol w="6457977">
                  <a:extLst>
                    <a:ext uri="{9D8B030D-6E8A-4147-A177-3AD203B41FA5}">
                      <a16:colId xmlns="" xmlns:a16="http://schemas.microsoft.com/office/drawing/2014/main" val="2697511796"/>
                    </a:ext>
                  </a:extLst>
                </a:gridCol>
                <a:gridCol w="1828799">
                  <a:extLst>
                    <a:ext uri="{9D8B030D-6E8A-4147-A177-3AD203B41FA5}">
                      <a16:colId xmlns="" xmlns:a16="http://schemas.microsoft.com/office/drawing/2014/main" val="2516209847"/>
                    </a:ext>
                  </a:extLst>
                </a:gridCol>
              </a:tblGrid>
              <a:tr h="137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PERSOANĂ, CARE A PRELUNGIT CONCEDIUL ANUAL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ПРОДЛИВШЕЕ  ГОДОВОЙ ОТПУСК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217271841"/>
                  </a:ext>
                </a:extLst>
              </a:tr>
              <a:tr h="39651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156</a:t>
                      </a:r>
                    </a:p>
                  </a:txBody>
                  <a:tcPr marL="7620" marR="7620" marT="7620" marB="0" anchor="ctr"/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CARE SI-A RELUAT ACTIVITATEA CU PROGRAM PARŢIAL PINA LA EXPIRAREA CONCEDIULUI PENTRU  ÎNGRIJIREA COPULULUI   PÎNĂ LA VÎRSTA DE 3 ANI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КОТОРОЕ ВОЗОБНОВИЛО ТРУДОВУЮ ДЕЯТЕЛЬНОСТЬ ПО СОКРАЩЕННОМУ РАБОЧЕМУ ГРАФИКУ ДО ОКОНЧАНИЯ   ОТПУСКА ПО УХОДУ ЗА РЕБЕНКОМ  ДО 3 ЛЕТ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972359855"/>
                  </a:ext>
                </a:extLst>
              </a:tr>
              <a:tr h="4220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754111484"/>
                  </a:ext>
                </a:extLst>
              </a:tr>
              <a:tr h="217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895698174"/>
                  </a:ext>
                </a:extLst>
              </a:tr>
              <a:tr h="217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225382464"/>
                  </a:ext>
                </a:extLst>
              </a:tr>
              <a:tr h="7305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CARE  SE AFLĂ ÎN CONCEDIU NEPLATIT   (DIN CONT PROPRIU)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НАХОДЯЩЕЕСЯ В НЕОПЛАЧИВАЕМОМ ОТПУСКЕ (ЗА СВОЙ СЧЕТ)                                                                      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9418920"/>
                  </a:ext>
                </a:extLst>
              </a:tr>
              <a:tr h="7872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160</a:t>
                      </a:r>
                    </a:p>
                  </a:txBody>
                  <a:tcPr marL="7620" marR="7620" marT="7620" marB="0" anchor="ctr"/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PERSOANĂ CARE  SE AFLĂ ÎN CONCEDIU ORDINAR PLATIT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ЛИЦО, НАХОДЯЩЕЕСЯ В ОЧЕРЕДНОМ ОПЛАЧИВАЕМОМ ОТПУСКЕ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300430283"/>
                  </a:ext>
                </a:extLst>
              </a:tr>
              <a:tr h="217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481314280"/>
                  </a:ext>
                </a:extLst>
              </a:tr>
              <a:tr h="217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4098137568"/>
                  </a:ext>
                </a:extLst>
              </a:tr>
              <a:tr h="217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240386381"/>
                  </a:ext>
                </a:extLst>
              </a:tr>
              <a:tr h="21741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16011</a:t>
                      </a:r>
                    </a:p>
                  </a:txBody>
                  <a:tcPr marL="7620" marR="7620" marT="7620" marB="0" anchor="ctr"/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CARE  SE AFLĂ ÎN CONCEDIU DE STUDII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НАХОДЯЩЕЕСЯ В УЧЕБНОМ ОТПУСКЕ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595523828"/>
                  </a:ext>
                </a:extLst>
              </a:tr>
              <a:tr h="217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843996700"/>
                  </a:ext>
                </a:extLst>
              </a:tr>
              <a:tr h="217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283234554"/>
                  </a:ext>
                </a:extLst>
              </a:tr>
              <a:tr h="217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527435352"/>
                  </a:ext>
                </a:extLst>
              </a:tr>
              <a:tr h="217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427121492"/>
                  </a:ext>
                </a:extLst>
              </a:tr>
              <a:tr h="21741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16012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941220441"/>
                  </a:ext>
                </a:extLst>
              </a:tr>
              <a:tr h="217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222450696"/>
                  </a:ext>
                </a:extLst>
              </a:tr>
              <a:tr h="3217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CARE  SE AFLĂ ÎN CONCEDIU  SUPLIMENTAR PLĂTIT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НАХОДЯЩЕЕСЯ В ДОПОЛНИТЕЛЬНОМ ОПЛАЧИВАЕМОМ ОТПУСКЕ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463669006"/>
                  </a:ext>
                </a:extLst>
              </a:tr>
              <a:tr h="217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757397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655441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EF26E260-1123-435D-B8C8-D3C5CB8F1F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6941004"/>
              </p:ext>
            </p:extLst>
          </p:nvPr>
        </p:nvGraphicFramePr>
        <p:xfrm>
          <a:off x="0" y="0"/>
          <a:ext cx="9143999" cy="6857999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786580">
                  <a:extLst>
                    <a:ext uri="{9D8B030D-6E8A-4147-A177-3AD203B41FA5}">
                      <a16:colId xmlns="" xmlns:a16="http://schemas.microsoft.com/office/drawing/2014/main" val="166260327"/>
                    </a:ext>
                  </a:extLst>
                </a:gridCol>
                <a:gridCol w="5571613">
                  <a:extLst>
                    <a:ext uri="{9D8B030D-6E8A-4147-A177-3AD203B41FA5}">
                      <a16:colId xmlns="" xmlns:a16="http://schemas.microsoft.com/office/drawing/2014/main" val="3072394237"/>
                    </a:ext>
                  </a:extLst>
                </a:gridCol>
                <a:gridCol w="2785806">
                  <a:extLst>
                    <a:ext uri="{9D8B030D-6E8A-4147-A177-3AD203B41FA5}">
                      <a16:colId xmlns="" xmlns:a16="http://schemas.microsoft.com/office/drawing/2014/main" val="3185452794"/>
                    </a:ext>
                  </a:extLst>
                </a:gridCol>
              </a:tblGrid>
              <a:tr h="9107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161</a:t>
                      </a: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ANGAJATĂ ÎN BAZA CONTRACTULUI INDIVIDUAL DE MUNCĂ ÎN SECTORUL AGRAR ANTRENATĂ ÎN ALTE ACTIVITĂŢI DECÎT CELE DIN GRUPELE  01.1-01.6 DIN CLASIFICATORUL ACTIVITĂŢIILOR DIN ECONOMIA MOLDOVEI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РАБОТАЮЩЕЕ ПО ИНДИВИДУАЛЬНОМУ ТРУДОВОМУ ДОГОВОРУ В СЕЛЬСКОХОЗЯЙСТВЕННОМ СЕКТОРЕ  ДЛЯ  ВЫПОЛНЕНИЯ  РАБОТ, ЗА ИСКЛЮЧЕНИЕМ  ПРЕДУСМОТРЕННЫХ ГРУППАМИ 01.1- 01.6 КЛАССИФИКАТОРА ЭКОНОМИЧЕСКОЙ ДЕЯТЕЛЬНОСТИ МОЛДОВЫ                                                                     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764691120"/>
                  </a:ext>
                </a:extLst>
              </a:tr>
              <a:tr h="9431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941135939"/>
                  </a:ext>
                </a:extLst>
              </a:tr>
              <a:tr h="12071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PERSOANA ANGAJATĂ ÎN BAZA CONTRACTULUI INDIVIDUAL DE MUNCĂ, REZIDENTUL PARCULUI DIN DOMENIUL TEHNOLOGIEI INFORMAŢIILOR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РАБОТАЮЩЕЕ ПО ИНДИВИДУАЛЬНОМУ ТРУДОВОМУ ДОГОВОРУ, РЕЗИДЕНТ ПАРКА СФЕРЫ ИНФОРМАЦИОННЫХ ТЕХНОЛОГИЙ                                                                    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635545029"/>
                  </a:ext>
                </a:extLst>
              </a:tr>
              <a:tr h="2039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16211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PERSOANA ANGAJATĂ ÎN BAZA CONTRACTULUI INDIVIDUAL DE MUNCĂ, REZIDENTUL PARCULUI DIN DOMENIUL TEHNOLOGIEI INFORMAŢIILOR, CARE ŞI-A RELUAT ACTIVITATEA CU PROGRAM PARŢIAL PÎNĂ LA EXPIRAREA CONCEDIULUI PENTRU ÎNGRIJIREA COPILULUI  PÎNĂ LA VÎRSTA DE 3 ANI                              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ЛИЦО, РАБОТАЮЩЕЕ ПО ИНДИВИДУАЛЬНОМУ ТРУДОВОМУ ДОГОВОРУ, РЕЗИДЕНТ ПАРКА СФЕРЫ ИНФОРМАЦИОННЫХ ТЕХНОЛОГИЙ, КОТОРОЕ ВОЗОБНОВИЛО ТРУДОВУЮ ДЕЯТЕЛЬНОСТЬ ПО СОКРАЩЕННОМУ РАБОЧЕМУ ГРАФИКУ ДО ОКОНЧАНИЯ   ОТПУСКА ПО УХОДУ ЗА РЕБЕНКОМ   ДО 3 ЛЕТ                                                                   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096000510"/>
                  </a:ext>
                </a:extLst>
              </a:tr>
              <a:tr h="55819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163</a:t>
                      </a:r>
                    </a:p>
                  </a:txBody>
                  <a:tcPr marL="7620" marR="7620" marT="7620" marB="0" anchor="b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PERSOANĂ, MEMBRU AL CONSILIULUI DE ADMINISTRA'ŢIE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ЧЛЕН АДМИНИСТРАТИВНОГО СОВЕТА                                                                    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964624144"/>
                  </a:ext>
                </a:extLst>
              </a:tr>
              <a:tr h="55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981410171"/>
                  </a:ext>
                </a:extLst>
              </a:tr>
              <a:tr h="6412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FIZICĂ CARE DESFĂŞOARĂ ACTIVITĂŢI INDEPENDENTE  ÎN DOMENIUL COMERŢULUI CU AMĂNUNTUL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ФИЗИЧЕСКОЕ ЛИЦО, КОТОРОЕ ОСУЩЕСТВЛЯЕТ САМОСТОЯТЕЛЬНУЮ ДЕЯТЕЛЬНОСТЬ В СФЕРЕ РОЗНИЧНОЙ ТОРГОВЛИ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11331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8073397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058612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7DAA27E0-012A-4BF8-8289-67A73425C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9146442"/>
              </p:ext>
            </p:extLst>
          </p:nvPr>
        </p:nvGraphicFramePr>
        <p:xfrm>
          <a:off x="278295" y="142851"/>
          <a:ext cx="8517835" cy="650085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732717">
                  <a:extLst>
                    <a:ext uri="{9D8B030D-6E8A-4147-A177-3AD203B41FA5}">
                      <a16:colId xmlns="" xmlns:a16="http://schemas.microsoft.com/office/drawing/2014/main" val="134869141"/>
                    </a:ext>
                  </a:extLst>
                </a:gridCol>
                <a:gridCol w="5190078">
                  <a:extLst>
                    <a:ext uri="{9D8B030D-6E8A-4147-A177-3AD203B41FA5}">
                      <a16:colId xmlns="" xmlns:a16="http://schemas.microsoft.com/office/drawing/2014/main" val="1068551650"/>
                    </a:ext>
                  </a:extLst>
                </a:gridCol>
                <a:gridCol w="2595040">
                  <a:extLst>
                    <a:ext uri="{9D8B030D-6E8A-4147-A177-3AD203B41FA5}">
                      <a16:colId xmlns="" xmlns:a16="http://schemas.microsoft.com/office/drawing/2014/main" val="2110934997"/>
                    </a:ext>
                  </a:extLst>
                </a:gridCol>
              </a:tblGrid>
              <a:tr h="48657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168</a:t>
                      </a:r>
                    </a:p>
                  </a:txBody>
                  <a:tcPr marL="7620" marR="7620" marT="7620" marB="0" anchor="ctr"/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RESTABILITĂ LA SERVICIU ÎN BAZA HOTĂRÎRII INSTANŢEI DE JUDECATĂ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КОТОРОЕ БЫЛО ВОССТАНОВЛЕНО НА РАБОТЕ ПО РЕШЕНИЮ СУДЕБНОГО ОРГАНА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419763504"/>
                  </a:ext>
                </a:extLst>
              </a:tr>
              <a:tr h="389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207056643"/>
                  </a:ext>
                </a:extLst>
              </a:tr>
              <a:tr h="4500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514031524"/>
                  </a:ext>
                </a:extLst>
              </a:tr>
              <a:tr h="425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633122200"/>
                  </a:ext>
                </a:extLst>
              </a:tr>
              <a:tr h="42575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170</a:t>
                      </a:r>
                    </a:p>
                  </a:txBody>
                  <a:tcPr marL="7620" marR="7620" marT="7620" marB="0" anchor="b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ANGAJATĂ CARE ACTIVEAZĂ ÎN PROIECTE (PROGRAME) CU FINANŢARE EXTERNĂ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 РАБОТАЮЩЕЕ В ПРОЕКТАХ (ПРОГРАММАХ) С ВНЕШНИМ ФИНАНСИРОВАНИЕМ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824348901"/>
                  </a:ext>
                </a:extLst>
              </a:tr>
              <a:tr h="4865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254288095"/>
                  </a:ext>
                </a:extLst>
              </a:tr>
              <a:tr h="4987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ZILE DE ODIHNĂ ŞI SĂRBĂTOARE                                                                                                                                                 ПРАЗДНИЧНЫЕ И ВЫХОДНЫЕ ДНИ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2503808586"/>
                  </a:ext>
                </a:extLst>
              </a:tr>
              <a:tr h="4987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CARE EXERCITĂ INDEPENDENT PROFESIUNEA DE MEDIC 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ЛИЦО, КОТОРОЕ САМОСТОЯТЕЛЬНО ОСУЩЕСТВЛЯЕТ ПРОФЕССИЮ ВРАЧА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774878988"/>
                  </a:ext>
                </a:extLst>
              </a:tr>
              <a:tr h="7593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PERSOANE FIZICE CARE DESFĂŞOARĂ ACTIVITĂŢI ÎN DOMENIUL ACHIZIŢIILOR DE PRODUSE DIN FITOTEHNIE ŞI/SAU HORTICULTURĂ ŞI/SAU DE OBIECTE ALE REGNULUI VEGETAL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ФИЗИЧЕСИКЕ ЛИЦА, ОСУЩЕСТВЛЯЮШИЕ ДЕЯТЕЛЬНОСТЬ В СФЕРЕ ЗАКУПОК ПРОДУКЦИИ РАСТЕНИЕВОДСТВА И/ИЛИ САДОВОДСТВА И/ИЛИ ОБЪЕСТОВ РАСТИТЕЛЬНОГО МИРА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11331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058555785"/>
                  </a:ext>
                </a:extLst>
              </a:tr>
              <a:tr h="130157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LIBER PROFESIONIST ÎN JUSTIȚIE                                                                                                                 СВОБОДНЫЕ ПРОФЕССИИ В СФЕРЕ ЮСТИЦИИ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24255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3624616329"/>
                  </a:ext>
                </a:extLst>
              </a:tr>
              <a:tr h="7785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PERSOANĂ SUPUSĂ MILITAR, CARE A BENEFICIAT  DE COMPENSAŢIE PENTRU CONCEDIILE ANUALE DE ODIHNĂ  NEFOLOSITE                                                                                                                                                  </a:t>
                      </a:r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ВОЕННОСЛУЖАЩИЙ, ПОЛУЧИВШИЙ  КОМПЕНСАЦИЮ ЗА  НЕИСПОЛЬЗОВАННЫЕ  ЕЖЕГОДНЫЕ  ОПЛАЧИВАЕМЫЕ ОТПУСКА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65850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918111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BFAE78A5-55EF-4B16-B128-3D607C7A53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1112474"/>
              </p:ext>
            </p:extLst>
          </p:nvPr>
        </p:nvGraphicFramePr>
        <p:xfrm>
          <a:off x="142844" y="106018"/>
          <a:ext cx="8429684" cy="568043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983175">
                  <a:extLst>
                    <a:ext uri="{9D8B030D-6E8A-4147-A177-3AD203B41FA5}">
                      <a16:colId xmlns:a16="http://schemas.microsoft.com/office/drawing/2014/main" xmlns="" val="140713320"/>
                    </a:ext>
                  </a:extLst>
                </a:gridCol>
                <a:gridCol w="4979204">
                  <a:extLst>
                    <a:ext uri="{9D8B030D-6E8A-4147-A177-3AD203B41FA5}">
                      <a16:colId xmlns:a16="http://schemas.microsoft.com/office/drawing/2014/main" xmlns="" val="177470615"/>
                    </a:ext>
                  </a:extLst>
                </a:gridCol>
                <a:gridCol w="2467305">
                  <a:extLst>
                    <a:ext uri="{9D8B030D-6E8A-4147-A177-3AD203B41FA5}">
                      <a16:colId xmlns:a16="http://schemas.microsoft.com/office/drawing/2014/main" xmlns="" val="2196483904"/>
                    </a:ext>
                  </a:extLst>
                </a:gridCol>
              </a:tblGrid>
              <a:tr h="35116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Categorii</a:t>
                      </a:r>
                      <a:r>
                        <a:rPr lang="en-US" sz="16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US" sz="16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utilizate</a:t>
                      </a:r>
                      <a:r>
                        <a:rPr lang="en-US" sz="16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 la </a:t>
                      </a:r>
                      <a:r>
                        <a:rPr lang="en-US" sz="16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completarea</a:t>
                      </a:r>
                      <a:r>
                        <a:rPr lang="en-US" sz="16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US" sz="16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Dării</a:t>
                      </a:r>
                      <a:r>
                        <a:rPr lang="en-US" sz="16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 de </a:t>
                      </a:r>
                      <a:r>
                        <a:rPr lang="en-US" sz="16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seamă</a:t>
                      </a:r>
                      <a:r>
                        <a:rPr lang="en-US" sz="16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 CAS18-AN</a:t>
                      </a:r>
                      <a:endParaRPr lang="en-US" sz="1600" b="1" i="1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7140236"/>
                  </a:ext>
                </a:extLst>
              </a:tr>
              <a:tr h="58785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Категории используемые при заполнении отчета CAS18-AN</a:t>
                      </a:r>
                      <a:endParaRPr lang="ru-RU" sz="1600" b="1" i="1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88768732"/>
                  </a:ext>
                </a:extLst>
              </a:tr>
              <a:tr h="353452"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26" marR="4526" marT="6035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26" marR="4526" marT="6035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26" marR="4526" marT="6035" marB="0" anchor="b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870927"/>
                  </a:ext>
                </a:extLst>
              </a:tr>
              <a:tr h="809519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Cod/                           </a:t>
                      </a:r>
                      <a:r>
                        <a:rPr lang="ru-RU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Код</a:t>
                      </a:r>
                      <a:endParaRPr lang="ru-RU" sz="11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Denumirea</a:t>
                      </a:r>
                      <a:r>
                        <a:rPr lang="en-US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1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categoriei</a:t>
                      </a:r>
                      <a:r>
                        <a:rPr lang="en-US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/                                                                                                </a:t>
                      </a:r>
                      <a:r>
                        <a:rPr lang="ru-RU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Наименование категории</a:t>
                      </a:r>
                      <a:endParaRPr lang="ru-RU" sz="11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Tarifele</a:t>
                      </a:r>
                      <a:r>
                        <a:rPr lang="ru-RU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1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cotelor</a:t>
                      </a:r>
                      <a:r>
                        <a:rPr lang="ru-RU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1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pe</a:t>
                      </a:r>
                      <a:r>
                        <a:rPr lang="ru-RU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100" b="1" u="none" strike="noStrike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an</a:t>
                      </a:r>
                      <a:r>
                        <a:rPr lang="ru-RU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/202</a:t>
                      </a:r>
                      <a:r>
                        <a:rPr lang="ro-RO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1</a:t>
                      </a:r>
                      <a:r>
                        <a:rPr lang="ru-RU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                 </a:t>
                      </a:r>
                      <a:r>
                        <a:rPr lang="ru-RU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Тариф взносов на год /</a:t>
                      </a:r>
                      <a:r>
                        <a:rPr lang="ru-RU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202</a:t>
                      </a:r>
                      <a:endParaRPr lang="ru-RU" sz="11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/>
                </a:tc>
                <a:extLst>
                  <a:ext uri="{0D108BD9-81ED-4DB2-BD59-A6C34878D82A}">
                    <a16:rowId xmlns:a16="http://schemas.microsoft.com/office/drawing/2014/main" xmlns="" val="2772086770"/>
                  </a:ext>
                </a:extLst>
              </a:tr>
              <a:tr h="7152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o-RO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Contribuţii de asigurări sociale</a:t>
                      </a:r>
                      <a:r>
                        <a:rPr lang="en-US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/</a:t>
                      </a:r>
                      <a:r>
                        <a:rPr lang="ru-RU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взносы </a:t>
                      </a:r>
                      <a:r>
                        <a:rPr lang="ru-RU" sz="1100" b="1" u="none" strike="noStrike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соц</a:t>
                      </a:r>
                      <a:r>
                        <a:rPr lang="ru-RU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 страхования</a:t>
                      </a:r>
                      <a:endParaRPr lang="ru-RU" sz="11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/>
                </a:tc>
                <a:extLst>
                  <a:ext uri="{0D108BD9-81ED-4DB2-BD59-A6C34878D82A}">
                    <a16:rowId xmlns:a16="http://schemas.microsoft.com/office/drawing/2014/main" xmlns="" val="4180304121"/>
                  </a:ext>
                </a:extLst>
              </a:tr>
              <a:tr h="4902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127</a:t>
                      </a:r>
                      <a:endParaRPr lang="ru-RU" sz="11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FONDATOR DE ÎNTREPRINDERE INDIVIDUALĂ                                                                                       </a:t>
                      </a:r>
                      <a:r>
                        <a:rPr lang="ru-RU" sz="11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УЧРЕДИТЕЛЬ ИНДИВИДУАЛЬНОГО ПРЕДПРИЯТИЯ</a:t>
                      </a:r>
                      <a:endParaRPr lang="ru-RU" sz="11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o-RO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11331</a:t>
                      </a:r>
                      <a:endParaRPr lang="ru-RU" sz="11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/>
                </a:tc>
                <a:extLst>
                  <a:ext uri="{0D108BD9-81ED-4DB2-BD59-A6C34878D82A}">
                    <a16:rowId xmlns:a16="http://schemas.microsoft.com/office/drawing/2014/main" xmlns="" val="3267452193"/>
                  </a:ext>
                </a:extLst>
              </a:tr>
              <a:tr h="9508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167</a:t>
                      </a:r>
                      <a:endParaRPr lang="ru-RU" sz="11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PERSOANĂ FIZICĂ CARE DESFĂŞOARĂ ACTIVITĂŢI INDEPENDENTE  ÎN DOMENIUL COMERŢULUI CU AMĂNUNTUL                                                                                                                                     </a:t>
                      </a:r>
                      <a:r>
                        <a:rPr lang="ru-RU" sz="11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ФИЗИЧЕСКОЕ ЛИЦО, КОТОРОЕ ОСУЩЕСТВЛЯЕТ САМОСТОЯТЕЛЬНУЮ ДЕЯТЕЛЬНОСТЬ В СФЕРЕ РОЗНИЧНОЙ ТОРГОВЛИ</a:t>
                      </a:r>
                      <a:endParaRPr lang="ru-RU" sz="11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o-RO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11331</a:t>
                      </a:r>
                      <a:endParaRPr lang="ru-RU" sz="11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/>
                </a:tc>
                <a:extLst>
                  <a:ext uri="{0D108BD9-81ED-4DB2-BD59-A6C34878D82A}">
                    <a16:rowId xmlns:a16="http://schemas.microsoft.com/office/drawing/2014/main" xmlns="" val="2240993247"/>
                  </a:ext>
                </a:extLst>
              </a:tr>
              <a:tr h="14220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173</a:t>
                      </a:r>
                      <a:endParaRPr lang="ru-RU" sz="11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PERSOANE FIZICE CARE DESFĂŞOARĂ ACTIVITĂŢI ÎN DOMENIUL ACHIZIŢIILOR DE PRODUSE DIN FITOTEHNIE ŞI/SAU HORTICULTURĂ ŞI/SAU DE OBIECTE ALE REGNULUI VEGETAL                                                          </a:t>
                      </a:r>
                      <a:endParaRPr lang="en-US" sz="1100" b="1" u="none" strike="noStrike" dirty="0" smtClean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</a:endParaRPr>
                    </a:p>
                    <a:p>
                      <a:pPr algn="l" fontAlgn="b"/>
                      <a:r>
                        <a:rPr lang="en-US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1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ФИЗИЧЕСИКЕ ЛИЦА, ОСУЩЕСТВЛЯЮШИЕ ДЕЯТЕЛЬНОСТЬ В СФЕРЕ ЗАКУПОК ПРОДУКЦИИ РАСТЕНИЕВОДСТВА И/ИЛИ САДОВОДСТВА И/ИЛИ ОБЪЕСТОВ РАСТИТЕЛЬНОГО МИРА</a:t>
                      </a:r>
                      <a:endParaRPr lang="ru-RU" sz="11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o-RO" sz="1100" b="1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11331</a:t>
                      </a:r>
                      <a:endParaRPr lang="ru-RU" sz="11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526" marR="4526" marT="6035" marB="0" anchor="ctr"/>
                </a:tc>
                <a:extLst>
                  <a:ext uri="{0D108BD9-81ED-4DB2-BD59-A6C34878D82A}">
                    <a16:rowId xmlns:a16="http://schemas.microsoft.com/office/drawing/2014/main" xmlns="" val="1859140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509608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184685AF-8562-4511-AD95-B4AAAC7CAB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2443847"/>
              </p:ext>
            </p:extLst>
          </p:nvPr>
        </p:nvGraphicFramePr>
        <p:xfrm>
          <a:off x="417443" y="596349"/>
          <a:ext cx="7911548" cy="5583079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851120">
                  <a:extLst>
                    <a:ext uri="{9D8B030D-6E8A-4147-A177-3AD203B41FA5}">
                      <a16:colId xmlns="" xmlns:a16="http://schemas.microsoft.com/office/drawing/2014/main" val="393882152"/>
                    </a:ext>
                  </a:extLst>
                </a:gridCol>
                <a:gridCol w="4384559">
                  <a:extLst>
                    <a:ext uri="{9D8B030D-6E8A-4147-A177-3AD203B41FA5}">
                      <a16:colId xmlns="" xmlns:a16="http://schemas.microsoft.com/office/drawing/2014/main" val="673733819"/>
                    </a:ext>
                  </a:extLst>
                </a:gridCol>
                <a:gridCol w="1341158">
                  <a:extLst>
                    <a:ext uri="{9D8B030D-6E8A-4147-A177-3AD203B41FA5}">
                      <a16:colId xmlns="" xmlns:a16="http://schemas.microsoft.com/office/drawing/2014/main" val="3906941159"/>
                    </a:ext>
                  </a:extLst>
                </a:gridCol>
                <a:gridCol w="1334711">
                  <a:extLst>
                    <a:ext uri="{9D8B030D-6E8A-4147-A177-3AD203B41FA5}">
                      <a16:colId xmlns="" xmlns:a16="http://schemas.microsoft.com/office/drawing/2014/main" val="4031466098"/>
                    </a:ext>
                  </a:extLst>
                </a:gridCol>
              </a:tblGrid>
              <a:tr h="573486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it-IT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Categorii utilizate la completarea Informației IRM19</a:t>
                      </a:r>
                      <a:endParaRPr lang="it-IT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76329095"/>
                  </a:ext>
                </a:extLst>
              </a:tr>
              <a:tr h="55798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Категории используемые при заполнении Информации IRM19</a:t>
                      </a:r>
                      <a:endParaRPr lang="ru-RU" sz="16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88470128"/>
                  </a:ext>
                </a:extLst>
              </a:tr>
              <a:tr h="61998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Cod/                           </a:t>
                      </a:r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Denumirea</a:t>
                      </a:r>
                      <a:r>
                        <a:rPr lang="en-US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4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categoriei</a:t>
                      </a:r>
                      <a:r>
                        <a:rPr lang="en-US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/                                                                                                </a:t>
                      </a:r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Наименование категории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Tarifele cotelor pe an/2020                 Тариф взносов на год /2020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19586232"/>
                  </a:ext>
                </a:extLst>
              </a:tr>
              <a:tr h="7904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angajator</a:t>
                      </a:r>
                      <a:r>
                        <a:rPr lang="en-US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/ </a:t>
                      </a:r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работодатель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persoana asigurată/</a:t>
                      </a:r>
                      <a:r>
                        <a:rPr lang="ru-RU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застрахованное лицо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3293024556"/>
                  </a:ext>
                </a:extLst>
              </a:tr>
              <a:tr h="9299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157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PERSOANĂ CARE  SE AFLĂ ÎN CONCEDIU PENTRU ÎNGRIJIREA  COPULULUI PÎNĂ LA 3 ANI                                                                                                                                      </a:t>
                      </a:r>
                      <a:r>
                        <a:rPr lang="ru-RU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ЛИЦО, НАХОДЯЩЕЕСЯ В ОТПУСКЕ ПО УХОДУ ЗА РЕБЕНКОМ ДО 3 ЛЕТ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*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*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77792696"/>
                  </a:ext>
                </a:extLst>
              </a:tr>
              <a:tr h="10074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158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PERSOANĂ CARE  SE AFLĂ ÎN CONCEDIU SUPLIMENTAR NEPLATIT PENTRU ÎNGRIJIREA  COPULULUI DE LA 3 PÎNĂ LA 4 ANI                                                                                                                                       </a:t>
                      </a:r>
                      <a:r>
                        <a:rPr lang="ru-RU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ЛИЦО, НАХОДЯЩЕЕСЯ В ДОПОЛНИТЕЛЬНОМ НЕОПЛАЧИВАЕМОМ ОТПУСКЕ ПО УХОДУ ЗА РЕБЕНКОМ С 3 ДО  4 ЛЕТ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*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*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54818735"/>
                  </a:ext>
                </a:extLst>
              </a:tr>
              <a:tr h="8214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165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PERSOANĂ CARE SE AFLĂ ÎN CONCEDIU PATERNAL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ru-RU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ЛИЦО, НАХОДЯЩЕЕСЯ В ОТПУСКЕ ПО ОТЦОВСТВУ                                                                     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*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</a:rPr>
                        <a:t>*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922071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628356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D252DED-2D83-443B-B740-71D94353DB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o-RO" sz="8000" b="1" dirty="0"/>
          </a:p>
          <a:p>
            <a:pPr marL="0" indent="0" algn="ctr">
              <a:buNone/>
            </a:pPr>
            <a:r>
              <a:rPr lang="ro-RO" sz="8000" b="1" dirty="0"/>
              <a:t>???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569AD0D-D87A-487A-B06C-04028253E8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43647" y="310102"/>
            <a:ext cx="4731026" cy="6390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6760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CF60AC-C17E-4D9E-BB93-B73CF5FC2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91CB666-04E3-49E4-ABE8-AC944766DE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3F3AAC-39A7-4C07-AC25-CF5DEC67D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4412" y="0"/>
            <a:ext cx="11363144" cy="757240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17259393-5F7A-4B2B-9B05-753222378F0C}"/>
              </a:ext>
            </a:extLst>
          </p:cNvPr>
          <p:cNvSpPr/>
          <p:nvPr/>
        </p:nvSpPr>
        <p:spPr>
          <a:xfrm>
            <a:off x="-142908" y="142852"/>
            <a:ext cx="1021563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o-RO" dirty="0"/>
              <a:t> </a:t>
            </a:r>
            <a:r>
              <a:rPr lang="ru-RU" sz="2000" b="1" dirty="0" smtClean="0">
                <a:solidFill>
                  <a:srgbClr val="C00000"/>
                </a:solidFill>
              </a:rPr>
              <a:t>Категории плательщиков и застрахованных лиц, тарифы и сроки перечисления взносов обязательного государственного социального страхования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96F5C103-C861-400C-9C3E-BE5ECC9F6D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81896933"/>
              </p:ext>
            </p:extLst>
          </p:nvPr>
        </p:nvGraphicFramePr>
        <p:xfrm>
          <a:off x="-571535" y="1071547"/>
          <a:ext cx="11144327" cy="6215106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4851195">
                  <a:extLst>
                    <a:ext uri="{9D8B030D-6E8A-4147-A177-3AD203B41FA5}">
                      <a16:colId xmlns="" xmlns:a16="http://schemas.microsoft.com/office/drawing/2014/main" val="3605216451"/>
                    </a:ext>
                  </a:extLst>
                </a:gridCol>
                <a:gridCol w="3292736">
                  <a:extLst>
                    <a:ext uri="{9D8B030D-6E8A-4147-A177-3AD203B41FA5}">
                      <a16:colId xmlns="" xmlns:a16="http://schemas.microsoft.com/office/drawing/2014/main" val="2277171287"/>
                    </a:ext>
                  </a:extLst>
                </a:gridCol>
                <a:gridCol w="1714512">
                  <a:extLst>
                    <a:ext uri="{9D8B030D-6E8A-4147-A177-3AD203B41FA5}">
                      <a16:colId xmlns="" xmlns:a16="http://schemas.microsoft.com/office/drawing/2014/main" val="244997325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349611323"/>
                    </a:ext>
                  </a:extLst>
                </a:gridCol>
              </a:tblGrid>
              <a:tr h="14029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Категории плательщиков и застрахованных лиц</a:t>
                      </a:r>
                      <a:endParaRPr lang="ru-RU" sz="18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Тарифы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основа для исчисления взноса обязательного социального страхования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перечисления </a:t>
                      </a:r>
                      <a:r>
                        <a:rPr lang="ru-RU" sz="1400" b="1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взносов обязательного социального страхования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застрахованных социальных пособий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27615099"/>
                  </a:ext>
                </a:extLst>
              </a:tr>
              <a:tr h="48121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1.1. </a:t>
                      </a: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Работодатель, физическое и юридическое лицо приравненное к работодателю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o-RO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ru-RU" sz="16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лиц,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работающих по индивидуальному трудовому договору, лиц находящихся в служебных отношениях  на основании административного акта или работающих по иным гражданским договорам о выполнении работ или оказании услуг, за исключением лиц указанных в пунктах </a:t>
                      </a:r>
                      <a:r>
                        <a:rPr lang="ro-RO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r>
                        <a:rPr lang="ro-RO" sz="16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1.3 și 1.6;</a:t>
                      </a:r>
                      <a:endParaRPr lang="ru-RU" sz="16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работающих и или других физических лиц на основании гражданских договоров о выполнении работ или оказании услуг,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 случае резидентов информационно-технологических парков</a:t>
                      </a:r>
                      <a:r>
                        <a:rPr lang="ro-RO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16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граждан Республики Молдова работающих по договору в международных проектах, учреждениях и </a:t>
                      </a:r>
                      <a:r>
                        <a:rPr lang="ru-RU" sz="1600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организациях независимо от источника финансирования</a:t>
                      </a:r>
                      <a:endParaRPr lang="ru-RU" sz="16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r>
                        <a:rPr lang="ro-RO" sz="16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фонд заработных плат и другие выплаты ежемесячно начисляемые всем работникам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Для работодателей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бюджетных органов/учреждений и публичных органов/учреждений на самоуправлении, за исключением учреждений высшего образования</a:t>
                      </a: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и </a:t>
                      </a:r>
                      <a:r>
                        <a:rPr lang="ru-RU" sz="1600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медико</a:t>
                      </a: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санитарных учреждений</a:t>
                      </a:r>
                      <a:endParaRPr lang="ru-RU" sz="16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6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24%</a:t>
                      </a:r>
                      <a:r>
                        <a:rPr lang="ro-RO" sz="160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фонд заработных плат и другие выплаты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 начисляемые всем работникам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Для работодателей частного сектора 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учреждений высшего образования</a:t>
                      </a: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и медико-санитарных учреждений</a:t>
                      </a:r>
                      <a:r>
                        <a:rPr lang="ro-RO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6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Ежемесячно, до 25 числа, следующего за отчетным</a:t>
                      </a:r>
                      <a:endParaRPr lang="ru-RU" sz="16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 виды пособий социального государственного страхования</a:t>
                      </a:r>
                      <a:endParaRPr lang="ru-RU" sz="1600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83300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1567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714356"/>
            <a:ext cx="7772400" cy="56412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В Официальном Мониторе от 7 августа 2020 г. были внесены поправки к приказу Минфина № 126/2017 об утверждении отчета IPC 21 и инструкция по его заполнению.</a:t>
            </a:r>
          </a:p>
          <a:p>
            <a:endParaRPr lang="ru-RU" b="1" dirty="0" smtClean="0"/>
          </a:p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Таблица № 3 отчета  IPC 18 стала таблицей № 2, где декларируются взносы социального страхования. Таблица № 2 содержит 11 столбцов.</a:t>
            </a:r>
          </a:p>
          <a:p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https://monitorul.fisc.md/uploads/files/mf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772400" cy="1214446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Влияние на пособия по социальному страхованию</a:t>
            </a:r>
            <a:endParaRPr lang="en-US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Исключение физического лица (работника) из личного участия в системе государственного социального страхования не влияет на установленные выплаты (пенсии, пособия).</a:t>
            </a:r>
          </a:p>
          <a:p>
            <a:pPr>
              <a:buNone/>
            </a:pPr>
            <a:endParaRPr lang="en-US" b="1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tx2">
                    <a:lumMod val="10000"/>
                  </a:schemeClr>
                </a:solidFill>
              </a:rPr>
              <a:t>застрахованное лицо 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- трудоспособное физическое лицо, постоянно проживающее или временно пребывающее  в Республике Молдова, за которое плательщики взносов в бюджет государственного социального страхования уплачивают взносы социального страхования для получения прав, которые предупреждают, ограничивают или устраняют социальные риски, предусмотренные законодательством;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772400" cy="1143008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Декларирование сумм, относящихся к другим периодам</a:t>
            </a:r>
            <a:endParaRPr lang="en-US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285860"/>
            <a:ext cx="8643966" cy="5572140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Согласно Инструкции по заполнению </a:t>
            </a:r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IPC 21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, в графе 9, таблицы № 2, основой для расчета взносов социального страхование для работодателя  является, в зависимости от обстоятельств, фонд оплаты труда и / или других вознаграждений, доход лица. Отражение выполняется согласно расчетной методике.</a:t>
            </a:r>
          </a:p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Взносы социального страхования будут удерживаться в расчетном месяце, то есть в декабре, когда с работника будут удержаны 6%, а работодатель рассчитает причитающуюся ему сумму. При заполнении таблицы № 3 отчета IPC  18 за декабрь 2020 года по данному работнику будет указан период после отчетного месяца, т.е. январь 2021 года с категорией застрахованного лица 160 «лицо, находящееся в обычном оплачиваемом отпуске».</a:t>
            </a:r>
          </a:p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К суммам взносов, рассчитанным в текущих периодах, но которые необходимо декларировать за предыдущие периоды, будет применяться тариф, действующий в месяце расчета с учетом предыдущего периода. Такие ситуации можно выделить для категорий застрахованных  лиц 170 «лицо, работающее в проектах (программах) с внешним финансированием» и 105 «лицо, работающее по гражданско-правовому договору». Данные категории, позволяют указать предыдущие периоды в декларации </a:t>
            </a:r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IPC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21.</a:t>
            </a:r>
          </a:p>
          <a:p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202424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Тестирование сотрудников на наличие вируса SARS-CoV-2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По закону </a:t>
            </a:r>
            <a:r>
              <a:rPr lang="ru-RU" b="1" dirty="0" err="1" smtClean="0">
                <a:solidFill>
                  <a:schemeClr val="tx2">
                    <a:lumMod val="10000"/>
                  </a:schemeClr>
                </a:solidFill>
              </a:rPr>
              <a:t>нр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. 224 от 04.12.2020 о внесении изменений в некоторые нормативные акты, опубликованные в Официальном Мониторе </a:t>
            </a:r>
            <a:r>
              <a:rPr lang="ru-RU" b="1" dirty="0" err="1" smtClean="0">
                <a:solidFill>
                  <a:schemeClr val="tx2">
                    <a:lumMod val="10000"/>
                  </a:schemeClr>
                </a:solidFill>
              </a:rPr>
              <a:t>нр</a:t>
            </a: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. 353-357 от 22.12.2020 внесены изменения в Законе № 489/1999 о государственной системе социального страхования, приложение № 3 - Типы прав и доходов, из которых не исчисляются обязательные взносы государственного социального страхования, были дополнены пунктом 41 следующего содержания: «41) Выплаты, производимые работодателем за тестирование сотрудников с целью выявления наличия вируса SARS-CoV-2»</a:t>
            </a:r>
          </a:p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Таким образом, выплаты, производимые работодателем за тестирование сотрудников на выявление вируса SARS-CoV-2, являются суммами из которых не начисляются взносы обязательного государственного социального страхования. Эти положения вступили в силу 22 декабря 2020 года.</a:t>
            </a: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Профессиональные заболевания и несчастные случаи на производстве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В статье 14 п. (2) Закона № 756/1999 были внесены поправки, которые предусматривают что, размер пособия по временной нетрудоспособности составляет 100 процентов средней месячной застрахованной заработной платы застрахованного лица за последние 6 месяцев, предшествовавших месяцу, в котором произошел несчастный случай на производстве или установлено профессиональное заболевание.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Так же, Статья 14 п. (3) Закона № 756/1999 предусматривает что Пособие по временной нетрудоспособности выплачивается за рабочие дни из первых 20 календарных дней, исчисленных со дня временной потери трудоспособности, работодателем из собственных средств и с 21-го дня - территориальными структурами Национальной кассы социального страхования из средств Фонда страхования от несчастных случаев на производстве и профессиональных заболеваний.</a:t>
            </a:r>
          </a:p>
          <a:p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Custom 4">
      <a:dk1>
        <a:srgbClr val="F69D1A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4">
    <a:dk1>
      <a:srgbClr val="F69D1A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924</TotalTime>
  <Words>3111</Words>
  <Application>Microsoft Office PowerPoint</Application>
  <PresentationFormat>On-screen Show (4:3)</PresentationFormat>
  <Paragraphs>333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Metro</vt:lpstr>
      <vt:lpstr>Декларирование взносов социального страхования в 2021 году</vt:lpstr>
      <vt:lpstr>Поправки  в Законе № 489/1999 о системе государственного социального страхования Законом № 60 от 23.04.2020</vt:lpstr>
      <vt:lpstr>Slide 3</vt:lpstr>
      <vt:lpstr>Slide 4</vt:lpstr>
      <vt:lpstr>Slide 5</vt:lpstr>
      <vt:lpstr>Влияние на пособия по социальному страхованию</vt:lpstr>
      <vt:lpstr>Декларирование сумм, относящихся к другим периодам</vt:lpstr>
      <vt:lpstr>Тестирование сотрудников на наличие вируса SARS-CoV-2</vt:lpstr>
      <vt:lpstr>Профессиональные заболевания и несчастные случаи на производстве</vt:lpstr>
      <vt:lpstr>Slide 10</vt:lpstr>
      <vt:lpstr>Декларирование  профессиональных заболеваниях и несчастных случаях на производстве</vt:lpstr>
      <vt:lpstr>Закон № 257 от 16.12.2020 о внесении изменений в некоторые нормативные акты, опубликованные в Официальном Мониторе нр. 353-357 (7681-7685) от 22.12.2020 г.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cnas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olga.margarint</dc:creator>
  <cp:lastModifiedBy>olga.margarint</cp:lastModifiedBy>
  <cp:revision>54</cp:revision>
  <dcterms:created xsi:type="dcterms:W3CDTF">2021-01-06T07:46:23Z</dcterms:created>
  <dcterms:modified xsi:type="dcterms:W3CDTF">2021-01-19T14:03:02Z</dcterms:modified>
</cp:coreProperties>
</file>