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3"/>
  </p:sldMasterIdLst>
  <p:notesMasterIdLst>
    <p:notesMasterId r:id="rId23"/>
  </p:notesMasterIdLst>
  <p:handoutMasterIdLst>
    <p:handoutMasterId r:id="rId24"/>
  </p:handoutMasterIdLst>
  <p:sldIdLst>
    <p:sldId id="256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359" r:id="rId18"/>
    <p:sldId id="360" r:id="rId19"/>
    <p:sldId id="361" r:id="rId20"/>
    <p:sldId id="362" r:id="rId21"/>
    <p:sldId id="363" r:id="rId22"/>
  </p:sldIdLst>
  <p:sldSz cx="12192000" cy="6858000"/>
  <p:notesSz cx="9874250" cy="67976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1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avinschi Igor" initials="SI" lastIdx="6" clrIdx="0">
    <p:extLst>
      <p:ext uri="{19B8F6BF-5375-455C-9EA6-DF929625EA0E}">
        <p15:presenceInfo xmlns:p15="http://schemas.microsoft.com/office/powerpoint/2012/main" userId="S-1-5-21-3109358853-186838575-99738251-4680" providerId="AD"/>
      </p:ext>
    </p:extLst>
  </p:cmAuthor>
  <p:cmAuthor id="2" name="Chitoroaga Ion" initials="CI" lastIdx="2" clrIdx="1">
    <p:extLst>
      <p:ext uri="{19B8F6BF-5375-455C-9EA6-DF929625EA0E}">
        <p15:presenceInfo xmlns:p15="http://schemas.microsoft.com/office/powerpoint/2012/main" userId="S-1-5-21-3109358853-186838575-99738251-154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803" autoAdjust="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2892" y="-108"/>
      </p:cViewPr>
      <p:guideLst>
        <p:guide orient="horz" pos="2141"/>
        <p:guide pos="31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5824BD7-1307-4C2E-973D-C7F6F22553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339725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EF9A8C8-BDF2-4300-8362-C5852AC7BB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4350" y="0"/>
            <a:ext cx="4278313" cy="339725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r">
              <a:defRPr sz="1200"/>
            </a:lvl1pPr>
          </a:lstStyle>
          <a:p>
            <a:pPr>
              <a:defRPr/>
            </a:pPr>
            <a:fld id="{8382B517-3514-41FE-8383-26D85F44B493}" type="datetimeFigureOut">
              <a:rPr lang="ru-RU"/>
              <a:pPr>
                <a:defRPr/>
              </a:pPr>
              <a:t>17.01.2021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45415C4-0AA9-4D8A-BAC3-275177C5A9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278313" cy="339725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E6AE69-571B-4F32-B58D-8DBAEF9CFA6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4350" y="6456363"/>
            <a:ext cx="4278313" cy="339725"/>
          </a:xfrm>
          <a:prstGeom prst="rect">
            <a:avLst/>
          </a:prstGeom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9CBDE3E-967F-4CC5-9315-7718F6224DB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1EE03978-B585-417C-A3C1-479F5892F64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339725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C480B2F-BBCF-4660-BB5C-6B51EF08497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594350" y="0"/>
            <a:ext cx="4278313" cy="339725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r">
              <a:defRPr sz="1200"/>
            </a:lvl1pPr>
          </a:lstStyle>
          <a:p>
            <a:pPr>
              <a:defRPr/>
            </a:pPr>
            <a:fld id="{78F568AB-8EAF-4349-81E6-FDC16A9DC786}" type="datetimeFigureOut">
              <a:rPr lang="ru-RU"/>
              <a:pPr>
                <a:defRPr/>
              </a:pPr>
              <a:t>17.01.2021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3875C8C2-727C-40EC-86C4-9C647BB551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670175" y="509588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02" tIns="46351" rIns="92702" bIns="4635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0388C23D-4E16-40B7-8397-A804052FA7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87425" y="3228975"/>
            <a:ext cx="7899400" cy="3059113"/>
          </a:xfrm>
          <a:prstGeom prst="rect">
            <a:avLst/>
          </a:prstGeom>
        </p:spPr>
        <p:txBody>
          <a:bodyPr vert="horz" lIns="92702" tIns="46351" rIns="92702" bIns="46351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9DC40F-B92C-48AA-8DA6-8F44C54553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278313" cy="339725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6C3A43-C54A-47F3-A6BE-EB2FC9382B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594350" y="6456363"/>
            <a:ext cx="4278313" cy="339725"/>
          </a:xfrm>
          <a:prstGeom prst="rect">
            <a:avLst/>
          </a:prstGeom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B97EA2F-257B-4214-828C-D66B0BDE59B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177800"/>
            <a:ext cx="8858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9831AA1-417E-4E82-8D01-38FAA604FD08}"/>
              </a:ext>
            </a:extLst>
          </p:cNvPr>
          <p:cNvCxnSpPr/>
          <p:nvPr userDrawn="1"/>
        </p:nvCxnSpPr>
        <p:spPr>
          <a:xfrm flipV="1">
            <a:off x="0" y="1009650"/>
            <a:ext cx="12192000" cy="38100"/>
          </a:xfrm>
          <a:prstGeom prst="line">
            <a:avLst/>
          </a:prstGeom>
          <a:ln w="76200">
            <a:solidFill>
              <a:srgbClr val="2D7B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9115" y="449405"/>
            <a:ext cx="2765945" cy="437699"/>
          </a:xfrm>
        </p:spPr>
        <p:txBody>
          <a:bodyPr/>
          <a:lstStyle>
            <a:lvl1pPr marL="0" indent="0" algn="ctr">
              <a:buNone/>
              <a:defRPr sz="1600" b="1" baseline="0">
                <a:latin typeface="Book Antiqua" pitchFamily="18" charset="0"/>
                <a:cs typeface="Browallia New" pitchFamily="34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05731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A00F5-C026-46CF-9DF2-DEB59D613CEB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367A7-2A43-4284-B128-352BA5B802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0115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6A07-6C2E-45E5-9F93-37DB3C5EA9A9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9A3FE-B4C5-4369-8E4A-DB627B84A6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5948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26869-942B-4D24-81FA-6CA22105FDE6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F85B3-2456-4118-BECE-FB576D8616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5540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85A25-CBB2-430E-9D0F-C41BEF5E491E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011D3-C6A6-4042-B625-1CF54B3DFB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4845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92742E5-6955-4989-8432-D037ACF65128}"/>
              </a:ext>
            </a:extLst>
          </p:cNvPr>
          <p:cNvSpPr txBox="1"/>
          <p:nvPr userDrawn="1"/>
        </p:nvSpPr>
        <p:spPr>
          <a:xfrm>
            <a:off x="10737850" y="6654800"/>
            <a:ext cx="1193800" cy="2159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defRPr/>
            </a:pPr>
            <a:fld id="{3EE41B8D-9E57-4776-8A4F-5E7984D3EDBE}" type="slidenum">
              <a:rPr lang="en-US" altLang="en-US" sz="80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altLang="en-US" sz="800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09600" y="1584325"/>
            <a:ext cx="10972800" cy="4360366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SzPct val="100000"/>
              <a:buFont typeface="Arial"/>
              <a:buChar char="•"/>
              <a:defRPr sz="2800" b="0" spc="0">
                <a:solidFill>
                  <a:srgbClr val="535352"/>
                </a:solidFill>
                <a:latin typeface="Calibri"/>
                <a:cs typeface="Calibri"/>
              </a:defRPr>
            </a:lvl1pPr>
            <a:lvl2pPr>
              <a:defRPr>
                <a:solidFill>
                  <a:srgbClr val="535352"/>
                </a:solidFill>
                <a:latin typeface="Calibri"/>
                <a:cs typeface="Calibri"/>
              </a:defRPr>
            </a:lvl2pPr>
            <a:lvl3pPr marL="1143000" indent="-228600">
              <a:buSzPct val="83000"/>
              <a:buFont typeface="Courier New"/>
              <a:buChar char="o"/>
              <a:defRPr>
                <a:solidFill>
                  <a:srgbClr val="535352"/>
                </a:solidFill>
                <a:latin typeface="Calibri"/>
                <a:cs typeface="Calibri"/>
              </a:defRPr>
            </a:lvl3pPr>
            <a:lvl4pPr>
              <a:defRPr>
                <a:solidFill>
                  <a:srgbClr val="535352"/>
                </a:solidFill>
                <a:latin typeface="Calibri"/>
                <a:cs typeface="Calibri"/>
              </a:defRPr>
            </a:lvl4pPr>
            <a:lvl5pPr>
              <a:defRPr>
                <a:solidFill>
                  <a:srgbClr val="535352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7734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177800"/>
            <a:ext cx="8858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960E5BD-FA6C-404D-8151-9EB549A0C990}"/>
              </a:ext>
            </a:extLst>
          </p:cNvPr>
          <p:cNvCxnSpPr/>
          <p:nvPr userDrawn="1"/>
        </p:nvCxnSpPr>
        <p:spPr>
          <a:xfrm flipV="1">
            <a:off x="0" y="1009650"/>
            <a:ext cx="12192000" cy="38100"/>
          </a:xfrm>
          <a:prstGeom prst="line">
            <a:avLst/>
          </a:prstGeom>
          <a:ln w="76200">
            <a:solidFill>
              <a:srgbClr val="2D7B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9115" y="449405"/>
            <a:ext cx="2765945" cy="437699"/>
          </a:xfrm>
        </p:spPr>
        <p:txBody>
          <a:bodyPr/>
          <a:lstStyle>
            <a:lvl1pPr marL="0" indent="0" algn="ctr">
              <a:buNone/>
              <a:defRPr sz="1600" b="1" baseline="0">
                <a:latin typeface="Book Antiqua" pitchFamily="18" charset="0"/>
                <a:cs typeface="Browallia New" pitchFamily="34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03274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ADCB9-D3C6-4588-9A7A-1CD9F153D39B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867B9-A958-4CFB-829C-0DE4B61575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4659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68F1F-8D79-45E1-9376-18C91D126E56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C625D-318E-4DD5-9CF7-8DFDC3932B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460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48F0B-9F11-4BC0-8B10-5CD0C3D1462A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4D0E1-3E9E-415B-BA2E-B1F540C157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1229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BE87-7AB2-4EDB-8CF8-D873A5C46CFF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B719B-6532-4FA9-9690-ED994CD32A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559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CD378-F67D-43EE-8E8E-0F616592861D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DBE03-855D-46E1-9291-4B8E6A7840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0538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58C3E-C3BD-499E-8264-86FC3ED5CC2A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79B95-57F6-4AF6-8800-95244C8DCE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1385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E4676-5D3F-4F21-8104-1D58BEE0E5D8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FDA94-E76F-44DC-B965-C6F9322D90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434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  <a:endParaRPr lang="en-US" altLang="en-US" smtClean="0"/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E38B2E-B942-43C0-AF69-B1E8433B17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966169-7067-4038-A922-806E2AE02B94}" type="datetimeFigureOut">
              <a:rPr lang="en-US"/>
              <a:pPr>
                <a:defRPr/>
              </a:pPr>
              <a:t>1/17/2021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96F2BC-6288-4AA2-B10D-E936FCBCBC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BC6ECF-A818-43D7-A617-10B9AA3200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B3DD80D-1CB4-415B-A3C4-0397CDA3E4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4" r:id="rId1"/>
    <p:sldLayoutId id="2147484615" r:id="rId2"/>
    <p:sldLayoutId id="2147484602" r:id="rId3"/>
    <p:sldLayoutId id="2147484603" r:id="rId4"/>
    <p:sldLayoutId id="2147484604" r:id="rId5"/>
    <p:sldLayoutId id="2147484605" r:id="rId6"/>
    <p:sldLayoutId id="2147484606" r:id="rId7"/>
    <p:sldLayoutId id="2147484607" r:id="rId8"/>
    <p:sldLayoutId id="2147484608" r:id="rId9"/>
    <p:sldLayoutId id="2147484609" r:id="rId10"/>
    <p:sldLayoutId id="2147484610" r:id="rId11"/>
    <p:sldLayoutId id="2147484611" r:id="rId12"/>
    <p:sldLayoutId id="2147484612" r:id="rId13"/>
    <p:sldLayoutId id="2147484616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50000">
              <a:srgbClr val="FBFBFB"/>
            </a:gs>
            <a:gs pos="100000">
              <a:srgbClr val="D0D0D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:a16="http://schemas.microsoft.com/office/drawing/2014/main" id="{82DDD248-3771-4BAC-BD10-E8A50AED8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22300" algn="ctr" eaLnBrk="1" hangingPunct="1">
              <a:lnSpc>
                <a:spcPct val="100000"/>
              </a:lnSpc>
            </a:pPr>
            <a:r>
              <a:rPr lang="ro-MD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MD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MD" altLang="ru-RU" sz="40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MD" altLang="ru-RU" sz="40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MD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MD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MD" altLang="ru-RU" sz="40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MD" altLang="ru-RU" sz="40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MD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MD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MD" altLang="ru-RU" sz="40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MD" altLang="ru-RU" sz="40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MD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MD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Значимые изменения налогового законодательства на </a:t>
            </a:r>
            <a:r>
              <a:rPr lang="en-US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br>
              <a:rPr lang="ru-RU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dirty="0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косвенным налогам</a:t>
            </a:r>
            <a:r>
              <a:rPr lang="en-US" altLang="ru-RU" sz="72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72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5286375" y="5737225"/>
            <a:ext cx="548005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1800" dirty="0" smtClean="0">
                <a:solidFill>
                  <a:schemeClr val="accent6"/>
                </a:solidFill>
              </a:rPr>
              <a:t>Закон </a:t>
            </a:r>
            <a:r>
              <a:rPr lang="ro-RO" sz="1800" dirty="0" smtClean="0">
                <a:solidFill>
                  <a:schemeClr val="accent6"/>
                </a:solidFill>
              </a:rPr>
              <a:t>nr.257 </a:t>
            </a:r>
            <a:r>
              <a:rPr lang="ru-RU" sz="1800" dirty="0" smtClean="0">
                <a:solidFill>
                  <a:schemeClr val="accent6"/>
                </a:solidFill>
              </a:rPr>
              <a:t>от </a:t>
            </a:r>
            <a:r>
              <a:rPr lang="ro-RO" sz="1800" dirty="0" smtClean="0">
                <a:solidFill>
                  <a:schemeClr val="accent6"/>
                </a:solidFill>
              </a:rPr>
              <a:t>16.12.2020 </a:t>
            </a:r>
            <a:r>
              <a:rPr lang="ru-RU" sz="1800" dirty="0" smtClean="0">
                <a:solidFill>
                  <a:schemeClr val="accent6"/>
                </a:solidFill>
              </a:rPr>
              <a:t>об изменении некоторых нормативных актов </a:t>
            </a:r>
            <a:r>
              <a:rPr lang="ro-RO" sz="1800" dirty="0" smtClean="0">
                <a:solidFill>
                  <a:schemeClr val="accent6"/>
                </a:solidFill>
              </a:rPr>
              <a:t>(Monitorul </a:t>
            </a:r>
            <a:r>
              <a:rPr lang="ro-RO" sz="1800" dirty="0">
                <a:solidFill>
                  <a:schemeClr val="accent6"/>
                </a:solidFill>
              </a:rPr>
              <a:t>O</a:t>
            </a:r>
            <a:r>
              <a:rPr lang="ro-RO" sz="1800" dirty="0" smtClean="0">
                <a:solidFill>
                  <a:schemeClr val="accent6"/>
                </a:solidFill>
              </a:rPr>
              <a:t>ficial nr.353-357 </a:t>
            </a:r>
            <a:r>
              <a:rPr lang="ru-RU" sz="1800" dirty="0" smtClean="0">
                <a:solidFill>
                  <a:schemeClr val="accent6"/>
                </a:solidFill>
              </a:rPr>
              <a:t>от </a:t>
            </a:r>
            <a:r>
              <a:rPr lang="ro-RO" sz="1800" dirty="0" smtClean="0">
                <a:solidFill>
                  <a:schemeClr val="accent6"/>
                </a:solidFill>
              </a:rPr>
              <a:t>22.12.2020</a:t>
            </a:r>
            <a:r>
              <a:rPr lang="ro-RO" sz="1800" dirty="0">
                <a:solidFill>
                  <a:schemeClr val="accent6"/>
                </a:solidFill>
              </a:rPr>
              <a:t>.</a:t>
            </a:r>
            <a:endParaRPr lang="ru-RU" sz="18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97F13EE-B182-4B3C-9DC7-0A46C6DEB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361950" algn="ctr">
              <a:buFont typeface="Arial" panose="020B0604020202020204" pitchFamily="34" charset="0"/>
              <a:buNone/>
              <a:defRPr/>
            </a:pPr>
            <a:r>
              <a:rPr lang="ru-RU" sz="2400" b="1" dirty="0" smtClean="0">
                <a:solidFill>
                  <a:srgbClr val="0070C0"/>
                </a:solidFill>
              </a:rPr>
              <a:t>Статья </a:t>
            </a:r>
            <a:r>
              <a:rPr lang="ru-RU" sz="2400" b="1" dirty="0">
                <a:solidFill>
                  <a:srgbClr val="0070C0"/>
                </a:solidFill>
              </a:rPr>
              <a:t>112. Регистрация субъектов </a:t>
            </a:r>
            <a:r>
              <a:rPr lang="ru-RU" sz="2400" b="1" dirty="0" smtClean="0">
                <a:solidFill>
                  <a:srgbClr val="0070C0"/>
                </a:solidFill>
              </a:rPr>
              <a:t>налогообложения</a:t>
            </a:r>
            <a:endParaRPr lang="ro-RO" altLang="ro-RO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Substituent conținut 6"/>
          <p:cNvSpPr>
            <a:spLocks noGrp="1"/>
          </p:cNvSpPr>
          <p:nvPr>
            <p:ph idx="4294967295"/>
          </p:nvPr>
        </p:nvSpPr>
        <p:spPr>
          <a:xfrm>
            <a:off x="990600" y="1305791"/>
            <a:ext cx="10672763" cy="5029200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400" dirty="0" smtClean="0"/>
              <a:t>Статья </a:t>
            </a:r>
            <a:r>
              <a:rPr lang="ru-RU" sz="2400" dirty="0"/>
              <a:t>112 </a:t>
            </a:r>
            <a:r>
              <a:rPr lang="ru-RU" sz="2400" dirty="0" smtClean="0"/>
              <a:t>дополняется частью </a:t>
            </a:r>
            <a:r>
              <a:rPr lang="ru-RU" sz="2400" dirty="0"/>
              <a:t>(5) следующего </a:t>
            </a:r>
            <a:r>
              <a:rPr lang="ru-RU" sz="2400" dirty="0" smtClean="0"/>
              <a:t>содержания</a:t>
            </a:r>
            <a:r>
              <a:rPr lang="ro-RO" sz="2400" dirty="0" smtClean="0"/>
              <a:t>:</a:t>
            </a:r>
            <a:endParaRPr lang="ru-RU" sz="2400" dirty="0"/>
          </a:p>
          <a:p>
            <a:pPr marL="0" indent="0" algn="just">
              <a:buNone/>
            </a:pPr>
            <a:r>
              <a:rPr lang="ru-RU" sz="2400" dirty="0">
                <a:solidFill>
                  <a:srgbClr val="FF0000"/>
                </a:solidFill>
              </a:rPr>
              <a:t>(5) Субъект, которому в процессе реорганизации путем объединения, дробления или преобразования переданы права и/или обязанности реорганизованным предприятием, имеющим статус плательщика НДС, считается зарегистрированным в качестве субъекта налогообложения начиная с даты государственной регистрации новых юридических лиц, за исключением случая реорганизации путем присоединения, при которой датой регистрации в качестве субъекта налогообложения НДС является дата регистрации изменений в учредительных документах принимающего юридического лица.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FF0000"/>
                </a:solidFill>
              </a:rPr>
              <a:t>Субъекты обязаны официально уведомить о реорганизации Государственную налоговую службу в течение пяти рабочих дней с даты государственной регистрации новых юридических лиц, за исключением реорганизации путем присоединения, при которой срок в пять рабочих дней исчисляется с даты регистрации изменений в учредительных документах принимающего юридического лица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u 6">
            <a:extLst>
              <a:ext uri="{FF2B5EF4-FFF2-40B4-BE49-F238E27FC236}">
                <a16:creationId xmlns:a16="http://schemas.microsoft.com/office/drawing/2014/main" id="{B3A019E7-ACD8-41B8-B427-A56941560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o-RO" sz="3600" b="1" dirty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3600" b="1" dirty="0">
                <a:solidFill>
                  <a:srgbClr val="0070C0"/>
                </a:solidFill>
                <a:latin typeface="Calibri"/>
              </a:rPr>
              <a:t>Статья 115. Декларирование НДС и его </a:t>
            </a:r>
            <a:r>
              <a:rPr lang="ru-RU" sz="3600" b="1" dirty="0" smtClean="0">
                <a:solidFill>
                  <a:srgbClr val="0070C0"/>
                </a:solidFill>
                <a:latin typeface="Calibri"/>
              </a:rPr>
              <a:t>уплата</a:t>
            </a:r>
            <a:endParaRPr lang="ro-RO" sz="36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3" name="Substituent conținut 7"/>
          <p:cNvSpPr>
            <a:spLocks noGrp="1"/>
          </p:cNvSpPr>
          <p:nvPr>
            <p:ph idx="4294967295"/>
          </p:nvPr>
        </p:nvSpPr>
        <p:spPr>
          <a:xfrm>
            <a:off x="1163782" y="1736725"/>
            <a:ext cx="9351818" cy="4522788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/>
              <a:t>Пункт b) части (2) статьи 115 после слов "оплата которых осуществляется" дополнить словом "до</a:t>
            </a:r>
            <a:r>
              <a:rPr lang="ru-RU" dirty="0" smtClean="0"/>
              <a:t>".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/>
              <a:t>На импортируемые услуги каждый субъект </a:t>
            </a:r>
            <a:r>
              <a:rPr lang="ru-RU" dirty="0"/>
              <a:t>налогообложения должен уплачивать в бюджет сумму НДС, подлежащую уплате, за каждый налоговый </a:t>
            </a:r>
            <a:r>
              <a:rPr lang="ru-RU" dirty="0" smtClean="0"/>
              <a:t>период </a:t>
            </a:r>
            <a:r>
              <a:rPr lang="ru-RU" dirty="0" smtClean="0">
                <a:solidFill>
                  <a:srgbClr val="FF0000"/>
                </a:solidFill>
              </a:rPr>
              <a:t>до</a:t>
            </a:r>
            <a:r>
              <a:rPr lang="ru-RU" dirty="0" smtClean="0"/>
              <a:t> </a:t>
            </a:r>
            <a:r>
              <a:rPr lang="ru-RU" dirty="0"/>
              <a:t>25-ого числа месяца, следующего за месяцем, в котором услуга была импортирована или оплачена, в зависимости от того, что имело место ранее.</a:t>
            </a:r>
            <a:endParaRPr lang="ro-RO" altLang="ro-RO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3">
            <a:extLst>
              <a:ext uri="{FF2B5EF4-FFF2-40B4-BE49-F238E27FC236}">
                <a16:creationId xmlns:a16="http://schemas.microsoft.com/office/drawing/2014/main" id="{DF1F66AD-A7B2-453B-9E4D-C6F03C38A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+mn-lt"/>
              </a:rPr>
              <a:t>Статья 117. Налоговая </a:t>
            </a:r>
            <a:r>
              <a:rPr lang="ru-RU" sz="2400" b="1" dirty="0" smtClean="0">
                <a:solidFill>
                  <a:srgbClr val="0070C0"/>
                </a:solidFill>
                <a:latin typeface="+mn-lt"/>
              </a:rPr>
              <a:t>накладная</a:t>
            </a:r>
            <a:endParaRPr lang="ro-RO" altLang="ru-RU" sz="2400" b="1" dirty="0" smtClean="0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1508" name="Substituent conținut 5"/>
          <p:cNvSpPr>
            <a:spLocks noGrp="1"/>
          </p:cNvSpPr>
          <p:nvPr>
            <p:ph sz="half" idx="4294967295"/>
          </p:nvPr>
        </p:nvSpPr>
        <p:spPr>
          <a:xfrm>
            <a:off x="838200" y="1413164"/>
            <a:ext cx="10733088" cy="5341649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dirty="0" smtClean="0"/>
              <a:t>Вводная часть </a:t>
            </a:r>
            <a:r>
              <a:rPr lang="ru-RU" dirty="0"/>
              <a:t>части (3) статьи 117 после слов "когда этого требует покупатель" </a:t>
            </a:r>
            <a:r>
              <a:rPr lang="ru-RU" dirty="0" smtClean="0"/>
              <a:t>дополняется  </a:t>
            </a:r>
            <a:r>
              <a:rPr lang="ru-RU" dirty="0"/>
              <a:t>словами </a:t>
            </a:r>
            <a:r>
              <a:rPr lang="ru-RU" dirty="0">
                <a:solidFill>
                  <a:srgbClr val="FF0000"/>
                </a:solidFill>
              </a:rPr>
              <a:t>"но не позднее последнего дня месяца, в котором имела место поставка</a:t>
            </a:r>
            <a:r>
              <a:rPr lang="ru-RU" dirty="0" smtClean="0">
                <a:solidFill>
                  <a:srgbClr val="FF0000"/>
                </a:solidFill>
              </a:rPr>
              <a:t>"</a:t>
            </a:r>
            <a:r>
              <a:rPr lang="ru-RU" dirty="0" smtClean="0"/>
              <a:t>.</a:t>
            </a:r>
          </a:p>
          <a:p>
            <a:pPr marL="0" lvl="0" indent="0" algn="just">
              <a:buNone/>
            </a:pPr>
            <a:r>
              <a:rPr lang="ru-RU" dirty="0" smtClean="0"/>
              <a:t>Для </a:t>
            </a:r>
            <a:r>
              <a:rPr lang="ru-RU" dirty="0"/>
              <a:t>розничной торговли и поставки услуг в специально отведенных местах и в рамках электронной торговли с оплатой наличными и/или посредством безналичных платежных инструментов выписка налоговой накладной не требуется (за исключением случаев, когда этого требует покупатель </a:t>
            </a:r>
            <a:r>
              <a:rPr lang="ru-RU" dirty="0">
                <a:solidFill>
                  <a:srgbClr val="FF0000"/>
                </a:solidFill>
              </a:rPr>
              <a:t>но не позднее последнего дня месяца, в котором имела место поставка</a:t>
            </a:r>
            <a:r>
              <a:rPr lang="ru-RU" dirty="0"/>
              <a:t>) при соблюдении </a:t>
            </a:r>
            <a:r>
              <a:rPr lang="ru-RU" dirty="0" smtClean="0"/>
              <a:t>условий</a:t>
            </a:r>
            <a:r>
              <a:rPr lang="ro-MD" dirty="0" smtClean="0"/>
              <a:t> </a:t>
            </a:r>
            <a:r>
              <a:rPr lang="ru-RU" dirty="0" smtClean="0"/>
              <a:t>у</a:t>
            </a:r>
            <a:r>
              <a:rPr lang="ru-RU" dirty="0" smtClean="0"/>
              <a:t>становленных в пунктах а </a:t>
            </a:r>
            <a:r>
              <a:rPr lang="ru-RU" dirty="0" smtClean="0"/>
              <a:t>и </a:t>
            </a:r>
            <a:r>
              <a:rPr lang="ro-MD" dirty="0" smtClean="0"/>
              <a:t>b</a:t>
            </a:r>
            <a:r>
              <a:rPr lang="ru-RU" dirty="0" smtClean="0"/>
              <a:t>)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3">
            <a:extLst>
              <a:ext uri="{FF2B5EF4-FFF2-40B4-BE49-F238E27FC236}">
                <a16:creationId xmlns:a16="http://schemas.microsoft.com/office/drawing/2014/main" id="{92D9C469-BA6F-4D9D-95F5-D2467F38C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</a:rPr>
              <a:t>Статья </a:t>
            </a:r>
            <a:r>
              <a:rPr lang="ro-RO" sz="2800" dirty="0">
                <a:solidFill>
                  <a:srgbClr val="0070C0"/>
                </a:solidFill>
              </a:rPr>
              <a:t>117</a:t>
            </a:r>
            <a:r>
              <a:rPr lang="ro-RO" sz="2800" baseline="30000" dirty="0">
                <a:solidFill>
                  <a:srgbClr val="0070C0"/>
                </a:solidFill>
              </a:rPr>
              <a:t>1 </a:t>
            </a:r>
            <a:r>
              <a:rPr lang="ru-RU" sz="2800" b="1" dirty="0" smtClean="0">
                <a:solidFill>
                  <a:srgbClr val="0070C0"/>
                </a:solidFill>
              </a:rPr>
              <a:t>Особые </a:t>
            </a:r>
            <a:r>
              <a:rPr lang="ru-RU" sz="2800" b="1" dirty="0">
                <a:solidFill>
                  <a:srgbClr val="0070C0"/>
                </a:solidFill>
              </a:rPr>
              <a:t>случаи выписки налоговых </a:t>
            </a:r>
            <a:r>
              <a:rPr lang="ru-RU" sz="2800" b="1" dirty="0" smtClean="0">
                <a:solidFill>
                  <a:srgbClr val="0070C0"/>
                </a:solidFill>
              </a:rPr>
              <a:t>накладных</a:t>
            </a:r>
            <a:endParaRPr lang="ro-RO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2" name="Substituent conținut 5"/>
          <p:cNvSpPr>
            <a:spLocks noGrp="1"/>
          </p:cNvSpPr>
          <p:nvPr>
            <p:ph sz="half" idx="4294967295"/>
          </p:nvPr>
        </p:nvSpPr>
        <p:spPr>
          <a:xfrm>
            <a:off x="706582" y="1766888"/>
            <a:ext cx="10678968" cy="4987925"/>
          </a:xfrm>
        </p:spPr>
        <p:txBody>
          <a:bodyPr/>
          <a:lstStyle/>
          <a:p>
            <a:pPr marL="0" lvl="0" indent="0">
              <a:buNone/>
            </a:pPr>
            <a:r>
              <a:rPr lang="ru-RU" sz="1600" dirty="0" smtClean="0"/>
              <a:t>Статья </a:t>
            </a:r>
            <a:r>
              <a:rPr lang="ro-RO" sz="1600" dirty="0" smtClean="0"/>
              <a:t>117</a:t>
            </a:r>
            <a:r>
              <a:rPr lang="ro-RO" sz="1600" baseline="30000" dirty="0" smtClean="0"/>
              <a:t>1</a:t>
            </a:r>
            <a:r>
              <a:rPr lang="ru-RU" sz="1600" dirty="0" smtClean="0"/>
              <a:t>:</a:t>
            </a:r>
            <a:endParaRPr lang="ru-RU" sz="1600" dirty="0"/>
          </a:p>
          <a:p>
            <a:pPr marL="0" lvl="0" indent="0" algn="just">
              <a:buNone/>
            </a:pPr>
            <a:r>
              <a:rPr lang="ru-RU" sz="1600" dirty="0"/>
              <a:t>в части (11) во втором предложении слово "извещения," </a:t>
            </a:r>
            <a:r>
              <a:rPr lang="ru-RU" sz="1600" dirty="0" smtClean="0"/>
              <a:t>заменяются словами </a:t>
            </a:r>
            <a:r>
              <a:rPr lang="ru-RU" sz="1600" dirty="0">
                <a:solidFill>
                  <a:srgbClr val="FF0000"/>
                </a:solidFill>
              </a:rPr>
              <a:t>"налоговой накладной/извещения", </a:t>
            </a:r>
            <a:r>
              <a:rPr lang="ru-RU" sz="1600" dirty="0"/>
              <a:t>а в третьем предложении слово "извещений," – словами </a:t>
            </a:r>
            <a:r>
              <a:rPr lang="ru-RU" sz="1600" dirty="0">
                <a:solidFill>
                  <a:srgbClr val="FF0000"/>
                </a:solidFill>
              </a:rPr>
              <a:t>"налоговых накладных/извещений</a:t>
            </a:r>
            <a:r>
              <a:rPr lang="ru-RU" sz="1600" dirty="0" smtClean="0">
                <a:solidFill>
                  <a:srgbClr val="FF0000"/>
                </a:solidFill>
              </a:rPr>
              <a:t>,";</a:t>
            </a:r>
          </a:p>
          <a:p>
            <a:pPr marL="0" lvl="0" indent="0" algn="just">
              <a:buNone/>
            </a:pPr>
            <a:r>
              <a:rPr lang="ru-RU" sz="1600" dirty="0"/>
              <a:t>(11) В случае, когда облагаемая стоимость облагаемой поставки товаров формируются в момент их получения покупателем в результате определения качества, массы и их потребительских свойств, при отгрузке товаров выдается </a:t>
            </a:r>
            <a:r>
              <a:rPr lang="ru-RU" sz="1600" dirty="0">
                <a:solidFill>
                  <a:srgbClr val="FF0000"/>
                </a:solidFill>
              </a:rPr>
              <a:t>налоговая накладная/извещение, сопровождающее товар</a:t>
            </a:r>
            <a:r>
              <a:rPr lang="ru-RU" sz="1600" dirty="0"/>
              <a:t>, без заполнения обязательных показателей, не указанных на момент отгрузки товаров.</a:t>
            </a:r>
          </a:p>
          <a:p>
            <a:pPr marL="0" lvl="0" indent="0" algn="just">
              <a:buNone/>
            </a:pPr>
            <a:r>
              <a:rPr lang="ru-RU" sz="1600" dirty="0"/>
              <a:t>После установления облагаемой стоимости соответствующей поставки на основании </a:t>
            </a:r>
            <a:r>
              <a:rPr lang="ru-RU" sz="1600" dirty="0">
                <a:solidFill>
                  <a:srgbClr val="FF0000"/>
                </a:solidFill>
              </a:rPr>
              <a:t>налоговой накладной/извещения, сопровождающего товар</a:t>
            </a:r>
            <a:r>
              <a:rPr lang="ru-RU" sz="1600" dirty="0"/>
              <a:t>, поставщик представляет покупателю налоговую накладную с отражением номеров и серий налоговых накладных/извещений, сопровождающих товар, и информацию о выполненных поставках. При множественности таких поставок в течение месяца поставщик на основании извещений, сопровождающих товар, выдает не реже одного раза в месяц налоговую накладную на стоимость выполненных поставок.</a:t>
            </a:r>
          </a:p>
          <a:p>
            <a:pPr marL="0" lvl="0" indent="0">
              <a:buNone/>
            </a:pP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u 6">
            <a:extLst>
              <a:ext uri="{FF2B5EF4-FFF2-40B4-BE49-F238E27FC236}">
                <a16:creationId xmlns:a16="http://schemas.microsoft.com/office/drawing/2014/main" id="{193442A6-C8F5-4E5B-A816-8BBE4D83D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70C0"/>
                </a:solidFill>
              </a:rPr>
              <a:t>Статья </a:t>
            </a:r>
            <a:r>
              <a:rPr lang="ro-RO" sz="3600" dirty="0">
                <a:solidFill>
                  <a:srgbClr val="0070C0"/>
                </a:solidFill>
              </a:rPr>
              <a:t>117</a:t>
            </a:r>
            <a:r>
              <a:rPr lang="ro-RO" sz="3600" baseline="30000" dirty="0">
                <a:solidFill>
                  <a:srgbClr val="0070C0"/>
                </a:solidFill>
              </a:rPr>
              <a:t>1 </a:t>
            </a:r>
            <a:r>
              <a:rPr lang="ru-RU" sz="3600" b="1" dirty="0">
                <a:solidFill>
                  <a:srgbClr val="0070C0"/>
                </a:solidFill>
              </a:rPr>
              <a:t>Особые случаи выписки налоговых накладных</a:t>
            </a:r>
            <a:endParaRPr lang="ro-RO" sz="36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3555" name="Substituent conținut 7"/>
          <p:cNvSpPr>
            <a:spLocks noGrp="1"/>
          </p:cNvSpPr>
          <p:nvPr>
            <p:ph idx="4294967295"/>
          </p:nvPr>
        </p:nvSpPr>
        <p:spPr>
          <a:xfrm>
            <a:off x="396875" y="2259013"/>
            <a:ext cx="11795125" cy="4449762"/>
          </a:xfrm>
        </p:spPr>
        <p:txBody>
          <a:bodyPr/>
          <a:lstStyle/>
          <a:p>
            <a:pPr marL="0" lvl="0" indent="0">
              <a:buNone/>
            </a:pPr>
            <a:r>
              <a:rPr lang="ru-RU" dirty="0" smtClean="0"/>
              <a:t>Дополняется частью </a:t>
            </a:r>
            <a:r>
              <a:rPr lang="ru-RU" dirty="0"/>
              <a:t>(14) следующего содержания:</a:t>
            </a:r>
          </a:p>
          <a:p>
            <a:pPr marL="0" lvl="0" indent="0" algn="just">
              <a:buNone/>
            </a:pPr>
            <a:r>
              <a:rPr lang="ru-RU" dirty="0"/>
              <a:t>(</a:t>
            </a:r>
            <a:r>
              <a:rPr lang="ru-RU" dirty="0">
                <a:solidFill>
                  <a:srgbClr val="FF0000"/>
                </a:solidFill>
              </a:rPr>
              <a:t>14) При поставке услуг, а также электрической энергии, тепловой энергии, природного газа, публичных услуг фиксированной и мобильной телефонной связи, коммунальных услуг, нефтепродуктов в случае использования </a:t>
            </a:r>
            <a:r>
              <a:rPr lang="ru-RU" b="1" dirty="0">
                <a:solidFill>
                  <a:srgbClr val="FF0000"/>
                </a:solidFill>
              </a:rPr>
              <a:t>е-фактуры</a:t>
            </a:r>
            <a:r>
              <a:rPr lang="ru-RU" dirty="0">
                <a:solidFill>
                  <a:srgbClr val="FF0000"/>
                </a:solidFill>
              </a:rPr>
              <a:t> поставщик выписывает налоговую накладную в срок, не превышающий 10 календарных дней со дня их поставки."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u 6">
            <a:extLst>
              <a:ext uri="{FF2B5EF4-FFF2-40B4-BE49-F238E27FC236}">
                <a16:creationId xmlns:a16="http://schemas.microsoft.com/office/drawing/2014/main" id="{4C14948F-C63D-4086-9D7D-1AA917F4D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o-RO" sz="3600" b="1" dirty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Calibri"/>
              </a:rPr>
              <a:t>Изменение по акцизам</a:t>
            </a:r>
            <a:endParaRPr lang="ro-RO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Substituent conținut 7"/>
          <p:cNvSpPr>
            <a:spLocks noGrp="1"/>
          </p:cNvSpPr>
          <p:nvPr>
            <p:ph idx="4294967295"/>
          </p:nvPr>
        </p:nvSpPr>
        <p:spPr>
          <a:xfrm>
            <a:off x="396875" y="1600200"/>
            <a:ext cx="11795125" cy="510857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/>
              <a:t>В подпункте g) пункта 1) статьи 119 слова "товарной позиции 8703;" </a:t>
            </a:r>
            <a:r>
              <a:rPr lang="ru-RU" sz="2000" dirty="0" smtClean="0"/>
              <a:t>заменяется словами </a:t>
            </a:r>
            <a:r>
              <a:rPr lang="ru-RU" sz="2000" dirty="0"/>
              <a:t>", </a:t>
            </a:r>
            <a:r>
              <a:rPr lang="ru-RU" sz="2000" dirty="0">
                <a:solidFill>
                  <a:srgbClr val="FF0000"/>
                </a:solidFill>
              </a:rPr>
              <a:t>указанные в приложении 2 к настоящему разделу;"</a:t>
            </a:r>
            <a:r>
              <a:rPr lang="ru-RU" sz="2000" dirty="0"/>
              <a:t>. </a:t>
            </a:r>
          </a:p>
          <a:p>
            <a:pPr marL="0" indent="0" algn="just">
              <a:buNone/>
            </a:pPr>
            <a:r>
              <a:rPr lang="ru-RU" sz="2000" dirty="0" smtClean="0"/>
              <a:t>Акциз </a:t>
            </a:r>
            <a:r>
              <a:rPr lang="ru-RU" sz="2000" dirty="0"/>
              <a:t>– государственный налог, взимаемый прямо или косвенно </a:t>
            </a:r>
            <a:r>
              <a:rPr lang="ru-RU" sz="2000" dirty="0" smtClean="0"/>
              <a:t>с транспортных средств, </a:t>
            </a:r>
            <a:r>
              <a:rPr lang="ru-RU" sz="2000" dirty="0">
                <a:solidFill>
                  <a:srgbClr val="FF0000"/>
                </a:solidFill>
              </a:rPr>
              <a:t>указанные в приложении 2 к настоящему разделу 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/>
              <a:t>Часть </a:t>
            </a:r>
            <a:r>
              <a:rPr lang="fr-FR" sz="2000" dirty="0"/>
              <a:t>(5</a:t>
            </a:r>
            <a:r>
              <a:rPr lang="fr-FR" sz="2000" baseline="30000" dirty="0"/>
              <a:t>1</a:t>
            </a:r>
            <a:r>
              <a:rPr lang="fr-FR" sz="2000" dirty="0"/>
              <a:t>) </a:t>
            </a:r>
            <a:r>
              <a:rPr lang="ru-RU" sz="2000" dirty="0" smtClean="0"/>
              <a:t>статьи </a:t>
            </a:r>
            <a:r>
              <a:rPr lang="ru-RU" sz="2000" dirty="0"/>
              <a:t>123 </a:t>
            </a:r>
            <a:r>
              <a:rPr lang="ru-RU" sz="2000" dirty="0" err="1" smtClean="0"/>
              <a:t>излогается</a:t>
            </a:r>
            <a:r>
              <a:rPr lang="ru-RU" sz="2000" dirty="0" smtClean="0"/>
              <a:t> в </a:t>
            </a:r>
            <a:r>
              <a:rPr lang="ru-RU" sz="2000" dirty="0"/>
              <a:t>следующей редакции</a:t>
            </a:r>
            <a:r>
              <a:rPr lang="ru-RU" sz="2000" dirty="0" smtClean="0"/>
              <a:t>:</a:t>
            </a:r>
          </a:p>
          <a:p>
            <a:pPr marL="0" indent="0" algn="just">
              <a:buNone/>
            </a:pPr>
            <a:r>
              <a:rPr lang="fr-FR" sz="2000" dirty="0" smtClean="0">
                <a:solidFill>
                  <a:srgbClr val="FF0000"/>
                </a:solidFill>
              </a:rPr>
              <a:t>(</a:t>
            </a:r>
            <a:r>
              <a:rPr lang="fr-FR" sz="2000" dirty="0">
                <a:solidFill>
                  <a:srgbClr val="FF0000"/>
                </a:solidFill>
              </a:rPr>
              <a:t>5</a:t>
            </a:r>
            <a:r>
              <a:rPr lang="fr-FR" sz="2000" baseline="30000" dirty="0">
                <a:solidFill>
                  <a:srgbClr val="FF0000"/>
                </a:solidFill>
              </a:rPr>
              <a:t>1</a:t>
            </a:r>
            <a:r>
              <a:rPr lang="fr-FR" sz="2000" dirty="0">
                <a:solidFill>
                  <a:srgbClr val="FF0000"/>
                </a:solidFill>
              </a:rPr>
              <a:t>) </a:t>
            </a:r>
            <a:r>
              <a:rPr lang="ru-RU" sz="2000" dirty="0" smtClean="0">
                <a:solidFill>
                  <a:srgbClr val="FF0000"/>
                </a:solidFill>
              </a:rPr>
              <a:t>Табачные </a:t>
            </a:r>
            <a:r>
              <a:rPr lang="ru-RU" sz="2000" dirty="0">
                <a:solidFill>
                  <a:srgbClr val="FF0000"/>
                </a:solidFill>
              </a:rPr>
              <a:t>изделия и заменители табака (</a:t>
            </a:r>
            <a:r>
              <a:rPr lang="ru-RU" sz="2000" dirty="0" err="1">
                <a:solidFill>
                  <a:srgbClr val="FF0000"/>
                </a:solidFill>
              </a:rPr>
              <a:t>нетабачные</a:t>
            </a:r>
            <a:r>
              <a:rPr lang="ru-RU" sz="2000" dirty="0">
                <a:solidFill>
                  <a:srgbClr val="FF0000"/>
                </a:solidFill>
              </a:rPr>
              <a:t> смеси на основе чайного листа) товарной позиции 24039990001, реализуемые, транспортируемые или хранящиеся на территории Республики Молдова либо импортируемые для реализации на ее территории, а также товары, приобретенные у хозяйствующих субъектов–резидентов, находящихся на территории Республики Молдова, но не имеющих налоговых отношений с ее бюджетной системой, подлежат обязательной маркировке акцизной маркой. Маркировка осуществляется в процессе производства подакцизных товаров, а товаров, произведенных на территории Республики Молдова, – до момента их отгрузки (вывоза) с налогового склада. Порядок и сроки приобретения, использования и движения акцизных марок устанавливаются Правительством. Маркировка иным способом, чем предусмотрено в настоящей части, для товаров, подлежащих помещению под таможенный режим импорта на территории Республики Молдова, запрещается</a:t>
            </a:r>
            <a:r>
              <a:rPr lang="ru-RU" sz="2000" dirty="0" smtClean="0">
                <a:solidFill>
                  <a:srgbClr val="FF0000"/>
                </a:solidFill>
              </a:rPr>
              <a:t>. 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u 6">
            <a:extLst>
              <a:ext uri="{FF2B5EF4-FFF2-40B4-BE49-F238E27FC236}">
                <a16:creationId xmlns:a16="http://schemas.microsoft.com/office/drawing/2014/main" id="{E19FFA42-D3FA-40B8-9350-79962816A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o-RO" sz="4000" b="1" dirty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3600" b="1" dirty="0">
                <a:solidFill>
                  <a:srgbClr val="0070C0"/>
                </a:solidFill>
                <a:latin typeface="Calibri"/>
              </a:rPr>
              <a:t>Статья 124. Льготы по уплате акцизов</a:t>
            </a:r>
            <a:endParaRPr lang="ro-RO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Substituent conținut 7"/>
          <p:cNvSpPr>
            <a:spLocks noGrp="1"/>
          </p:cNvSpPr>
          <p:nvPr>
            <p:ph idx="4294967295"/>
          </p:nvPr>
        </p:nvSpPr>
        <p:spPr>
          <a:xfrm>
            <a:off x="396875" y="1908175"/>
            <a:ext cx="11795125" cy="480060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В статье 124:</a:t>
            </a:r>
          </a:p>
          <a:p>
            <a:pPr marL="0" indent="0" algn="just">
              <a:buNone/>
            </a:pPr>
            <a:r>
              <a:rPr lang="ru-RU" sz="2400" dirty="0"/>
              <a:t>в пункте b) части (3) слова "кредитов и" и слова "или выделенных под государственную гарантию, за счет займов, предоставленных международными финансовыми организациями (в том числе за счет доли Правительства)" </a:t>
            </a:r>
            <a:r>
              <a:rPr lang="ru-RU" sz="2400" dirty="0" smtClean="0"/>
              <a:t>исключаются;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последний абзац </a:t>
            </a:r>
            <a:r>
              <a:rPr lang="ru-RU" sz="2400" dirty="0" smtClean="0"/>
              <a:t>излагается  </a:t>
            </a:r>
            <a:r>
              <a:rPr lang="ru-RU" sz="2400" dirty="0"/>
              <a:t>в следующей редакции:</a:t>
            </a:r>
          </a:p>
          <a:p>
            <a:pPr marL="0" indent="0" algn="just"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"</a:t>
            </a:r>
            <a:r>
              <a:rPr lang="ru-RU" sz="2400" dirty="0">
                <a:solidFill>
                  <a:srgbClr val="FF0000"/>
                </a:solidFill>
              </a:rPr>
              <a:t>Перечень международных договоров, стороной которых является Республика Молдова, перечень проектов технической помощи, перечень грантов, предоставленных Правительству и учреждениям, финансируемым из бюджета, а также порядок применения освобождения от акциза устанавливаются Правительством.";</a:t>
            </a:r>
          </a:p>
          <a:p>
            <a:pPr marL="0" indent="0"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u 6">
            <a:extLst>
              <a:ext uri="{FF2B5EF4-FFF2-40B4-BE49-F238E27FC236}">
                <a16:creationId xmlns:a16="http://schemas.microsoft.com/office/drawing/2014/main" id="{12D711AA-42EB-4CA9-905E-1F0931462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sz="4000" b="1" dirty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3600" b="1" dirty="0">
                <a:solidFill>
                  <a:srgbClr val="0070C0"/>
                </a:solidFill>
                <a:latin typeface="Calibri"/>
              </a:rPr>
              <a:t>Статья 124. Льготы по уплате акцизов</a:t>
            </a:r>
            <a:endParaRPr lang="ro-RO" altLang="ru-RU" sz="3600" b="1" dirty="0" smtClean="0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Substituent conținut 7"/>
          <p:cNvSpPr>
            <a:spLocks noGrp="1"/>
          </p:cNvSpPr>
          <p:nvPr>
            <p:ph idx="4294967295"/>
          </p:nvPr>
        </p:nvSpPr>
        <p:spPr>
          <a:xfrm>
            <a:off x="413183" y="1535402"/>
            <a:ext cx="11365634" cy="38465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/>
              <a:t>часть (14) после слов "не могут продавать" </a:t>
            </a:r>
            <a:r>
              <a:rPr lang="ru-RU" sz="2400" dirty="0" smtClean="0"/>
              <a:t>дополняется словами </a:t>
            </a:r>
            <a:r>
              <a:rPr lang="ru-RU" sz="2400" dirty="0">
                <a:solidFill>
                  <a:srgbClr val="FF0000"/>
                </a:solidFill>
              </a:rPr>
              <a:t>"дарить, передавать по наследству или в любой другой форме передачи во владение или пользование", </a:t>
            </a:r>
            <a:r>
              <a:rPr lang="ru-RU" sz="2400" dirty="0"/>
              <a:t>а слова ", а если транспортные средства являются запрещенными, применяется ставка акциза, установленная для максимально допустимого возраста" </a:t>
            </a:r>
            <a:r>
              <a:rPr lang="ru-RU" sz="2400" dirty="0" smtClean="0"/>
              <a:t>исключаются.</a:t>
            </a:r>
            <a:endParaRPr lang="ru-RU" sz="2400" dirty="0"/>
          </a:p>
          <a:p>
            <a:pPr marL="0" indent="0" algn="just">
              <a:buNone/>
            </a:pP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3">
            <a:extLst>
              <a:ext uri="{FF2B5EF4-FFF2-40B4-BE49-F238E27FC236}">
                <a16:creationId xmlns:a16="http://schemas.microsoft.com/office/drawing/2014/main" id="{67BBCA07-4C62-4EDE-A624-DB3D72412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2800" b="1" dirty="0" smtClean="0"/>
              <a:t>Закон </a:t>
            </a:r>
            <a:r>
              <a:rPr lang="ru-RU" sz="2800" b="1" dirty="0"/>
              <a:t>о введении в действие раздела III Налогового кодекса № 1417/1997</a:t>
            </a:r>
            <a:endParaRPr lang="ro-RO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1" name="Substituent conținut 5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6774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Часть (</a:t>
            </a:r>
            <a:r>
              <a:rPr lang="ru-RU" sz="2400" dirty="0">
                <a:solidFill>
                  <a:srgbClr val="FF0000"/>
                </a:solidFill>
              </a:rPr>
              <a:t>18) </a:t>
            </a:r>
            <a:r>
              <a:rPr lang="ru-RU" sz="2400" dirty="0" smtClean="0">
                <a:solidFill>
                  <a:srgbClr val="FF0000"/>
                </a:solidFill>
              </a:rPr>
              <a:t>статьи 4 начиная с 1 мая 2021 г. утрачивает силу</a:t>
            </a:r>
            <a:endParaRPr lang="ru-RU" sz="24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Льготы по НДС организациям </a:t>
            </a:r>
            <a:r>
              <a:rPr lang="ru-RU" sz="2400" dirty="0">
                <a:solidFill>
                  <a:srgbClr val="FF0000"/>
                </a:solidFill>
              </a:rPr>
              <a:t>и </a:t>
            </a:r>
            <a:r>
              <a:rPr lang="ru-RU" sz="2400" dirty="0" smtClean="0">
                <a:solidFill>
                  <a:srgbClr val="FF0000"/>
                </a:solidFill>
              </a:rPr>
              <a:t>предприятиям </a:t>
            </a:r>
            <a:r>
              <a:rPr lang="ru-RU" sz="2400" dirty="0">
                <a:solidFill>
                  <a:srgbClr val="FF0000"/>
                </a:solidFill>
              </a:rPr>
              <a:t>обществ слепых, обществ глухих и обществ инвалидов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FF0000"/>
                </a:solidFill>
              </a:rPr>
              <a:t>Освобождение </a:t>
            </a:r>
            <a:r>
              <a:rPr lang="ru-RU" sz="2400" dirty="0">
                <a:solidFill>
                  <a:srgbClr val="FF0000"/>
                </a:solidFill>
              </a:rPr>
              <a:t>от НДС без права </a:t>
            </a:r>
            <a:r>
              <a:rPr lang="ru-RU" sz="2400" dirty="0" smtClean="0">
                <a:solidFill>
                  <a:srgbClr val="FF0000"/>
                </a:solidFill>
              </a:rPr>
              <a:t>вычета по импорту сырья, материалов, комплектующих </a:t>
            </a:r>
            <a:r>
              <a:rPr lang="ru-RU" sz="2400" dirty="0">
                <a:solidFill>
                  <a:srgbClr val="FF0000"/>
                </a:solidFill>
              </a:rPr>
              <a:t>и </a:t>
            </a:r>
            <a:r>
              <a:rPr lang="ru-RU" sz="2400" dirty="0" smtClean="0">
                <a:solidFill>
                  <a:srgbClr val="FF0000"/>
                </a:solidFill>
              </a:rPr>
              <a:t>принадлежностей, </a:t>
            </a:r>
            <a:r>
              <a:rPr lang="ru-RU" sz="2400" dirty="0">
                <a:solidFill>
                  <a:srgbClr val="FF0000"/>
                </a:solidFill>
              </a:rPr>
              <a:t>необходимые для собственных производственных нужд, </a:t>
            </a:r>
            <a:r>
              <a:rPr lang="ru-RU" sz="2400" dirty="0" smtClean="0">
                <a:solidFill>
                  <a:srgbClr val="FF0000"/>
                </a:solidFill>
              </a:rPr>
              <a:t>организациями </a:t>
            </a:r>
            <a:r>
              <a:rPr lang="ru-RU" sz="2400" dirty="0">
                <a:solidFill>
                  <a:srgbClr val="FF0000"/>
                </a:solidFill>
              </a:rPr>
              <a:t>и предприятиями обществ слепых, обществ глухих и обществ </a:t>
            </a:r>
            <a:r>
              <a:rPr lang="ru-RU" sz="2400" dirty="0" smtClean="0">
                <a:solidFill>
                  <a:srgbClr val="FF0000"/>
                </a:solidFill>
              </a:rPr>
              <a:t>инвалидов</a:t>
            </a:r>
            <a:r>
              <a:rPr lang="ro-MD" sz="2400" dirty="0" smtClean="0">
                <a:solidFill>
                  <a:srgbClr val="FF0000"/>
                </a:solidFill>
              </a:rPr>
              <a:t>;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just">
              <a:buFontTx/>
              <a:buChar char="-"/>
            </a:pPr>
            <a:r>
              <a:rPr lang="ru-RU" sz="2400" dirty="0" smtClean="0">
                <a:solidFill>
                  <a:srgbClr val="FF0000"/>
                </a:solidFill>
              </a:rPr>
              <a:t>Освобождение указанных </a:t>
            </a:r>
            <a:r>
              <a:rPr lang="ru-RU" sz="2400" dirty="0">
                <a:solidFill>
                  <a:srgbClr val="FF0000"/>
                </a:solidFill>
              </a:rPr>
              <a:t>организации и </a:t>
            </a:r>
            <a:r>
              <a:rPr lang="ru-RU" sz="2400" dirty="0" smtClean="0">
                <a:solidFill>
                  <a:srgbClr val="FF0000"/>
                </a:solidFill>
              </a:rPr>
              <a:t>предприятии </a:t>
            </a:r>
            <a:r>
              <a:rPr lang="ru-RU" sz="2400" dirty="0">
                <a:solidFill>
                  <a:srgbClr val="FF0000"/>
                </a:solidFill>
              </a:rPr>
              <a:t>от уплаты в бюджет суммы НДС на произведенные товары и оказанные </a:t>
            </a:r>
            <a:r>
              <a:rPr lang="ru-RU" sz="2400" dirty="0" smtClean="0">
                <a:solidFill>
                  <a:srgbClr val="FF0000"/>
                </a:solidFill>
              </a:rPr>
              <a:t>услуги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3">
            <a:extLst>
              <a:ext uri="{FF2B5EF4-FFF2-40B4-BE49-F238E27FC236}">
                <a16:creationId xmlns:a16="http://schemas.microsoft.com/office/drawing/2014/main" id="{9ED0A574-2D75-4FC6-94DF-5355492A0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o-RO" sz="2800" b="1" dirty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Calibri"/>
              </a:rPr>
              <a:t>Приложение №</a:t>
            </a:r>
            <a:r>
              <a:rPr lang="ro-RO" sz="2800" b="1" dirty="0" smtClean="0">
                <a:solidFill>
                  <a:srgbClr val="0070C0"/>
                </a:solidFill>
                <a:latin typeface="Calibri"/>
              </a:rPr>
              <a:t>1 </a:t>
            </a:r>
            <a:r>
              <a:rPr lang="ru-RU" sz="2800" b="1" dirty="0" smtClean="0">
                <a:solidFill>
                  <a:srgbClr val="0070C0"/>
                </a:solidFill>
                <a:latin typeface="Calibri"/>
              </a:rPr>
              <a:t>к </a:t>
            </a:r>
            <a:r>
              <a:rPr lang="ro-RO" sz="2800" b="1" dirty="0" smtClean="0">
                <a:solidFill>
                  <a:srgbClr val="0070C0"/>
                </a:solidFill>
                <a:latin typeface="Calibri"/>
              </a:rPr>
              <a:t>IV </a:t>
            </a:r>
            <a:r>
              <a:rPr lang="ru-RU" sz="2800" b="1" dirty="0" smtClean="0">
                <a:solidFill>
                  <a:srgbClr val="0070C0"/>
                </a:solidFill>
                <a:latin typeface="Calibri"/>
              </a:rPr>
              <a:t>Разделу Налогового кодекса </a:t>
            </a:r>
            <a:endParaRPr lang="ro-RO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75" name="Substituent conținut 5"/>
          <p:cNvSpPr>
            <a:spLocks noGrp="1"/>
          </p:cNvSpPr>
          <p:nvPr>
            <p:ph idx="4294967295"/>
          </p:nvPr>
        </p:nvSpPr>
        <p:spPr>
          <a:xfrm>
            <a:off x="1080654" y="1825625"/>
            <a:ext cx="9434945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3500" dirty="0" smtClean="0">
                <a:solidFill>
                  <a:srgbClr val="0070C0"/>
                </a:solidFill>
              </a:rPr>
              <a:t>За </a:t>
            </a:r>
            <a:r>
              <a:rPr lang="en-US" sz="3500" dirty="0" smtClean="0">
                <a:solidFill>
                  <a:srgbClr val="0070C0"/>
                </a:solidFill>
              </a:rPr>
              <a:t>2021</a:t>
            </a:r>
            <a:r>
              <a:rPr lang="ru-RU" sz="3500" dirty="0" smtClean="0">
                <a:solidFill>
                  <a:srgbClr val="0070C0"/>
                </a:solidFill>
              </a:rPr>
              <a:t> г.</a:t>
            </a:r>
            <a:endParaRPr lang="en-US" sz="3500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3500" dirty="0" smtClean="0">
                <a:solidFill>
                  <a:srgbClr val="FF0000"/>
                </a:solidFill>
              </a:rPr>
              <a:t>В среднем ставки акцизов увеличены на </a:t>
            </a:r>
            <a:r>
              <a:rPr lang="en-US" sz="3500" dirty="0" smtClean="0">
                <a:solidFill>
                  <a:srgbClr val="FF0000"/>
                </a:solidFill>
              </a:rPr>
              <a:t>:</a:t>
            </a:r>
          </a:p>
          <a:p>
            <a:pPr marL="0" indent="0" algn="just">
              <a:buNone/>
            </a:pPr>
            <a:endParaRPr lang="en-US" sz="35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en-US" sz="3500" dirty="0" smtClean="0">
                <a:solidFill>
                  <a:srgbClr val="FF0000"/>
                </a:solidFill>
              </a:rPr>
              <a:t>- </a:t>
            </a:r>
            <a:r>
              <a:rPr lang="ru-RU" sz="3500" dirty="0" smtClean="0">
                <a:solidFill>
                  <a:srgbClr val="FF0000"/>
                </a:solidFill>
              </a:rPr>
              <a:t>Табачные изделия </a:t>
            </a:r>
            <a:r>
              <a:rPr lang="en-US" sz="3500" dirty="0" smtClean="0">
                <a:solidFill>
                  <a:srgbClr val="FF0000"/>
                </a:solidFill>
              </a:rPr>
              <a:t>–</a:t>
            </a:r>
            <a:r>
              <a:rPr lang="ru-RU" sz="3500" dirty="0" smtClean="0">
                <a:solidFill>
                  <a:srgbClr val="FF0000"/>
                </a:solidFill>
              </a:rPr>
              <a:t> </a:t>
            </a:r>
            <a:r>
              <a:rPr lang="ro-RO" sz="3500" dirty="0" smtClean="0">
                <a:solidFill>
                  <a:srgbClr val="FF0000"/>
                </a:solidFill>
              </a:rPr>
              <a:t>15%</a:t>
            </a:r>
            <a:r>
              <a:rPr lang="en-US" sz="3500" dirty="0" smtClean="0">
                <a:solidFill>
                  <a:srgbClr val="FF0000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en-US" sz="3500" dirty="0" smtClean="0">
                <a:solidFill>
                  <a:srgbClr val="FF0000"/>
                </a:solidFill>
              </a:rPr>
              <a:t>- </a:t>
            </a:r>
            <a:r>
              <a:rPr lang="ru-RU" sz="3500" dirty="0" smtClean="0">
                <a:solidFill>
                  <a:srgbClr val="FF0000"/>
                </a:solidFill>
              </a:rPr>
              <a:t>Алкогольная продукция </a:t>
            </a:r>
            <a:r>
              <a:rPr lang="en-US" sz="3500" dirty="0" smtClean="0">
                <a:solidFill>
                  <a:srgbClr val="FF0000"/>
                </a:solidFill>
              </a:rPr>
              <a:t>–</a:t>
            </a:r>
            <a:r>
              <a:rPr lang="ru-RU" sz="3500" smtClean="0">
                <a:solidFill>
                  <a:srgbClr val="FF0000"/>
                </a:solidFill>
              </a:rPr>
              <a:t> </a:t>
            </a:r>
            <a:r>
              <a:rPr lang="ro-RO" sz="3500" smtClean="0">
                <a:solidFill>
                  <a:srgbClr val="FF0000"/>
                </a:solidFill>
              </a:rPr>
              <a:t>5</a:t>
            </a:r>
            <a:r>
              <a:rPr lang="ro-RO" sz="3500" dirty="0">
                <a:solidFill>
                  <a:srgbClr val="FF0000"/>
                </a:solidFill>
              </a:rPr>
              <a:t>%.</a:t>
            </a:r>
            <a:endParaRPr lang="ru-RU" sz="35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dirty="0"/>
              <a:t>Статья 93. Основные понятия</a:t>
            </a:r>
            <a:endParaRPr lang="ro-RO" sz="4000" b="1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5489D180-7F14-4A39-A48C-CE115B1B2E3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3400" y="1908175"/>
            <a:ext cx="11658600" cy="47783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/>
              <a:t>Пункт </a:t>
            </a:r>
            <a:r>
              <a:rPr lang="ru-RU" sz="3200" dirty="0"/>
              <a:t>18) статьи 93 после слов "в связи с" дополнить словами "</a:t>
            </a:r>
            <a:r>
              <a:rPr lang="ru-RU" sz="3200" dirty="0">
                <a:solidFill>
                  <a:srgbClr val="FF0000"/>
                </a:solidFill>
              </a:rPr>
              <a:t>капитальным ремонтом</a:t>
            </a:r>
            <a:r>
              <a:rPr lang="ru-RU" sz="3200" dirty="0" smtClean="0">
                <a:solidFill>
                  <a:srgbClr val="FF0000"/>
                </a:solidFill>
              </a:rPr>
              <a:t>,".</a:t>
            </a:r>
          </a:p>
          <a:p>
            <a:pPr marL="0" indent="0" algn="just">
              <a:buNone/>
            </a:pPr>
            <a:r>
              <a:rPr lang="ru-RU" b="1" i="1" dirty="0" smtClean="0"/>
              <a:t>Капитальные </a:t>
            </a:r>
            <a:r>
              <a:rPr lang="ru-RU" b="1" i="1" dirty="0"/>
              <a:t>инвестиции (затраты)</a:t>
            </a:r>
            <a:r>
              <a:rPr lang="ru-RU" b="1" dirty="0"/>
              <a:t> </a:t>
            </a:r>
            <a:r>
              <a:rPr lang="ru-RU" dirty="0"/>
              <a:t>– затраты и расходы, осуществленные хозяйствующим субъектом в связи </a:t>
            </a:r>
            <a:r>
              <a:rPr lang="ru-RU" dirty="0">
                <a:solidFill>
                  <a:srgbClr val="FF0000"/>
                </a:solidFill>
              </a:rPr>
              <a:t>с капитальным ремонтом</a:t>
            </a:r>
            <a:r>
              <a:rPr lang="ru-RU" dirty="0"/>
              <a:t>, созданием и/или приобретением основных средств и нематериальных активов, предназначенных для использования в процессе производства (оказания услуг/выполнения работ), не отражающиеся в результатах текущего периода, но подлежащие отнесению на увеличение стоимости основных средств и нематериальных активов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o-RO" sz="3200" dirty="0" smtClean="0"/>
              <a:t/>
            </a:r>
            <a:br>
              <a:rPr lang="ro-RO" sz="3200" dirty="0" smtClean="0"/>
            </a:br>
            <a:endParaRPr lang="ro-RO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1E7CE91A-EF1B-4366-B67C-9D8447976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o-RO" altLang="ru-RU" sz="4000" b="1" dirty="0">
                <a:solidFill>
                  <a:schemeClr val="accent5"/>
                </a:solidFill>
                <a:latin typeface="Calibri" panose="020F0502020204030204" pitchFamily="34" charset="0"/>
              </a:rPr>
              <a:t/>
            </a:r>
            <a:br>
              <a:rPr lang="ro-RO" altLang="ru-RU" sz="4000" b="1" dirty="0">
                <a:solidFill>
                  <a:schemeClr val="accent5"/>
                </a:solidFill>
                <a:latin typeface="Calibri" panose="020F0502020204030204" pitchFamily="34" charset="0"/>
              </a:rPr>
            </a:br>
            <a:r>
              <a:rPr lang="ro-RO" altLang="ru-RU" sz="4000" b="1" dirty="0">
                <a:solidFill>
                  <a:schemeClr val="accent5"/>
                </a:solidFill>
                <a:latin typeface="Calibri" panose="020F0502020204030204" pitchFamily="34" charset="0"/>
              </a:rPr>
              <a:t>         </a:t>
            </a:r>
            <a:r>
              <a:rPr lang="ru-RU" altLang="ru-RU" sz="4000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Дополнение субъектов, по поставкам которых применяется механизм обратного положения</a:t>
            </a:r>
            <a:endParaRPr lang="ro-RO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Substituent conținut 2"/>
          <p:cNvSpPr>
            <a:spLocks noGrp="1"/>
          </p:cNvSpPr>
          <p:nvPr>
            <p:ph idx="4294967295"/>
          </p:nvPr>
        </p:nvSpPr>
        <p:spPr>
          <a:xfrm>
            <a:off x="552450" y="1908175"/>
            <a:ext cx="11639550" cy="472122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dirty="0">
                <a:latin typeface="Arial" panose="020B0604020202020204" pitchFamily="34" charset="0"/>
              </a:rPr>
              <a:t>Пункт e) статьи 94 </a:t>
            </a:r>
            <a:r>
              <a:rPr lang="ru-RU" sz="2400" dirty="0">
                <a:latin typeface="Arial" panose="020B0604020202020204" pitchFamily="34" charset="0"/>
              </a:rPr>
              <a:t>после слов "осуществляющие предпринимательскую деятельность" </a:t>
            </a:r>
            <a:r>
              <a:rPr lang="ru-RU" sz="2400" b="1" dirty="0" smtClean="0">
                <a:latin typeface="Arial" panose="020B0604020202020204" pitchFamily="34" charset="0"/>
              </a:rPr>
              <a:t>дополняется</a:t>
            </a:r>
            <a:r>
              <a:rPr lang="ru-RU" sz="2400" dirty="0" smtClean="0">
                <a:latin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</a:rPr>
              <a:t>словами </a:t>
            </a: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</a:rPr>
              <a:t>", включая лиц, осуществляющих в соответствии с законодательством профессиональную деятельность,"</a:t>
            </a:r>
            <a:r>
              <a:rPr lang="ru-RU" sz="2400" dirty="0">
                <a:latin typeface="Arial" panose="020B0604020202020204" pitchFamily="34" charset="0"/>
              </a:rPr>
              <a:t>.</a:t>
            </a:r>
            <a:br>
              <a:rPr lang="ru-RU" sz="2400" dirty="0">
                <a:latin typeface="Arial" panose="020B0604020202020204" pitchFamily="34" charset="0"/>
              </a:rPr>
            </a:br>
            <a:endParaRPr lang="ru-RU" sz="2400" dirty="0" smtClean="0">
              <a:latin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Arial" panose="020B0604020202020204" pitchFamily="34" charset="0"/>
              </a:rPr>
              <a:t>е</a:t>
            </a:r>
            <a:r>
              <a:rPr lang="ru-RU" sz="2000" dirty="0">
                <a:latin typeface="Arial" panose="020B0604020202020204" pitchFamily="34" charset="0"/>
              </a:rPr>
              <a:t>) юридические и физические лица, осуществляющие предпринимательскую деятельность,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включая лиц, осуществляющих в соответствии с законодательством профессиональную деятельность, </a:t>
            </a:r>
            <a:r>
              <a:rPr lang="ru-RU" sz="2000" dirty="0">
                <a:latin typeface="Arial" panose="020B0604020202020204" pitchFamily="34" charset="0"/>
              </a:rPr>
              <a:t>и приобретающие на территории Республики Молдова имущество предприятий, зарегистрированных в качестве плательщиков НДС, находящихся в процессе несостоятельности, за исключением находящихся в процессе реструктуризации и реализации плана, в соответствии с положениями Закона о несостоятельности № 149/2012;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f) юридические и физические лица, осуществляющие предпринимательскую деятельность, включая лиц, осуществляющих профессиональную деятельность согласно законодательству, и приобретающие на территории Республики Молдова заложенное имущество, имущество, обремененное ипотекой, имущество, на которое наложен арест, у предприятий, зарегистрированных в качестве плательщиков НДС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ru-RU" sz="2000" dirty="0">
                <a:latin typeface="Arial" panose="020B0604020202020204" pitchFamily="34" charset="0"/>
              </a:rPr>
              <a:t/>
            </a:r>
            <a:br>
              <a:rPr lang="ru-RU" sz="2000" dirty="0">
                <a:latin typeface="Arial" panose="020B0604020202020204" pitchFamily="34" charset="0"/>
              </a:rPr>
            </a:br>
            <a:endParaRPr lang="ro-RO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D492EB4-E652-47FF-AF3D-430DA60D1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746" y="2320"/>
            <a:ext cx="10515600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ru-RU" sz="36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Изменение ставки НДС в секторе </a:t>
            </a:r>
            <a:r>
              <a:rPr lang="ro-RO" altLang="ru-RU" sz="36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HORECA</a:t>
            </a:r>
            <a:endParaRPr lang="ro-RO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Substituent conținut 2"/>
          <p:cNvSpPr>
            <a:spLocks noGrp="1"/>
          </p:cNvSpPr>
          <p:nvPr>
            <p:ph idx="4294967295"/>
          </p:nvPr>
        </p:nvSpPr>
        <p:spPr>
          <a:xfrm>
            <a:off x="473319" y="958606"/>
            <a:ext cx="11639550" cy="4721225"/>
          </a:xfrm>
        </p:spPr>
        <p:txBody>
          <a:bodyPr/>
          <a:lstStyle/>
          <a:p>
            <a:pPr marL="0" indent="0" algn="just">
              <a:buNone/>
            </a:pPr>
            <a:r>
              <a:rPr lang="ru-RU" alt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подабзацах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восьмом и девятом пункта b) статьи 96 слова "15 процентов" 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заменяется словами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"12 процентов" </a:t>
            </a:r>
            <a:endParaRPr lang="ru-RU" alt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sz="2500" dirty="0" smtClean="0">
                <a:solidFill>
                  <a:srgbClr val="FF0000"/>
                </a:solidFill>
              </a:rPr>
              <a:t>12%</a:t>
            </a:r>
            <a:r>
              <a:rPr lang="ru-RU" sz="2500" dirty="0" smtClean="0">
                <a:solidFill>
                  <a:srgbClr val="FF0000"/>
                </a:solidFill>
              </a:rPr>
              <a:t> </a:t>
            </a:r>
            <a:r>
              <a:rPr lang="ru-RU" sz="2500" dirty="0" smtClean="0"/>
              <a:t>– </a:t>
            </a:r>
            <a:r>
              <a:rPr lang="ru-RU" sz="2500" dirty="0"/>
              <a:t>на услуги по размещению, независимо от уровня комфорта, в гостинице, гостинице-квартире, мотеле, на туристической вилле, в бунгало, туристическом пансионате, </a:t>
            </a:r>
            <a:r>
              <a:rPr lang="ru-RU" sz="2500" dirty="0" err="1"/>
              <a:t>агротуристическом</a:t>
            </a:r>
            <a:r>
              <a:rPr lang="ru-RU" sz="2500" dirty="0"/>
              <a:t> пансионате, кемпинге, на базе отдыха или в летнем лагере, отнесенные к разделу I Классификатора видов экономической деятельности Молдовы;</a:t>
            </a:r>
          </a:p>
          <a:p>
            <a:pPr marL="0" indent="0" algn="just">
              <a:buNone/>
            </a:pPr>
            <a:r>
              <a:rPr lang="ro-RO" sz="2500" dirty="0">
                <a:solidFill>
                  <a:srgbClr val="FF0000"/>
                </a:solidFill>
              </a:rPr>
              <a:t>12%</a:t>
            </a:r>
            <a:r>
              <a:rPr lang="ru-RU" sz="2500" dirty="0">
                <a:solidFill>
                  <a:srgbClr val="FF0000"/>
                </a:solidFill>
              </a:rPr>
              <a:t> </a:t>
            </a:r>
            <a:r>
              <a:rPr lang="ru-RU" sz="2500" dirty="0" smtClean="0"/>
              <a:t>– </a:t>
            </a:r>
            <a:r>
              <a:rPr lang="ru-RU" sz="2500" dirty="0"/>
              <a:t>на продукты питания и/или напитки, за исключением алкогольной продукции, приготовленные или неприготовленные, для потребления человеком, вместе с сопутствующими услугами, позволяющими их немедленное потребление, осуществляемыми в рамках деятельности, отнесенной к разделу I Классификатора видов </a:t>
            </a:r>
            <a:r>
              <a:rPr lang="ru-RU" sz="2500" dirty="0" smtClean="0"/>
              <a:t>экономической </a:t>
            </a:r>
            <a:r>
              <a:rPr lang="ru-RU" sz="2500" dirty="0"/>
              <a:t>деятельности Молдовы</a:t>
            </a:r>
            <a:r>
              <a:rPr lang="ru-RU" sz="2500" dirty="0" smtClean="0"/>
              <a:t>.</a:t>
            </a:r>
          </a:p>
          <a:p>
            <a:pPr marL="0" indent="0" algn="just">
              <a:buNone/>
            </a:pPr>
            <a:r>
              <a:rPr lang="ru-RU" sz="1100" b="1" dirty="0" smtClean="0"/>
              <a:t>Ст.93 </a:t>
            </a:r>
            <a:r>
              <a:rPr lang="ru-RU" sz="1100" b="1" dirty="0" err="1" smtClean="0"/>
              <a:t>пкт</a:t>
            </a:r>
            <a:r>
              <a:rPr lang="ru-RU" sz="1100" b="1" dirty="0" smtClean="0"/>
              <a:t> 21</a:t>
            </a:r>
            <a:r>
              <a:rPr lang="ru-RU" sz="1100" b="1" dirty="0"/>
              <a:t>) </a:t>
            </a:r>
            <a:r>
              <a:rPr lang="ru-RU" sz="1100" b="1" dirty="0" smtClean="0"/>
              <a:t>НК </a:t>
            </a:r>
            <a:r>
              <a:rPr lang="ru-RU" sz="1100" dirty="0" smtClean="0">
                <a:solidFill>
                  <a:srgbClr val="FF0000"/>
                </a:solidFill>
              </a:rPr>
              <a:t>Сопутствующие </a:t>
            </a:r>
            <a:r>
              <a:rPr lang="ru-RU" sz="1100" dirty="0">
                <a:solidFill>
                  <a:srgbClr val="FF0000"/>
                </a:solidFill>
              </a:rPr>
              <a:t>услуги </a:t>
            </a:r>
            <a:r>
              <a:rPr lang="ru-RU" sz="1100" dirty="0"/>
              <a:t>– услуги, которые в совокупности обеспечивают надлежащую базу, позволяющую осуществлять потребление продуктов, подачу продуктов, обеспечение/предоставление обслуживающего персонала, поваров или уборщиков, предоставление посуды, столовых приборов, предоставление мебели, пригодной для потребления продуктов, такой как столы и стулья, уборку или чистку столов, индивидуальные консультации по выбору продуктов, консультирование клиентов относительно состава и количества блюд для определенных мероприятий. Предоставление предметов мебели в зоне, основным назначением которой не является содействие потреблению продуктов питания, не составляет элемент, позволяющий отнести такую операцию к предоставлению сопутствующих услуг.</a:t>
            </a:r>
            <a:endParaRPr lang="ro-RO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F8180F68-4A6A-4EF2-8A06-BED0EA78F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>
                <a:solidFill>
                  <a:srgbClr val="0070C0"/>
                </a:solidFill>
              </a:rPr>
              <a:t>Статья 99. Поставки, осуществляемые по цене ниже рыночной, без оплаты, в счет оплаты труда</a:t>
            </a:r>
          </a:p>
        </p:txBody>
      </p:sp>
      <p:sp>
        <p:nvSpPr>
          <p:cNvPr id="14339" name="Substituent conținut 4"/>
          <p:cNvSpPr>
            <a:spLocks noGrp="1"/>
          </p:cNvSpPr>
          <p:nvPr>
            <p:ph idx="4294967295"/>
          </p:nvPr>
        </p:nvSpPr>
        <p:spPr>
          <a:xfrm>
            <a:off x="922338" y="2119313"/>
            <a:ext cx="11269662" cy="451008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dirty="0"/>
              <a:t>Статья </a:t>
            </a:r>
            <a:r>
              <a:rPr lang="ru-RU" sz="2400" b="1" dirty="0" smtClean="0"/>
              <a:t>99 ч. (1</a:t>
            </a:r>
            <a:r>
              <a:rPr lang="ru-RU" sz="2400" b="1" dirty="0"/>
              <a:t>) </a:t>
            </a:r>
            <a:r>
              <a:rPr lang="ru-RU" sz="2400" b="1" dirty="0" smtClean="0"/>
              <a:t>дополнена некоторыми исключениями </a:t>
            </a:r>
          </a:p>
          <a:p>
            <a:pPr marL="0" indent="0" algn="just">
              <a:buNone/>
            </a:pPr>
            <a:r>
              <a:rPr lang="ru-RU" sz="2400" dirty="0" smtClean="0"/>
              <a:t>Поставка</a:t>
            </a:r>
            <a:r>
              <a:rPr lang="ru-RU" sz="2400" dirty="0"/>
              <a:t>, осуществляемая по цене ниже рыночной вследствие того, что между поставщиком и покупателем (получателем) существуют специфические отношения, или того, что покупателем (получателем) является наемный работник поставщика, считается облагаемой поставкой. Облагаемой стоимостью указанной поставки является ее рыночная стоимость. </a:t>
            </a:r>
            <a:r>
              <a:rPr lang="ru-RU" sz="2400" dirty="0">
                <a:solidFill>
                  <a:srgbClr val="FF0000"/>
                </a:solidFill>
              </a:rPr>
              <a:t>Положения настоящей части не распространяются на отношения между членами одного и того же кооператива или одной и той же группы сельскохозяйственных производителей, а также на отношения кооператива или группы сельскохозяйственных производителей с их членами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u 6">
            <a:extLst>
              <a:ext uri="{FF2B5EF4-FFF2-40B4-BE49-F238E27FC236}">
                <a16:creationId xmlns:a16="http://schemas.microsoft.com/office/drawing/2014/main" id="{52871DE4-4F63-4DF8-BEFC-409ADF6F9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Возмещение НДС и акцизов </a:t>
            </a:r>
            <a:endParaRPr lang="ro-RO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5363" name="Substituent conținut 7"/>
          <p:cNvSpPr>
            <a:spLocks noGrp="1"/>
          </p:cNvSpPr>
          <p:nvPr>
            <p:ph idx="4294967295"/>
          </p:nvPr>
        </p:nvSpPr>
        <p:spPr>
          <a:xfrm>
            <a:off x="838200" y="1482147"/>
            <a:ext cx="10515600" cy="4960938"/>
          </a:xfrm>
        </p:spPr>
        <p:txBody>
          <a:bodyPr/>
          <a:lstStyle/>
          <a:p>
            <a:pPr algn="just"/>
            <a:r>
              <a:rPr lang="ru-RU" sz="2200" dirty="0" smtClean="0"/>
              <a:t>В статьях </a:t>
            </a:r>
            <a:r>
              <a:rPr lang="fr-FR" sz="2200" dirty="0" smtClean="0"/>
              <a:t>101 </a:t>
            </a:r>
            <a:r>
              <a:rPr lang="ru-RU" sz="2200" dirty="0" smtClean="0"/>
              <a:t>ч.</a:t>
            </a:r>
            <a:r>
              <a:rPr lang="fr-FR" sz="2200" dirty="0" smtClean="0"/>
              <a:t>(8</a:t>
            </a:r>
            <a:r>
              <a:rPr lang="fr-FR" sz="2200" dirty="0"/>
              <a:t>), 101</a:t>
            </a:r>
            <a:r>
              <a:rPr lang="fr-FR" sz="2200" baseline="30000" dirty="0"/>
              <a:t>1</a:t>
            </a:r>
            <a:r>
              <a:rPr lang="fr-FR" sz="2200" dirty="0"/>
              <a:t> </a:t>
            </a:r>
            <a:r>
              <a:rPr lang="ru-RU" sz="2200" dirty="0" smtClean="0"/>
              <a:t>ч.</a:t>
            </a:r>
            <a:r>
              <a:rPr lang="fr-FR" sz="2200" dirty="0" smtClean="0"/>
              <a:t>(</a:t>
            </a:r>
            <a:r>
              <a:rPr lang="fr-FR" sz="2200" dirty="0"/>
              <a:t>4), 101</a:t>
            </a:r>
            <a:r>
              <a:rPr lang="fr-FR" sz="2200" baseline="30000" dirty="0"/>
              <a:t>3 </a:t>
            </a:r>
            <a:r>
              <a:rPr lang="fr-FR" sz="2200" dirty="0"/>
              <a:t> </a:t>
            </a:r>
            <a:r>
              <a:rPr lang="ru-RU" sz="2200" dirty="0" smtClean="0"/>
              <a:t>ч</a:t>
            </a:r>
            <a:r>
              <a:rPr lang="fr-FR" sz="2200" dirty="0" smtClean="0"/>
              <a:t>.(</a:t>
            </a:r>
            <a:r>
              <a:rPr lang="fr-FR" sz="2200" dirty="0"/>
              <a:t>1) </a:t>
            </a:r>
            <a:r>
              <a:rPr lang="ru-RU" sz="2200" dirty="0" smtClean="0"/>
              <a:t>и ч</a:t>
            </a:r>
            <a:r>
              <a:rPr lang="ro-RO" sz="2200" dirty="0" smtClean="0"/>
              <a:t>.(</a:t>
            </a:r>
            <a:r>
              <a:rPr lang="ro-RO" sz="2200" dirty="0"/>
              <a:t>2</a:t>
            </a:r>
            <a:r>
              <a:rPr lang="ro-RO" sz="2200" dirty="0" smtClean="0"/>
              <a:t>), 125 </a:t>
            </a:r>
            <a:r>
              <a:rPr lang="ru-RU" sz="2200" dirty="0"/>
              <a:t>ч</a:t>
            </a:r>
            <a:r>
              <a:rPr lang="ro-RO" sz="2200" dirty="0" smtClean="0"/>
              <a:t>.(5) </a:t>
            </a:r>
            <a:r>
              <a:rPr lang="ru-RU" sz="2200" dirty="0" smtClean="0"/>
              <a:t>и </a:t>
            </a:r>
            <a:r>
              <a:rPr lang="ro-RO" sz="2200" dirty="0" smtClean="0"/>
              <a:t>(7)</a:t>
            </a:r>
            <a:r>
              <a:rPr lang="fr-FR" sz="2200" dirty="0" smtClean="0"/>
              <a:t> </a:t>
            </a:r>
            <a:r>
              <a:rPr lang="ru-RU" sz="2200" dirty="0"/>
              <a:t>слова "или на банковский счет" </a:t>
            </a:r>
            <a:r>
              <a:rPr lang="ru-RU" sz="2200" dirty="0" smtClean="0"/>
              <a:t>заменяются словами </a:t>
            </a:r>
            <a:r>
              <a:rPr lang="ru-RU" sz="2200" dirty="0">
                <a:solidFill>
                  <a:srgbClr val="FF0000"/>
                </a:solidFill>
              </a:rPr>
              <a:t>"либо на банковский и/или платежный счет</a:t>
            </a:r>
            <a:r>
              <a:rPr lang="ru-RU" sz="2200" dirty="0" smtClean="0">
                <a:solidFill>
                  <a:srgbClr val="FF0000"/>
                </a:solidFill>
              </a:rPr>
              <a:t>"</a:t>
            </a:r>
            <a:r>
              <a:rPr lang="ru-RU" sz="2200" dirty="0" smtClean="0"/>
              <a:t>.</a:t>
            </a:r>
          </a:p>
          <a:p>
            <a:pPr marL="0" indent="0" algn="just">
              <a:buNone/>
            </a:pPr>
            <a:r>
              <a:rPr lang="ru-RU" sz="2200" dirty="0" smtClean="0"/>
              <a:t>Возмещение НДС/акцизов согласно указанным статьям осуществляется </a:t>
            </a:r>
            <a:r>
              <a:rPr lang="ru-RU" sz="2200" dirty="0"/>
              <a:t>только субъекту налогообложения, располагающему решением о </a:t>
            </a:r>
            <a:r>
              <a:rPr lang="ru-RU" sz="2200" dirty="0" smtClean="0"/>
              <a:t>возмещении, </a:t>
            </a:r>
            <a:r>
              <a:rPr lang="ru-RU" sz="2200" dirty="0"/>
              <a:t>в счет погашения его задолженностей перед национальным публичным бюджетом, а в отсутствие задолженностей, по заявлению субъекта налогообложения, – в счет его будущих обязательств перед национальным публичным бюджетом либо на </a:t>
            </a:r>
            <a:r>
              <a:rPr lang="ru-RU" sz="2200" dirty="0">
                <a:solidFill>
                  <a:srgbClr val="FF0000"/>
                </a:solidFill>
              </a:rPr>
              <a:t>банковский и/или платежный счет </a:t>
            </a:r>
            <a:r>
              <a:rPr lang="ru-RU" sz="2200" dirty="0"/>
              <a:t>данного субъекта налогообложения.</a:t>
            </a:r>
          </a:p>
          <a:p>
            <a:pPr marL="0" indent="0" algn="just">
              <a:buNone/>
            </a:pPr>
            <a:r>
              <a:rPr lang="ru-RU" sz="2200" b="1" i="1" dirty="0" smtClean="0"/>
              <a:t>Понятие банковский счет изменена </a:t>
            </a:r>
            <a:r>
              <a:rPr lang="en-US" sz="2200" b="1" i="1" dirty="0" smtClean="0"/>
              <a:t>(</a:t>
            </a:r>
            <a:r>
              <a:rPr lang="ru-RU" sz="2200" b="1" i="1" dirty="0" smtClean="0"/>
              <a:t>статья </a:t>
            </a:r>
            <a:r>
              <a:rPr lang="en-US" sz="2200" b="1" i="1" dirty="0" smtClean="0"/>
              <a:t>129</a:t>
            </a:r>
            <a:r>
              <a:rPr lang="ro-RO" sz="2200" b="1" i="1" dirty="0" smtClean="0"/>
              <a:t> </a:t>
            </a:r>
            <a:r>
              <a:rPr lang="ru-RU" sz="2200" b="1" i="1" dirty="0" err="1" smtClean="0"/>
              <a:t>пкт</a:t>
            </a:r>
            <a:r>
              <a:rPr lang="ru-RU" sz="2200" b="1" i="1" dirty="0" smtClean="0"/>
              <a:t>.</a:t>
            </a:r>
            <a:r>
              <a:rPr lang="ro-RO" sz="2200" b="1" i="1" dirty="0" smtClean="0"/>
              <a:t>17)</a:t>
            </a:r>
            <a:r>
              <a:rPr lang="en-US" sz="2200" b="1" i="1" dirty="0" smtClean="0"/>
              <a:t>)</a:t>
            </a:r>
            <a:r>
              <a:rPr lang="ro-RO" sz="2200" b="1" i="1" dirty="0" smtClean="0"/>
              <a:t> : </a:t>
            </a:r>
            <a:endParaRPr lang="ro-RO" sz="2200" b="1" i="1" dirty="0"/>
          </a:p>
          <a:p>
            <a:pPr marL="0" indent="0" algn="just">
              <a:buNone/>
            </a:pPr>
            <a:r>
              <a:rPr lang="ru-RU" sz="2200" dirty="0" smtClean="0">
                <a:solidFill>
                  <a:srgbClr val="FF0000"/>
                </a:solidFill>
              </a:rPr>
              <a:t>Банковский </a:t>
            </a:r>
            <a:r>
              <a:rPr lang="ru-RU" sz="2200" dirty="0">
                <a:solidFill>
                  <a:srgbClr val="FF0000"/>
                </a:solidFill>
              </a:rPr>
              <a:t>и/или платежный счет – счет, открытый в одном из банков (его отделении) в Республике Молдова или за рубежом и/или в одном из платежных обществ, авторизованных Национальным банком Молдовы, являющихся участниками Автоматизированной системы межбанковских платежей, а также счет, открытый в казначейской системе Министерства финансов.</a:t>
            </a:r>
            <a:endParaRPr lang="ro-RO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22402B26-DE3C-4281-B86A-20133EE1D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000" b="1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Times New Roman" panose="02020603050405020304" pitchFamily="18" charset="0"/>
              </a:rPr>
              <a:t>Статья 102. Вычет суммы НДС на приобретаемые товары и услуги</a:t>
            </a:r>
            <a:endParaRPr lang="ro-RO" altLang="ru-RU" sz="2000" b="1" dirty="0" smtClean="0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6387" name="Substituent conținut 6"/>
          <p:cNvSpPr>
            <a:spLocks noGrp="1"/>
          </p:cNvSpPr>
          <p:nvPr>
            <p:ph idx="4294967295"/>
          </p:nvPr>
        </p:nvSpPr>
        <p:spPr>
          <a:xfrm>
            <a:off x="590550" y="1630363"/>
            <a:ext cx="11324359" cy="4686300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ru-RU" sz="2200" dirty="0" smtClean="0"/>
              <a:t>Статья </a:t>
            </a:r>
            <a:r>
              <a:rPr lang="ro-RO" sz="2200" dirty="0" smtClean="0"/>
              <a:t>102</a:t>
            </a:r>
            <a:r>
              <a:rPr lang="ru-RU" sz="2200" dirty="0" smtClean="0"/>
              <a:t> дополняется частью </a:t>
            </a:r>
            <a:r>
              <a:rPr lang="ro-RO" sz="2200" dirty="0" smtClean="0"/>
              <a:t>(</a:t>
            </a:r>
            <a:r>
              <a:rPr lang="ro-RO" sz="2200" dirty="0"/>
              <a:t>8</a:t>
            </a:r>
            <a:r>
              <a:rPr lang="ro-RO" sz="2200" baseline="30000" dirty="0"/>
              <a:t>1</a:t>
            </a:r>
            <a:r>
              <a:rPr lang="ro-RO" sz="2200" dirty="0"/>
              <a:t>) </a:t>
            </a:r>
            <a:r>
              <a:rPr lang="ru-RU" sz="2200" dirty="0" smtClean="0"/>
              <a:t>следующего </a:t>
            </a:r>
            <a:r>
              <a:rPr lang="ru-RU" sz="2200" dirty="0"/>
              <a:t>содержания</a:t>
            </a:r>
            <a:r>
              <a:rPr lang="en-US" sz="2200" dirty="0" smtClean="0"/>
              <a:t> </a:t>
            </a:r>
            <a:r>
              <a:rPr lang="ru-RU" sz="2200" dirty="0" smtClean="0"/>
              <a:t>:</a:t>
            </a:r>
            <a:endParaRPr lang="ru-RU" sz="2200" dirty="0"/>
          </a:p>
          <a:p>
            <a:pPr algn="just"/>
            <a:r>
              <a:rPr lang="ru-RU" sz="2200" dirty="0" smtClean="0">
                <a:solidFill>
                  <a:srgbClr val="FF0000"/>
                </a:solidFill>
              </a:rPr>
              <a:t>"(</a:t>
            </a:r>
            <a:r>
              <a:rPr lang="ro-RO" sz="2200" dirty="0" smtClean="0">
                <a:solidFill>
                  <a:srgbClr val="FF0000"/>
                </a:solidFill>
              </a:rPr>
              <a:t>8</a:t>
            </a:r>
            <a:r>
              <a:rPr lang="ro-RO" sz="2200" baseline="30000" dirty="0" smtClean="0">
                <a:solidFill>
                  <a:srgbClr val="FF0000"/>
                </a:solidFill>
              </a:rPr>
              <a:t>1</a:t>
            </a:r>
            <a:r>
              <a:rPr lang="ru-RU" sz="2200" dirty="0" smtClean="0">
                <a:solidFill>
                  <a:srgbClr val="FF0000"/>
                </a:solidFill>
              </a:rPr>
              <a:t>) </a:t>
            </a:r>
            <a:r>
              <a:rPr lang="ru-RU" sz="2200" dirty="0">
                <a:solidFill>
                  <a:srgbClr val="FF0000"/>
                </a:solidFill>
              </a:rPr>
              <a:t>Уплаченная или подлежащая уплате сумма НДС на приобретаемые товарно-материальные ценности, а также на приобретаемые </a:t>
            </a:r>
            <a:r>
              <a:rPr lang="ru-RU" sz="2200" dirty="0" smtClean="0">
                <a:solidFill>
                  <a:srgbClr val="FF0000"/>
                </a:solidFill>
              </a:rPr>
              <a:t>товарно-материальные </a:t>
            </a:r>
            <a:r>
              <a:rPr lang="ru-RU" sz="2200" dirty="0">
                <a:solidFill>
                  <a:srgbClr val="FF0000"/>
                </a:solidFill>
              </a:rPr>
              <a:t>ценности и услуги, использованные при изготовлении товаров, которые в процессе предпринимательской деятельности были уничтожены вследствие стихийных бедствий, подлежит вычету при условии, что существование таких ситуаций продемонстрировано и подтверждено.";</a:t>
            </a:r>
          </a:p>
          <a:p>
            <a:pPr marL="0" indent="0" algn="just">
              <a:buNone/>
            </a:pPr>
            <a:r>
              <a:rPr lang="ru-RU" sz="2200" dirty="0"/>
              <a:t>часть (12) </a:t>
            </a:r>
            <a:r>
              <a:rPr lang="ru-RU" sz="2200" dirty="0" err="1" smtClean="0"/>
              <a:t>излогается</a:t>
            </a:r>
            <a:r>
              <a:rPr lang="ru-RU" sz="2200" dirty="0" smtClean="0"/>
              <a:t> в </a:t>
            </a:r>
            <a:r>
              <a:rPr lang="ru-RU" sz="2200" dirty="0"/>
              <a:t>следующей редакции:</a:t>
            </a:r>
          </a:p>
          <a:p>
            <a:pPr algn="just"/>
            <a:r>
              <a:rPr lang="ru-RU" sz="2200" dirty="0" smtClean="0">
                <a:solidFill>
                  <a:srgbClr val="FF0000"/>
                </a:solidFill>
              </a:rPr>
              <a:t>(</a:t>
            </a:r>
            <a:r>
              <a:rPr lang="ru-RU" sz="2200" dirty="0">
                <a:solidFill>
                  <a:srgbClr val="FF0000"/>
                </a:solidFill>
              </a:rPr>
              <a:t>12) В случае </a:t>
            </a:r>
            <a:r>
              <a:rPr lang="ru-RU" sz="2200" dirty="0" smtClean="0">
                <a:solidFill>
                  <a:srgbClr val="FF0000"/>
                </a:solidFill>
              </a:rPr>
              <a:t>выписки </a:t>
            </a:r>
            <a:r>
              <a:rPr lang="ru-RU" sz="2200" dirty="0">
                <a:solidFill>
                  <a:srgbClr val="FF0000"/>
                </a:solidFill>
              </a:rPr>
              <a:t>налоговой накладной на услуги, а также на электрическую энергию, тепловую энергию, природный газ, публичные услуги фиксированной и мобильной телефонной связи, коммунальные услуги, нефтепродукты поставщиком до 10-го числа включительно месяца, следующего за месяцем, в котором имела место документированная соответствующей налоговой накладной поставка, покупатель (получатель)–субъект </a:t>
            </a:r>
            <a:r>
              <a:rPr lang="ru-RU" sz="2200" dirty="0" err="1">
                <a:solidFill>
                  <a:srgbClr val="FF0000"/>
                </a:solidFill>
              </a:rPr>
              <a:t>налого</a:t>
            </a:r>
            <a:r>
              <a:rPr lang="ru-RU" sz="2200" dirty="0">
                <a:solidFill>
                  <a:srgbClr val="FF0000"/>
                </a:solidFill>
              </a:rPr>
              <a:t>-обложения имеет право на вычет уплаченной или подлежащей уплате суммы НДС на указанные услуги и товары, используемые для осуществления облагаемых поставок в процессе осуществления предпринимательской деятельности, в месяце, в котором имела место их поставка.".</a:t>
            </a:r>
          </a:p>
          <a:p>
            <a:pPr algn="just"/>
            <a:endParaRPr lang="ru-RU" sz="2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BF71E058-D1A8-4A29-AAAE-B7F514E47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sz="2000" b="1" dirty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Calibri"/>
              </a:rPr>
              <a:t>Статья 104. Поставки, освобожденные от НДС с правом вычета</a:t>
            </a:r>
            <a:endParaRPr lang="ro-RO" altLang="ru-RU" sz="2000" b="1" dirty="0" smtClean="0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Substituent conținut 6"/>
          <p:cNvSpPr>
            <a:spLocks noGrp="1"/>
          </p:cNvSpPr>
          <p:nvPr>
            <p:ph idx="4294967295"/>
          </p:nvPr>
        </p:nvSpPr>
        <p:spPr>
          <a:xfrm>
            <a:off x="838199" y="1825625"/>
            <a:ext cx="10758055" cy="4351338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000" dirty="0" smtClean="0"/>
              <a:t>В статье </a:t>
            </a:r>
            <a:r>
              <a:rPr lang="ro-RO" sz="2000" dirty="0" smtClean="0"/>
              <a:t>104 </a:t>
            </a:r>
            <a:r>
              <a:rPr lang="ru-RU" sz="2000" dirty="0" smtClean="0"/>
              <a:t>лит </a:t>
            </a:r>
            <a:r>
              <a:rPr lang="ro-RO" sz="2000" dirty="0" smtClean="0"/>
              <a:t>c</a:t>
            </a:r>
            <a:r>
              <a:rPr lang="ro-RO" sz="2000" baseline="30000" dirty="0" smtClean="0"/>
              <a:t>1</a:t>
            </a:r>
            <a:r>
              <a:rPr lang="ro-RO" sz="2000" dirty="0"/>
              <a:t>):</a:t>
            </a:r>
            <a:endParaRPr lang="ru-RU" sz="2000" dirty="0"/>
          </a:p>
          <a:p>
            <a:pPr algn="just"/>
            <a:r>
              <a:rPr lang="ru-RU" sz="2000" dirty="0" smtClean="0"/>
              <a:t>в </a:t>
            </a:r>
            <a:r>
              <a:rPr lang="ru-RU" sz="2000" dirty="0" err="1"/>
              <a:t>подабзаце</a:t>
            </a:r>
            <a:r>
              <a:rPr lang="ru-RU" sz="2000" dirty="0"/>
              <a:t> втором слова </a:t>
            </a:r>
            <a:r>
              <a:rPr lang="ru-RU" sz="2000" dirty="0">
                <a:solidFill>
                  <a:srgbClr val="FF0000"/>
                </a:solidFill>
              </a:rPr>
              <a:t>"кредитов и" </a:t>
            </a:r>
            <a:r>
              <a:rPr lang="ru-RU" sz="2000" dirty="0"/>
              <a:t>и </a:t>
            </a:r>
            <a:r>
              <a:rPr lang="ru-RU" sz="2000" dirty="0">
                <a:solidFill>
                  <a:srgbClr val="FF0000"/>
                </a:solidFill>
              </a:rPr>
              <a:t>"или выделенных под государственную гарантию, за счет займов, предоставленных международными финансовыми организациями (в том числе за счет доли Правительства)"</a:t>
            </a:r>
            <a:r>
              <a:rPr lang="ru-RU" sz="2000" dirty="0"/>
              <a:t> </a:t>
            </a:r>
            <a:r>
              <a:rPr lang="ru-RU" sz="2000" b="1" dirty="0" smtClean="0"/>
              <a:t>исключаются</a:t>
            </a:r>
            <a:r>
              <a:rPr lang="ru-RU" sz="2000" dirty="0" smtClean="0"/>
              <a:t>;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/>
              <a:t>последний абзац </a:t>
            </a:r>
            <a:r>
              <a:rPr lang="ru-RU" sz="2000" dirty="0" err="1" smtClean="0"/>
              <a:t>излогается</a:t>
            </a:r>
            <a:r>
              <a:rPr lang="ru-RU" sz="2000" dirty="0" smtClean="0"/>
              <a:t> в </a:t>
            </a:r>
            <a:r>
              <a:rPr lang="ru-RU" sz="2000" dirty="0"/>
              <a:t>следующей редакции:</a:t>
            </a:r>
          </a:p>
          <a:p>
            <a:pPr algn="just"/>
            <a:r>
              <a:rPr lang="ru-RU" sz="2000" dirty="0">
                <a:solidFill>
                  <a:srgbClr val="FF0000"/>
                </a:solidFill>
              </a:rPr>
              <a:t>"Перечень международных договоров, стороной которых является Республика Молдова, перечень проектов технической помощи, перечень грантов, предоставленных Правительству и учреждениям, финансируемым из бюджета, а также порядок применения освобождения от НДС с правом вычета к поставкам на территорию страны товаров и услуг, предназначенных для соответствующих проектов, устанавливаются Правительством</a:t>
            </a:r>
            <a:r>
              <a:rPr lang="ru-RU" sz="2000" dirty="0" smtClean="0">
                <a:solidFill>
                  <a:srgbClr val="FF0000"/>
                </a:solidFill>
              </a:rPr>
              <a:t>;".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CAEE381-BD3D-4AAF-B5FE-AF746F92D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sz="2000" b="1" dirty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Calibri"/>
              </a:rPr>
              <a:t>Статья 109. Сроки налогового обязательства при </a:t>
            </a:r>
            <a:r>
              <a:rPr lang="ru-RU" sz="2000" b="1" dirty="0" smtClean="0">
                <a:solidFill>
                  <a:srgbClr val="0070C0"/>
                </a:solidFill>
                <a:latin typeface="Calibri"/>
              </a:rPr>
              <a:t>импорте</a:t>
            </a:r>
            <a:endParaRPr lang="ro-RO" altLang="ru-RU" sz="2000" b="1" dirty="0" smtClean="0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Substituent conținut 6"/>
          <p:cNvSpPr>
            <a:spLocks noGrp="1"/>
          </p:cNvSpPr>
          <p:nvPr>
            <p:ph idx="4294967295"/>
          </p:nvPr>
        </p:nvSpPr>
        <p:spPr>
          <a:xfrm>
            <a:off x="1773382" y="1825625"/>
            <a:ext cx="8742218" cy="4351338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 smtClean="0"/>
              <a:t>В</a:t>
            </a:r>
            <a:r>
              <a:rPr lang="ro-MD" sz="2400" dirty="0" smtClean="0"/>
              <a:t> </a:t>
            </a:r>
            <a:r>
              <a:rPr lang="ru-RU" sz="2400" dirty="0" smtClean="0"/>
              <a:t>части </a:t>
            </a:r>
            <a:r>
              <a:rPr lang="ru-RU" sz="2400" dirty="0"/>
              <a:t>(2) </a:t>
            </a:r>
            <a:r>
              <a:rPr lang="ru-RU" sz="2400" dirty="0" smtClean="0"/>
              <a:t>статьи 109 слова </a:t>
            </a:r>
            <a:r>
              <a:rPr lang="ru-RU" sz="2400" dirty="0"/>
              <a:t>"дата не позднее подачи" заменить словами "срок обязательной </a:t>
            </a:r>
            <a:r>
              <a:rPr lang="ru-RU" sz="2400" dirty="0" smtClean="0"/>
              <a:t>подачи</a:t>
            </a:r>
            <a:endParaRPr lang="ro-MD" sz="2400" dirty="0" smtClean="0"/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импортируемым услугам сроком налогового обязательства и датой уплаты НДС считается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обязательной подачи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декларации по НДС за налоговый период, в котором имел место импорт услуг или их оплата, в зависимости от того, что имело место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ранее</a:t>
            </a:r>
            <a:endParaRPr lang="ro-MD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F9FCE9E20D34FA66A05BEEEABAB34" ma:contentTypeVersion="1" ma:contentTypeDescription="Creați un document nou." ma:contentTypeScope="" ma:versionID="e1ba61c271e9036d537b72b277d49c6b">
  <xsd:schema xmlns:xsd="http://www.w3.org/2001/XMLSchema" xmlns:xs="http://www.w3.org/2001/XMLSchema" xmlns:p="http://schemas.microsoft.com/office/2006/metadata/properties" xmlns:ns2="71ccf50c-bfdf-43aa-94c1-542a7154f3dc" targetNamespace="http://schemas.microsoft.com/office/2006/metadata/properties" ma:root="true" ma:fieldsID="4d8ebe95a482ae4712d96597c555e4a8" ns2:_="">
    <xsd:import namespace="71ccf50c-bfdf-43aa-94c1-542a7154f3dc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cf50c-bfdf-43aa-94c1-542a7154f3d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jat cu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de conținut"/>
        <xsd:element ref="dc:title" minOccurs="0" maxOccurs="1" ma:index="4" ma:displayName="Titlu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627821-E187-4AFB-9099-2D161216FB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cf50c-bfdf-43aa-94c1-542a7154f3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37B21A-F1C5-4F6F-80B1-3B96A7B713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5162</TotalTime>
  <Words>2013</Words>
  <Application>Microsoft Office PowerPoint</Application>
  <PresentationFormat>Widescreen</PresentationFormat>
  <Paragraphs>78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Book Antiqua</vt:lpstr>
      <vt:lpstr>Browallia New</vt:lpstr>
      <vt:lpstr>Calibri</vt:lpstr>
      <vt:lpstr>Calibri Light</vt:lpstr>
      <vt:lpstr>Courier New</vt:lpstr>
      <vt:lpstr>Times New Roman</vt:lpstr>
      <vt:lpstr>1_Тема Office</vt:lpstr>
      <vt:lpstr>       Значимые изменения налогового законодательства на 2021 г.  по косвенным налогам </vt:lpstr>
      <vt:lpstr>Статья 93. Основные понятия</vt:lpstr>
      <vt:lpstr>          Дополнение субъектов, по поставкам которых применяется механизм обратного положения</vt:lpstr>
      <vt:lpstr>Изменение ставки НДС в секторе HORECA</vt:lpstr>
      <vt:lpstr>Статья 99. Поставки, осуществляемые по цене ниже рыночной, без оплаты, в счет оплаты труда</vt:lpstr>
      <vt:lpstr>Возмещение НДС и акцизов </vt:lpstr>
      <vt:lpstr>Статья 102. Вычет суммы НДС на приобретаемые товары и услуги</vt:lpstr>
      <vt:lpstr> Статья 104. Поставки, освобожденные от НДС с правом вычета</vt:lpstr>
      <vt:lpstr> Статья 109. Сроки налогового обязательства при импорте</vt:lpstr>
      <vt:lpstr>Статья 112. Регистрация субъектов налогообложения</vt:lpstr>
      <vt:lpstr> Статья 115. Декларирование НДС и его уплата</vt:lpstr>
      <vt:lpstr>Статья 117. Налоговая накладная</vt:lpstr>
      <vt:lpstr>Статья 1171 Особые случаи выписки налоговых накладных</vt:lpstr>
      <vt:lpstr>Статья 1171 Особые случаи выписки налоговых накладных</vt:lpstr>
      <vt:lpstr> Изменение по акцизам</vt:lpstr>
      <vt:lpstr> Статья 124. Льготы по уплате акцизов</vt:lpstr>
      <vt:lpstr> Статья 124. Льготы по уплате акцизов</vt:lpstr>
      <vt:lpstr>Закон о введении в действие раздела III Налогового кодекса № 1417/1997</vt:lpstr>
      <vt:lpstr> Приложение №1 к IV Разделу Налогового кодекса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Desemnarea procentuală a impozitului pe venit</dc:title>
  <dc:creator>Golban Olga</dc:creator>
  <cp:lastModifiedBy>T420</cp:lastModifiedBy>
  <cp:revision>688</cp:revision>
  <cp:lastPrinted>2018-01-03T12:03:05Z</cp:lastPrinted>
  <dcterms:created xsi:type="dcterms:W3CDTF">2016-09-19T15:54:22Z</dcterms:created>
  <dcterms:modified xsi:type="dcterms:W3CDTF">2021-01-17T08:26:12Z</dcterms:modified>
</cp:coreProperties>
</file>