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commentAuthors.xml" ContentType="application/vnd.openxmlformats-officedocument.presentationml.commentAuthors+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91" r:id="rId1"/>
  </p:sldMasterIdLst>
  <p:notesMasterIdLst>
    <p:notesMasterId r:id="rId42"/>
  </p:notesMasterIdLst>
  <p:handoutMasterIdLst>
    <p:handoutMasterId r:id="rId43"/>
  </p:handoutMasterIdLst>
  <p:sldIdLst>
    <p:sldId id="276" r:id="rId2"/>
    <p:sldId id="319" r:id="rId3"/>
    <p:sldId id="320" r:id="rId4"/>
    <p:sldId id="280" r:id="rId5"/>
    <p:sldId id="287" r:id="rId6"/>
    <p:sldId id="289" r:id="rId7"/>
    <p:sldId id="290" r:id="rId8"/>
    <p:sldId id="281" r:id="rId9"/>
    <p:sldId id="288" r:id="rId10"/>
    <p:sldId id="282" r:id="rId11"/>
    <p:sldId id="292" r:id="rId12"/>
    <p:sldId id="291" r:id="rId13"/>
    <p:sldId id="283" r:id="rId14"/>
    <p:sldId id="285" r:id="rId15"/>
    <p:sldId id="286" r:id="rId16"/>
    <p:sldId id="293" r:id="rId17"/>
    <p:sldId id="296" r:id="rId18"/>
    <p:sldId id="284" r:id="rId19"/>
    <p:sldId id="295" r:id="rId20"/>
    <p:sldId id="294" r:id="rId21"/>
    <p:sldId id="301" r:id="rId22"/>
    <p:sldId id="302" r:id="rId23"/>
    <p:sldId id="300" r:id="rId24"/>
    <p:sldId id="299" r:id="rId25"/>
    <p:sldId id="298" r:id="rId26"/>
    <p:sldId id="303" r:id="rId27"/>
    <p:sldId id="297" r:id="rId28"/>
    <p:sldId id="304" r:id="rId29"/>
    <p:sldId id="311" r:id="rId30"/>
    <p:sldId id="310" r:id="rId31"/>
    <p:sldId id="309" r:id="rId32"/>
    <p:sldId id="308" r:id="rId33"/>
    <p:sldId id="307" r:id="rId34"/>
    <p:sldId id="306" r:id="rId35"/>
    <p:sldId id="305" r:id="rId36"/>
    <p:sldId id="316" r:id="rId37"/>
    <p:sldId id="315" r:id="rId38"/>
    <p:sldId id="314" r:id="rId39"/>
    <p:sldId id="278" r:id="rId40"/>
    <p:sldId id="279" r:id="rId41"/>
  </p:sldIdLst>
  <p:sldSz cx="9144000" cy="6858000" type="screen4x3"/>
  <p:notesSz cx="6797675" cy="9926638"/>
  <p:defaultTextStyle>
    <a:defPPr>
      <a:defRPr lang="de-DE"/>
    </a:defPPr>
    <a:lvl1pPr algn="l" rtl="0" fontAlgn="base">
      <a:spcBef>
        <a:spcPct val="0"/>
      </a:spcBef>
      <a:spcAft>
        <a:spcPct val="0"/>
      </a:spcAft>
      <a:defRPr sz="2200" b="1" kern="1200">
        <a:solidFill>
          <a:srgbClr val="999999"/>
        </a:solidFill>
        <a:latin typeface="Arial Narrow" pitchFamily="34" charset="0"/>
        <a:ea typeface="+mn-ea"/>
        <a:cs typeface="+mn-cs"/>
      </a:defRPr>
    </a:lvl1pPr>
    <a:lvl2pPr marL="457200" algn="l" rtl="0" fontAlgn="base">
      <a:spcBef>
        <a:spcPct val="0"/>
      </a:spcBef>
      <a:spcAft>
        <a:spcPct val="0"/>
      </a:spcAft>
      <a:defRPr sz="2200" b="1" kern="1200">
        <a:solidFill>
          <a:srgbClr val="999999"/>
        </a:solidFill>
        <a:latin typeface="Arial Narrow" pitchFamily="34" charset="0"/>
        <a:ea typeface="+mn-ea"/>
        <a:cs typeface="+mn-cs"/>
      </a:defRPr>
    </a:lvl2pPr>
    <a:lvl3pPr marL="914400" algn="l" rtl="0" fontAlgn="base">
      <a:spcBef>
        <a:spcPct val="0"/>
      </a:spcBef>
      <a:spcAft>
        <a:spcPct val="0"/>
      </a:spcAft>
      <a:defRPr sz="2200" b="1" kern="1200">
        <a:solidFill>
          <a:srgbClr val="999999"/>
        </a:solidFill>
        <a:latin typeface="Arial Narrow" pitchFamily="34" charset="0"/>
        <a:ea typeface="+mn-ea"/>
        <a:cs typeface="+mn-cs"/>
      </a:defRPr>
    </a:lvl3pPr>
    <a:lvl4pPr marL="1371600" algn="l" rtl="0" fontAlgn="base">
      <a:spcBef>
        <a:spcPct val="0"/>
      </a:spcBef>
      <a:spcAft>
        <a:spcPct val="0"/>
      </a:spcAft>
      <a:defRPr sz="2200" b="1" kern="1200">
        <a:solidFill>
          <a:srgbClr val="999999"/>
        </a:solidFill>
        <a:latin typeface="Arial Narrow" pitchFamily="34" charset="0"/>
        <a:ea typeface="+mn-ea"/>
        <a:cs typeface="+mn-cs"/>
      </a:defRPr>
    </a:lvl4pPr>
    <a:lvl5pPr marL="1828800" algn="l" rtl="0" fontAlgn="base">
      <a:spcBef>
        <a:spcPct val="0"/>
      </a:spcBef>
      <a:spcAft>
        <a:spcPct val="0"/>
      </a:spcAft>
      <a:defRPr sz="2200" b="1" kern="1200">
        <a:solidFill>
          <a:srgbClr val="999999"/>
        </a:solidFill>
        <a:latin typeface="Arial Narrow" pitchFamily="34" charset="0"/>
        <a:ea typeface="+mn-ea"/>
        <a:cs typeface="+mn-cs"/>
      </a:defRPr>
    </a:lvl5pPr>
    <a:lvl6pPr marL="2286000" algn="l" defTabSz="914400" rtl="0" eaLnBrk="1" latinLnBrk="0" hangingPunct="1">
      <a:defRPr sz="2200" b="1" kern="1200">
        <a:solidFill>
          <a:srgbClr val="999999"/>
        </a:solidFill>
        <a:latin typeface="Arial Narrow" pitchFamily="34" charset="0"/>
        <a:ea typeface="+mn-ea"/>
        <a:cs typeface="+mn-cs"/>
      </a:defRPr>
    </a:lvl6pPr>
    <a:lvl7pPr marL="2743200" algn="l" defTabSz="914400" rtl="0" eaLnBrk="1" latinLnBrk="0" hangingPunct="1">
      <a:defRPr sz="2200" b="1" kern="1200">
        <a:solidFill>
          <a:srgbClr val="999999"/>
        </a:solidFill>
        <a:latin typeface="Arial Narrow" pitchFamily="34" charset="0"/>
        <a:ea typeface="+mn-ea"/>
        <a:cs typeface="+mn-cs"/>
      </a:defRPr>
    </a:lvl7pPr>
    <a:lvl8pPr marL="3200400" algn="l" defTabSz="914400" rtl="0" eaLnBrk="1" latinLnBrk="0" hangingPunct="1">
      <a:defRPr sz="2200" b="1" kern="1200">
        <a:solidFill>
          <a:srgbClr val="999999"/>
        </a:solidFill>
        <a:latin typeface="Arial Narrow" pitchFamily="34" charset="0"/>
        <a:ea typeface="+mn-ea"/>
        <a:cs typeface="+mn-cs"/>
      </a:defRPr>
    </a:lvl8pPr>
    <a:lvl9pPr marL="3657600" algn="l" defTabSz="914400" rtl="0" eaLnBrk="1" latinLnBrk="0" hangingPunct="1">
      <a:defRPr sz="2200" b="1" kern="1200">
        <a:solidFill>
          <a:srgbClr val="999999"/>
        </a:solidFill>
        <a:latin typeface="Arial Narrow" pitchFamily="34" charset="0"/>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Laura Bohantova" initials="" lastIdx="0" clrIdx="0"/>
</p:cmAuthorLst>
</file>

<file path=ppt/presProps.xml><?xml version="1.0" encoding="utf-8"?>
<p:presentationPr xmlns:a="http://schemas.openxmlformats.org/drawingml/2006/main" xmlns:r="http://schemas.openxmlformats.org/officeDocument/2006/relationships" xmlns:p="http://schemas.openxmlformats.org/presentationml/2006/main">
  <p:showPr loop="1" showNarration="1">
    <p:present/>
    <p:sldAll/>
    <p:penClr>
      <a:srgbClr val="FF0000"/>
    </p:penClr>
  </p:showPr>
  <p:clrMru>
    <a:srgbClr val="6E6452"/>
    <a:srgbClr val="E5DBA1"/>
    <a:srgbClr val="BABA93"/>
    <a:srgbClr val="BABB93"/>
    <a:srgbClr val="DEDEAF"/>
    <a:srgbClr val="999999"/>
    <a:srgbClr val="D9D9D9"/>
    <a:srgbClr val="CCCCCC"/>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810" autoAdjust="0"/>
    <p:restoredTop sz="95191" autoAdjust="0"/>
  </p:normalViewPr>
  <p:slideViewPr>
    <p:cSldViewPr snapToGrid="0">
      <p:cViewPr varScale="1">
        <p:scale>
          <a:sx n="68" d="100"/>
          <a:sy n="68" d="100"/>
        </p:scale>
        <p:origin x="-456" y="-96"/>
      </p:cViewPr>
      <p:guideLst>
        <p:guide orient="horz" pos="658"/>
        <p:guide orient="horz" pos="388"/>
        <p:guide pos="288"/>
        <p:guide pos="1022"/>
      </p:guideLst>
    </p:cSldViewPr>
  </p:slideViewPr>
  <p:outlineViewPr>
    <p:cViewPr>
      <p:scale>
        <a:sx n="33" d="100"/>
        <a:sy n="33" d="100"/>
      </p:scale>
      <p:origin x="0" y="0"/>
    </p:cViewPr>
  </p:outlineViewPr>
  <p:notesTextViewPr>
    <p:cViewPr>
      <p:scale>
        <a:sx n="75" d="100"/>
        <a:sy n="75" d="100"/>
      </p:scale>
      <p:origin x="0" y="0"/>
    </p:cViewPr>
  </p:notesTextViewPr>
  <p:sorterViewPr>
    <p:cViewPr>
      <p:scale>
        <a:sx n="100" d="100"/>
        <a:sy n="100" d="100"/>
      </p:scale>
      <p:origin x="0" y="0"/>
    </p:cViewPr>
  </p:sorterViewPr>
  <p:notesViewPr>
    <p:cSldViewPr snapToGrid="0">
      <p:cViewPr varScale="1">
        <p:scale>
          <a:sx n="108" d="100"/>
          <a:sy n="108" d="100"/>
        </p:scale>
        <p:origin x="-4140" y="-102"/>
      </p:cViewPr>
      <p:guideLst>
        <p:guide orient="horz" pos="3126"/>
        <p:guide pos="2141"/>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notesMaster" Target="notesMasters/notesMaster1.xml"/><Relationship Id="rId47"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commentAuthors" Target="commentAuthor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handoutMaster" Target="handoutMasters/handoutMaster1.xml"/><Relationship Id="rId48"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6562" name="Rectangle 2"/>
          <p:cNvSpPr>
            <a:spLocks noGrp="1" noChangeArrowheads="1"/>
          </p:cNvSpPr>
          <p:nvPr>
            <p:ph type="hdr" sz="quarter"/>
          </p:nvPr>
        </p:nvSpPr>
        <p:spPr bwMode="auto">
          <a:xfrm>
            <a:off x="0" y="0"/>
            <a:ext cx="2946400" cy="495300"/>
          </a:xfrm>
          <a:prstGeom prst="rect">
            <a:avLst/>
          </a:prstGeom>
          <a:noFill/>
          <a:ln w="9525">
            <a:noFill/>
            <a:miter lim="800000"/>
            <a:headEnd/>
            <a:tailEnd/>
          </a:ln>
          <a:effectLst/>
        </p:spPr>
        <p:txBody>
          <a:bodyPr vert="horz" wrap="square" lIns="91001" tIns="45501" rIns="91001" bIns="45501" numCol="1" anchor="t" anchorCtr="0" compatLnSpc="1">
            <a:prstTxWarp prst="textNoShape">
              <a:avLst/>
            </a:prstTxWarp>
          </a:bodyPr>
          <a:lstStyle>
            <a:lvl1pPr algn="l" eaLnBrk="0" hangingPunct="0">
              <a:defRPr sz="1200" b="0">
                <a:solidFill>
                  <a:schemeClr val="tx1"/>
                </a:solidFill>
                <a:latin typeface="Arial Narrow" pitchFamily="34" charset="0"/>
              </a:defRPr>
            </a:lvl1pPr>
          </a:lstStyle>
          <a:p>
            <a:pPr>
              <a:defRPr/>
            </a:pPr>
            <a:endParaRPr lang="de-DE"/>
          </a:p>
        </p:txBody>
      </p:sp>
      <p:sp>
        <p:nvSpPr>
          <p:cNvPr id="66563" name="Rectangle 3"/>
          <p:cNvSpPr>
            <a:spLocks noGrp="1" noChangeArrowheads="1"/>
          </p:cNvSpPr>
          <p:nvPr>
            <p:ph type="dt" sz="quarter" idx="1"/>
          </p:nvPr>
        </p:nvSpPr>
        <p:spPr bwMode="auto">
          <a:xfrm>
            <a:off x="3851275" y="0"/>
            <a:ext cx="2946400" cy="495300"/>
          </a:xfrm>
          <a:prstGeom prst="rect">
            <a:avLst/>
          </a:prstGeom>
          <a:noFill/>
          <a:ln w="9525">
            <a:noFill/>
            <a:miter lim="800000"/>
            <a:headEnd/>
            <a:tailEnd/>
          </a:ln>
          <a:effectLst/>
        </p:spPr>
        <p:txBody>
          <a:bodyPr vert="horz" wrap="square" lIns="91001" tIns="45501" rIns="91001" bIns="45501" numCol="1" anchor="t" anchorCtr="0" compatLnSpc="1">
            <a:prstTxWarp prst="textNoShape">
              <a:avLst/>
            </a:prstTxWarp>
          </a:bodyPr>
          <a:lstStyle>
            <a:lvl1pPr algn="r" eaLnBrk="0" hangingPunct="0">
              <a:defRPr sz="1200" b="0">
                <a:solidFill>
                  <a:schemeClr val="tx1"/>
                </a:solidFill>
                <a:latin typeface="Arial Narrow" pitchFamily="34" charset="0"/>
              </a:defRPr>
            </a:lvl1pPr>
          </a:lstStyle>
          <a:p>
            <a:pPr>
              <a:defRPr/>
            </a:pPr>
            <a:endParaRPr lang="de-DE"/>
          </a:p>
        </p:txBody>
      </p:sp>
      <p:sp>
        <p:nvSpPr>
          <p:cNvPr id="66564" name="Rectangle 4"/>
          <p:cNvSpPr>
            <a:spLocks noGrp="1" noChangeArrowheads="1"/>
          </p:cNvSpPr>
          <p:nvPr>
            <p:ph type="ftr" sz="quarter" idx="2"/>
          </p:nvPr>
        </p:nvSpPr>
        <p:spPr bwMode="auto">
          <a:xfrm>
            <a:off x="0" y="9431338"/>
            <a:ext cx="2946400" cy="495300"/>
          </a:xfrm>
          <a:prstGeom prst="rect">
            <a:avLst/>
          </a:prstGeom>
          <a:noFill/>
          <a:ln w="9525">
            <a:noFill/>
            <a:miter lim="800000"/>
            <a:headEnd/>
            <a:tailEnd/>
          </a:ln>
          <a:effectLst/>
        </p:spPr>
        <p:txBody>
          <a:bodyPr vert="horz" wrap="square" lIns="91001" tIns="45501" rIns="91001" bIns="45501" numCol="1" anchor="b" anchorCtr="0" compatLnSpc="1">
            <a:prstTxWarp prst="textNoShape">
              <a:avLst/>
            </a:prstTxWarp>
          </a:bodyPr>
          <a:lstStyle>
            <a:lvl1pPr algn="l" eaLnBrk="0" hangingPunct="0">
              <a:defRPr sz="1200" b="0">
                <a:solidFill>
                  <a:schemeClr val="tx1"/>
                </a:solidFill>
                <a:latin typeface="Arial Narrow" pitchFamily="34" charset="0"/>
              </a:defRPr>
            </a:lvl1pPr>
          </a:lstStyle>
          <a:p>
            <a:pPr>
              <a:defRPr/>
            </a:pPr>
            <a:endParaRPr lang="de-DE"/>
          </a:p>
        </p:txBody>
      </p:sp>
      <p:sp>
        <p:nvSpPr>
          <p:cNvPr id="66565" name="Rectangle 5"/>
          <p:cNvSpPr>
            <a:spLocks noGrp="1" noChangeArrowheads="1"/>
          </p:cNvSpPr>
          <p:nvPr>
            <p:ph type="sldNum" sz="quarter" idx="3"/>
          </p:nvPr>
        </p:nvSpPr>
        <p:spPr bwMode="auto">
          <a:xfrm>
            <a:off x="3851275" y="9431338"/>
            <a:ext cx="2946400" cy="495300"/>
          </a:xfrm>
          <a:prstGeom prst="rect">
            <a:avLst/>
          </a:prstGeom>
          <a:noFill/>
          <a:ln w="9525">
            <a:noFill/>
            <a:miter lim="800000"/>
            <a:headEnd/>
            <a:tailEnd/>
          </a:ln>
          <a:effectLst/>
        </p:spPr>
        <p:txBody>
          <a:bodyPr vert="horz" wrap="square" lIns="91001" tIns="45501" rIns="91001" bIns="45501" numCol="1" anchor="b" anchorCtr="0" compatLnSpc="1">
            <a:prstTxWarp prst="textNoShape">
              <a:avLst/>
            </a:prstTxWarp>
          </a:bodyPr>
          <a:lstStyle>
            <a:lvl1pPr algn="r" eaLnBrk="0" hangingPunct="0">
              <a:defRPr sz="1200" b="0">
                <a:solidFill>
                  <a:schemeClr val="tx1"/>
                </a:solidFill>
                <a:latin typeface="Arial Narrow" pitchFamily="34" charset="0"/>
              </a:defRPr>
            </a:lvl1pPr>
          </a:lstStyle>
          <a:p>
            <a:pPr>
              <a:defRPr/>
            </a:pPr>
            <a:fld id="{1DA1D39A-8467-4F73-BEB8-15D536E9BBEA}" type="slidenum">
              <a:rPr lang="de-DE"/>
              <a:pPr>
                <a:defRPr/>
              </a:pPr>
              <a:t>‹#›</a:t>
            </a:fld>
            <a:endParaRPr lang="de-DE" dirty="0"/>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194" name="Rectangle 2"/>
          <p:cNvSpPr>
            <a:spLocks noGrp="1" noChangeArrowheads="1"/>
          </p:cNvSpPr>
          <p:nvPr>
            <p:ph type="hdr" sz="quarter"/>
          </p:nvPr>
        </p:nvSpPr>
        <p:spPr bwMode="auto">
          <a:xfrm>
            <a:off x="0" y="0"/>
            <a:ext cx="2946400" cy="495300"/>
          </a:xfrm>
          <a:prstGeom prst="rect">
            <a:avLst/>
          </a:prstGeom>
          <a:noFill/>
          <a:ln w="9525">
            <a:noFill/>
            <a:miter lim="800000"/>
            <a:headEnd/>
            <a:tailEnd/>
          </a:ln>
          <a:effectLst/>
        </p:spPr>
        <p:txBody>
          <a:bodyPr vert="horz" wrap="square" lIns="91001" tIns="45501" rIns="91001" bIns="45501" numCol="1" anchor="t" anchorCtr="0" compatLnSpc="1">
            <a:prstTxWarp prst="textNoShape">
              <a:avLst/>
            </a:prstTxWarp>
          </a:bodyPr>
          <a:lstStyle>
            <a:lvl1pPr algn="l" eaLnBrk="0" hangingPunct="0">
              <a:defRPr sz="1200" b="0">
                <a:solidFill>
                  <a:schemeClr val="tx1"/>
                </a:solidFill>
                <a:latin typeface="Arial Narrow" pitchFamily="34" charset="0"/>
              </a:defRPr>
            </a:lvl1pPr>
          </a:lstStyle>
          <a:p>
            <a:pPr>
              <a:defRPr/>
            </a:pPr>
            <a:endParaRPr lang="de-DE"/>
          </a:p>
        </p:txBody>
      </p:sp>
      <p:sp>
        <p:nvSpPr>
          <p:cNvPr id="8195" name="Rectangle 3"/>
          <p:cNvSpPr>
            <a:spLocks noGrp="1" noChangeArrowheads="1"/>
          </p:cNvSpPr>
          <p:nvPr>
            <p:ph type="dt" idx="1"/>
          </p:nvPr>
        </p:nvSpPr>
        <p:spPr bwMode="auto">
          <a:xfrm>
            <a:off x="3851275" y="0"/>
            <a:ext cx="2946400" cy="495300"/>
          </a:xfrm>
          <a:prstGeom prst="rect">
            <a:avLst/>
          </a:prstGeom>
          <a:noFill/>
          <a:ln w="9525">
            <a:noFill/>
            <a:miter lim="800000"/>
            <a:headEnd/>
            <a:tailEnd/>
          </a:ln>
          <a:effectLst/>
        </p:spPr>
        <p:txBody>
          <a:bodyPr vert="horz" wrap="square" lIns="91001" tIns="45501" rIns="91001" bIns="45501" numCol="1" anchor="t" anchorCtr="0" compatLnSpc="1">
            <a:prstTxWarp prst="textNoShape">
              <a:avLst/>
            </a:prstTxWarp>
          </a:bodyPr>
          <a:lstStyle>
            <a:lvl1pPr algn="r" eaLnBrk="0" hangingPunct="0">
              <a:defRPr sz="1200" b="0">
                <a:solidFill>
                  <a:schemeClr val="tx1"/>
                </a:solidFill>
                <a:latin typeface="Arial Narrow" pitchFamily="34" charset="0"/>
              </a:defRPr>
            </a:lvl1pPr>
          </a:lstStyle>
          <a:p>
            <a:pPr>
              <a:defRPr/>
            </a:pPr>
            <a:endParaRPr lang="de-DE"/>
          </a:p>
        </p:txBody>
      </p:sp>
      <p:sp>
        <p:nvSpPr>
          <p:cNvPr id="15364" name="Rectangle 4"/>
          <p:cNvSpPr>
            <a:spLocks noGrp="1" noRot="1" noChangeAspect="1" noChangeArrowheads="1" noTextEdit="1"/>
          </p:cNvSpPr>
          <p:nvPr>
            <p:ph type="sldImg" idx="2"/>
          </p:nvPr>
        </p:nvSpPr>
        <p:spPr bwMode="auto">
          <a:xfrm>
            <a:off x="917575" y="744538"/>
            <a:ext cx="4962525" cy="3722687"/>
          </a:xfrm>
          <a:prstGeom prst="rect">
            <a:avLst/>
          </a:prstGeom>
          <a:noFill/>
          <a:ln w="9525">
            <a:solidFill>
              <a:srgbClr val="000000"/>
            </a:solidFill>
            <a:miter lim="800000"/>
            <a:headEnd/>
            <a:tailEnd/>
          </a:ln>
        </p:spPr>
      </p:sp>
      <p:sp>
        <p:nvSpPr>
          <p:cNvPr id="8197" name="Rectangle 5"/>
          <p:cNvSpPr>
            <a:spLocks noGrp="1" noChangeArrowheads="1"/>
          </p:cNvSpPr>
          <p:nvPr>
            <p:ph type="body" sz="quarter" idx="3"/>
          </p:nvPr>
        </p:nvSpPr>
        <p:spPr bwMode="auto">
          <a:xfrm>
            <a:off x="906463" y="4714875"/>
            <a:ext cx="4984750" cy="4467225"/>
          </a:xfrm>
          <a:prstGeom prst="rect">
            <a:avLst/>
          </a:prstGeom>
          <a:noFill/>
          <a:ln w="9525">
            <a:noFill/>
            <a:miter lim="800000"/>
            <a:headEnd/>
            <a:tailEnd/>
          </a:ln>
          <a:effectLst/>
        </p:spPr>
        <p:txBody>
          <a:bodyPr vert="horz" wrap="square" lIns="91001" tIns="45501" rIns="91001" bIns="45501" numCol="1" anchor="t" anchorCtr="0" compatLnSpc="1">
            <a:prstTxWarp prst="textNoShape">
              <a:avLst/>
            </a:prstTxWarp>
          </a:bodyPr>
          <a:lstStyle/>
          <a:p>
            <a:pPr lvl="0"/>
            <a:r>
              <a:rPr lang="de-DE" noProof="0" dirty="0" smtClean="0"/>
              <a:t>Klicken Sie, um die Formate des Vorlagentextes zu bearbeiten</a:t>
            </a:r>
          </a:p>
          <a:p>
            <a:pPr lvl="1"/>
            <a:r>
              <a:rPr lang="de-DE" noProof="0" dirty="0" smtClean="0"/>
              <a:t>Zweite Ebene</a:t>
            </a:r>
          </a:p>
          <a:p>
            <a:pPr lvl="2"/>
            <a:r>
              <a:rPr lang="de-DE" noProof="0" dirty="0" smtClean="0"/>
              <a:t>Dritte Ebene</a:t>
            </a:r>
          </a:p>
          <a:p>
            <a:pPr lvl="3"/>
            <a:r>
              <a:rPr lang="de-DE" noProof="0" dirty="0" smtClean="0"/>
              <a:t>Vierte Ebene</a:t>
            </a:r>
          </a:p>
          <a:p>
            <a:pPr lvl="4"/>
            <a:r>
              <a:rPr lang="de-DE" noProof="0" dirty="0" smtClean="0"/>
              <a:t>Fünfte Ebene</a:t>
            </a:r>
          </a:p>
        </p:txBody>
      </p:sp>
      <p:sp>
        <p:nvSpPr>
          <p:cNvPr id="8198" name="Rectangle 6"/>
          <p:cNvSpPr>
            <a:spLocks noGrp="1" noChangeArrowheads="1"/>
          </p:cNvSpPr>
          <p:nvPr>
            <p:ph type="ftr" sz="quarter" idx="4"/>
          </p:nvPr>
        </p:nvSpPr>
        <p:spPr bwMode="auto">
          <a:xfrm>
            <a:off x="0" y="9431338"/>
            <a:ext cx="2946400" cy="495300"/>
          </a:xfrm>
          <a:prstGeom prst="rect">
            <a:avLst/>
          </a:prstGeom>
          <a:noFill/>
          <a:ln w="9525">
            <a:noFill/>
            <a:miter lim="800000"/>
            <a:headEnd/>
            <a:tailEnd/>
          </a:ln>
          <a:effectLst/>
        </p:spPr>
        <p:txBody>
          <a:bodyPr vert="horz" wrap="square" lIns="91001" tIns="45501" rIns="91001" bIns="45501" numCol="1" anchor="b" anchorCtr="0" compatLnSpc="1">
            <a:prstTxWarp prst="textNoShape">
              <a:avLst/>
            </a:prstTxWarp>
          </a:bodyPr>
          <a:lstStyle>
            <a:lvl1pPr algn="l" eaLnBrk="0" hangingPunct="0">
              <a:defRPr sz="1200" b="0">
                <a:solidFill>
                  <a:schemeClr val="tx1"/>
                </a:solidFill>
                <a:latin typeface="Arial Narrow" pitchFamily="34" charset="0"/>
              </a:defRPr>
            </a:lvl1pPr>
          </a:lstStyle>
          <a:p>
            <a:pPr>
              <a:defRPr/>
            </a:pPr>
            <a:endParaRPr lang="de-DE"/>
          </a:p>
        </p:txBody>
      </p:sp>
      <p:sp>
        <p:nvSpPr>
          <p:cNvPr id="8199" name="Rectangle 7"/>
          <p:cNvSpPr>
            <a:spLocks noGrp="1" noChangeArrowheads="1"/>
          </p:cNvSpPr>
          <p:nvPr>
            <p:ph type="sldNum" sz="quarter" idx="5"/>
          </p:nvPr>
        </p:nvSpPr>
        <p:spPr bwMode="auto">
          <a:xfrm>
            <a:off x="3851275" y="9431338"/>
            <a:ext cx="2946400" cy="495300"/>
          </a:xfrm>
          <a:prstGeom prst="rect">
            <a:avLst/>
          </a:prstGeom>
          <a:noFill/>
          <a:ln w="9525">
            <a:noFill/>
            <a:miter lim="800000"/>
            <a:headEnd/>
            <a:tailEnd/>
          </a:ln>
          <a:effectLst/>
        </p:spPr>
        <p:txBody>
          <a:bodyPr vert="horz" wrap="square" lIns="91001" tIns="45501" rIns="91001" bIns="45501" numCol="1" anchor="b" anchorCtr="0" compatLnSpc="1">
            <a:prstTxWarp prst="textNoShape">
              <a:avLst/>
            </a:prstTxWarp>
          </a:bodyPr>
          <a:lstStyle>
            <a:lvl1pPr algn="r" eaLnBrk="0" hangingPunct="0">
              <a:defRPr sz="1200" b="0">
                <a:solidFill>
                  <a:schemeClr val="tx1"/>
                </a:solidFill>
                <a:latin typeface="Arial Narrow" pitchFamily="34" charset="0"/>
              </a:defRPr>
            </a:lvl1pPr>
          </a:lstStyle>
          <a:p>
            <a:pPr>
              <a:defRPr/>
            </a:pPr>
            <a:fld id="{914FF0D6-A73D-4F1C-8E19-7E05290641A6}" type="slidenum">
              <a:rPr lang="de-DE"/>
              <a:pPr>
                <a:defRPr/>
              </a:pPr>
              <a:t>‹#›</a:t>
            </a:fld>
            <a:endParaRPr lang="de-DE" dirty="0"/>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Narrow" pitchFamily="34" charset="0"/>
        <a:ea typeface="+mn-ea"/>
        <a:cs typeface="+mn-cs"/>
      </a:defRPr>
    </a:lvl1pPr>
    <a:lvl2pPr marL="457200" algn="l" rtl="0" eaLnBrk="0" fontAlgn="base" hangingPunct="0">
      <a:spcBef>
        <a:spcPct val="30000"/>
      </a:spcBef>
      <a:spcAft>
        <a:spcPct val="0"/>
      </a:spcAft>
      <a:defRPr sz="1200" kern="1200">
        <a:solidFill>
          <a:schemeClr val="tx1"/>
        </a:solidFill>
        <a:latin typeface="Arial Narrow" pitchFamily="34" charset="0"/>
        <a:ea typeface="+mn-ea"/>
        <a:cs typeface="+mn-cs"/>
      </a:defRPr>
    </a:lvl2pPr>
    <a:lvl3pPr marL="914400" algn="l" rtl="0" eaLnBrk="0" fontAlgn="base" hangingPunct="0">
      <a:spcBef>
        <a:spcPct val="30000"/>
      </a:spcBef>
      <a:spcAft>
        <a:spcPct val="0"/>
      </a:spcAft>
      <a:defRPr sz="1200" kern="1200">
        <a:solidFill>
          <a:schemeClr val="tx1"/>
        </a:solidFill>
        <a:latin typeface="Arial Narrow" pitchFamily="34" charset="0"/>
        <a:ea typeface="+mn-ea"/>
        <a:cs typeface="+mn-cs"/>
      </a:defRPr>
    </a:lvl3pPr>
    <a:lvl4pPr marL="1371600" algn="l" rtl="0" eaLnBrk="0" fontAlgn="base" hangingPunct="0">
      <a:spcBef>
        <a:spcPct val="30000"/>
      </a:spcBef>
      <a:spcAft>
        <a:spcPct val="0"/>
      </a:spcAft>
      <a:defRPr sz="1200" kern="1200">
        <a:solidFill>
          <a:schemeClr val="tx1"/>
        </a:solidFill>
        <a:latin typeface="Arial Narrow" pitchFamily="34" charset="0"/>
        <a:ea typeface="+mn-ea"/>
        <a:cs typeface="+mn-cs"/>
      </a:defRPr>
    </a:lvl4pPr>
    <a:lvl5pPr marL="1828800" algn="l" rtl="0" eaLnBrk="0" fontAlgn="base" hangingPunct="0">
      <a:spcBef>
        <a:spcPct val="30000"/>
      </a:spcBef>
      <a:spcAft>
        <a:spcPct val="0"/>
      </a:spcAft>
      <a:defRPr sz="1200" kern="1200">
        <a:solidFill>
          <a:schemeClr val="tx1"/>
        </a:solidFill>
        <a:latin typeface="Arial Narrow"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Folienbildplatzhalter 1"/>
          <p:cNvSpPr>
            <a:spLocks noGrp="1" noRot="1" noChangeAspect="1"/>
          </p:cNvSpPr>
          <p:nvPr>
            <p:ph type="sldImg"/>
          </p:nvPr>
        </p:nvSpPr>
        <p:spPr>
          <a:ln/>
        </p:spPr>
      </p:sp>
      <p:sp>
        <p:nvSpPr>
          <p:cNvPr id="18434" name="Notizenplatzhalter 2"/>
          <p:cNvSpPr>
            <a:spLocks noGrp="1"/>
          </p:cNvSpPr>
          <p:nvPr>
            <p:ph type="body" idx="1"/>
          </p:nvPr>
        </p:nvSpPr>
        <p:spPr>
          <a:noFill/>
          <a:ln/>
        </p:spPr>
        <p:txBody>
          <a:bodyPr/>
          <a:lstStyle/>
          <a:p>
            <a:pPr eaLnBrk="1" hangingPunct="1"/>
            <a:endParaRPr lang="ru-RU" smtClean="0"/>
          </a:p>
        </p:txBody>
      </p:sp>
      <p:sp>
        <p:nvSpPr>
          <p:cNvPr id="18435" name="Foliennummernplatzhalter 3"/>
          <p:cNvSpPr>
            <a:spLocks noGrp="1"/>
          </p:cNvSpPr>
          <p:nvPr>
            <p:ph type="sldNum" sz="quarter" idx="5"/>
          </p:nvPr>
        </p:nvSpPr>
        <p:spPr>
          <a:noFill/>
        </p:spPr>
        <p:txBody>
          <a:bodyPr/>
          <a:lstStyle/>
          <a:p>
            <a:fld id="{81321035-6F47-435E-8ECD-AB6B30296CB4}" type="slidenum">
              <a:rPr lang="de-DE" smtClean="0"/>
              <a:pPr/>
              <a:t>1</a:t>
            </a:fld>
            <a:endParaRPr lang="de-DE"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Headline, Bulletpoints">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ru-RU" noProof="0" dirty="0" smtClean="0"/>
              <a:t>Образец заголовка</a:t>
            </a:r>
            <a:endParaRPr lang="de-DE" noProof="0" dirty="0"/>
          </a:p>
        </p:txBody>
      </p:sp>
      <p:sp>
        <p:nvSpPr>
          <p:cNvPr id="5" name="Inhaltsplatzhalter 2"/>
          <p:cNvSpPr>
            <a:spLocks noGrp="1"/>
          </p:cNvSpPr>
          <p:nvPr>
            <p:ph idx="1"/>
          </p:nvPr>
        </p:nvSpPr>
        <p:spPr>
          <a:xfrm>
            <a:off x="684000" y="2448000"/>
            <a:ext cx="7776000" cy="3816000"/>
          </a:xfrm>
        </p:spPr>
        <p:txBody>
          <a:bodyPr/>
          <a:lstStyle>
            <a:lvl1pPr>
              <a:defRPr sz="1800"/>
            </a:lvl1pPr>
            <a:lvl2pPr>
              <a:defRPr sz="1800"/>
            </a:lvl2pPr>
            <a:lvl3pPr>
              <a:defRPr sz="1800"/>
            </a:lvl3pPr>
            <a:lvl4pPr>
              <a:defRPr sz="1800"/>
            </a:lvl4pPr>
            <a:lvl5pPr>
              <a:defRPr sz="1800"/>
            </a:lvl5pPr>
          </a:lstStyle>
          <a:p>
            <a:pPr lvl="0"/>
            <a:r>
              <a:rPr lang="ru-RU" noProof="0" dirty="0" smtClean="0"/>
              <a:t>Образец текста</a:t>
            </a:r>
          </a:p>
          <a:p>
            <a:pPr lvl="1"/>
            <a:r>
              <a:rPr lang="ru-RU" noProof="0" dirty="0" smtClean="0"/>
              <a:t>Второй уровень</a:t>
            </a:r>
          </a:p>
          <a:p>
            <a:pPr lvl="2"/>
            <a:r>
              <a:rPr lang="ru-RU" noProof="0" dirty="0" smtClean="0"/>
              <a:t>Третий уровень</a:t>
            </a:r>
          </a:p>
          <a:p>
            <a:pPr lvl="3"/>
            <a:r>
              <a:rPr lang="ru-RU" noProof="0" dirty="0" smtClean="0"/>
              <a:t>Четвертый уровень</a:t>
            </a:r>
          </a:p>
        </p:txBody>
      </p:sp>
      <p:sp>
        <p:nvSpPr>
          <p:cNvPr id="4" name="Rectangle 25"/>
          <p:cNvSpPr>
            <a:spLocks noGrp="1" noChangeArrowheads="1"/>
          </p:cNvSpPr>
          <p:nvPr>
            <p:ph type="ftr" sz="quarter" idx="10"/>
          </p:nvPr>
        </p:nvSpPr>
        <p:spPr>
          <a:ln/>
        </p:spPr>
        <p:txBody>
          <a:bodyPr/>
          <a:lstStyle>
            <a:lvl1pPr>
              <a:defRPr/>
            </a:lvl1pPr>
          </a:lstStyle>
          <a:p>
            <a:pPr>
              <a:defRPr/>
            </a:pPr>
            <a:r>
              <a:rPr lang="de-DE"/>
              <a:t>XXX</a:t>
            </a:r>
          </a:p>
        </p:txBody>
      </p:sp>
      <p:sp>
        <p:nvSpPr>
          <p:cNvPr id="6" name="Rectangle 17"/>
          <p:cNvSpPr>
            <a:spLocks noGrp="1" noChangeArrowheads="1"/>
          </p:cNvSpPr>
          <p:nvPr>
            <p:ph type="dt" sz="half" idx="11"/>
          </p:nvPr>
        </p:nvSpPr>
        <p:spPr>
          <a:ln/>
        </p:spPr>
        <p:txBody>
          <a:bodyPr/>
          <a:lstStyle>
            <a:lvl1pPr>
              <a:defRPr/>
            </a:lvl1pPr>
          </a:lstStyle>
          <a:p>
            <a:pPr>
              <a:defRPr/>
            </a:pPr>
            <a:fld id="{65493617-6643-40BC-821D-EA32D8F0A016}" type="datetime1">
              <a:rPr lang="en-GB"/>
              <a:pPr>
                <a:defRPr/>
              </a:pPr>
              <a:t>19/10/2016</a:t>
            </a:fld>
            <a:endParaRPr lang="en-GB" dirty="0"/>
          </a:p>
        </p:txBody>
      </p:sp>
    </p:spTree>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fourObj" preserve="1">
  <p:cSld name="Заголовок и четыре объекта">
    <p:spTree>
      <p:nvGrpSpPr>
        <p:cNvPr id="1" name=""/>
        <p:cNvGrpSpPr/>
        <p:nvPr/>
      </p:nvGrpSpPr>
      <p:grpSpPr>
        <a:xfrm>
          <a:off x="0" y="0"/>
          <a:ext cx="0" cy="0"/>
          <a:chOff x="0" y="0"/>
          <a:chExt cx="0" cy="0"/>
        </a:xfrm>
      </p:grpSpPr>
      <p:sp>
        <p:nvSpPr>
          <p:cNvPr id="2" name="Заголовок 1"/>
          <p:cNvSpPr>
            <a:spLocks noGrp="1"/>
          </p:cNvSpPr>
          <p:nvPr>
            <p:ph type="title" sz="quarter"/>
          </p:nvPr>
        </p:nvSpPr>
        <p:spPr>
          <a:xfrm>
            <a:off x="684213" y="1482725"/>
            <a:ext cx="7775575" cy="619125"/>
          </a:xfrm>
        </p:spPr>
        <p:txBody>
          <a:bodyPr/>
          <a:lstStyle/>
          <a:p>
            <a:r>
              <a:rPr lang="ru-RU"/>
              <a:t>Образец заголовка</a:t>
            </a:r>
            <a:endParaRPr lang="en-US"/>
          </a:p>
        </p:txBody>
      </p:sp>
      <p:sp>
        <p:nvSpPr>
          <p:cNvPr id="3" name="Содержимое 2"/>
          <p:cNvSpPr>
            <a:spLocks noGrp="1"/>
          </p:cNvSpPr>
          <p:nvPr>
            <p:ph sz="quarter" idx="1"/>
          </p:nvPr>
        </p:nvSpPr>
        <p:spPr>
          <a:xfrm>
            <a:off x="684213" y="2447925"/>
            <a:ext cx="3811587" cy="1831975"/>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a:p>
        </p:txBody>
      </p:sp>
      <p:sp>
        <p:nvSpPr>
          <p:cNvPr id="4" name="Содержимое 3"/>
          <p:cNvSpPr>
            <a:spLocks noGrp="1"/>
          </p:cNvSpPr>
          <p:nvPr>
            <p:ph sz="quarter" idx="2"/>
          </p:nvPr>
        </p:nvSpPr>
        <p:spPr>
          <a:xfrm>
            <a:off x="4648200" y="2447925"/>
            <a:ext cx="3811588" cy="1831975"/>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a:p>
        </p:txBody>
      </p:sp>
      <p:sp>
        <p:nvSpPr>
          <p:cNvPr id="5" name="Содержимое 4"/>
          <p:cNvSpPr>
            <a:spLocks noGrp="1"/>
          </p:cNvSpPr>
          <p:nvPr>
            <p:ph sz="quarter" idx="3"/>
          </p:nvPr>
        </p:nvSpPr>
        <p:spPr>
          <a:xfrm>
            <a:off x="684213" y="4432300"/>
            <a:ext cx="3811587" cy="1831975"/>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a:p>
        </p:txBody>
      </p:sp>
      <p:sp>
        <p:nvSpPr>
          <p:cNvPr id="6" name="Содержимое 5"/>
          <p:cNvSpPr>
            <a:spLocks noGrp="1"/>
          </p:cNvSpPr>
          <p:nvPr>
            <p:ph sz="quarter" idx="4"/>
          </p:nvPr>
        </p:nvSpPr>
        <p:spPr>
          <a:xfrm>
            <a:off x="4648200" y="4432300"/>
            <a:ext cx="3811588" cy="1831975"/>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a:p>
        </p:txBody>
      </p:sp>
      <p:sp>
        <p:nvSpPr>
          <p:cNvPr id="7" name="Rectangle 25"/>
          <p:cNvSpPr>
            <a:spLocks noGrp="1" noChangeArrowheads="1"/>
          </p:cNvSpPr>
          <p:nvPr>
            <p:ph type="ftr" sz="quarter" idx="10"/>
          </p:nvPr>
        </p:nvSpPr>
        <p:spPr>
          <a:ln/>
        </p:spPr>
        <p:txBody>
          <a:bodyPr/>
          <a:lstStyle>
            <a:lvl1pPr>
              <a:defRPr/>
            </a:lvl1pPr>
          </a:lstStyle>
          <a:p>
            <a:pPr>
              <a:defRPr/>
            </a:pPr>
            <a:r>
              <a:rPr lang="de-DE"/>
              <a:t>XXX</a:t>
            </a:r>
          </a:p>
        </p:txBody>
      </p:sp>
      <p:sp>
        <p:nvSpPr>
          <p:cNvPr id="8" name="Rectangle 17"/>
          <p:cNvSpPr>
            <a:spLocks noGrp="1" noChangeArrowheads="1"/>
          </p:cNvSpPr>
          <p:nvPr>
            <p:ph type="dt" sz="half" idx="11"/>
          </p:nvPr>
        </p:nvSpPr>
        <p:spPr>
          <a:ln/>
        </p:spPr>
        <p:txBody>
          <a:bodyPr/>
          <a:lstStyle>
            <a:lvl1pPr>
              <a:defRPr/>
            </a:lvl1pPr>
          </a:lstStyle>
          <a:p>
            <a:pPr>
              <a:defRPr/>
            </a:pPr>
            <a:fld id="{29EABCDC-3F0F-4C7A-ADF9-F3C7BC35CD12}" type="datetime1">
              <a:rPr lang="en-GB"/>
              <a:pPr>
                <a:defRPr/>
              </a:pPr>
              <a:t>19/10/2016</a:t>
            </a:fld>
            <a:endParaRPr lang="en-GB"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woObjAndTx" preserve="1">
  <p:cSld name="Заголовок, два объекта и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4213" y="1482725"/>
            <a:ext cx="7775575" cy="619125"/>
          </a:xfrm>
        </p:spPr>
        <p:txBody>
          <a:bodyPr/>
          <a:lstStyle/>
          <a:p>
            <a:r>
              <a:rPr lang="ru-RU"/>
              <a:t>Образец заголовка</a:t>
            </a:r>
            <a:endParaRPr lang="en-US"/>
          </a:p>
        </p:txBody>
      </p:sp>
      <p:sp>
        <p:nvSpPr>
          <p:cNvPr id="3" name="Содержимое 2"/>
          <p:cNvSpPr>
            <a:spLocks noGrp="1"/>
          </p:cNvSpPr>
          <p:nvPr>
            <p:ph sz="quarter" idx="1"/>
          </p:nvPr>
        </p:nvSpPr>
        <p:spPr>
          <a:xfrm>
            <a:off x="684213" y="2447925"/>
            <a:ext cx="3811587" cy="1831975"/>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a:p>
        </p:txBody>
      </p:sp>
      <p:sp>
        <p:nvSpPr>
          <p:cNvPr id="4" name="Содержимое 3"/>
          <p:cNvSpPr>
            <a:spLocks noGrp="1"/>
          </p:cNvSpPr>
          <p:nvPr>
            <p:ph sz="quarter" idx="2"/>
          </p:nvPr>
        </p:nvSpPr>
        <p:spPr>
          <a:xfrm>
            <a:off x="684213" y="4432300"/>
            <a:ext cx="3811587" cy="1831975"/>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a:p>
        </p:txBody>
      </p:sp>
      <p:sp>
        <p:nvSpPr>
          <p:cNvPr id="5" name="Текст 4"/>
          <p:cNvSpPr>
            <a:spLocks noGrp="1"/>
          </p:cNvSpPr>
          <p:nvPr>
            <p:ph type="body" sz="half" idx="3"/>
          </p:nvPr>
        </p:nvSpPr>
        <p:spPr>
          <a:xfrm>
            <a:off x="4648200" y="2447925"/>
            <a:ext cx="3811588" cy="3816350"/>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a:p>
        </p:txBody>
      </p:sp>
      <p:sp>
        <p:nvSpPr>
          <p:cNvPr id="6" name="Rectangle 25"/>
          <p:cNvSpPr>
            <a:spLocks noGrp="1" noChangeArrowheads="1"/>
          </p:cNvSpPr>
          <p:nvPr>
            <p:ph type="ftr" sz="quarter" idx="10"/>
          </p:nvPr>
        </p:nvSpPr>
        <p:spPr>
          <a:ln/>
        </p:spPr>
        <p:txBody>
          <a:bodyPr/>
          <a:lstStyle>
            <a:lvl1pPr>
              <a:defRPr/>
            </a:lvl1pPr>
          </a:lstStyle>
          <a:p>
            <a:pPr>
              <a:defRPr/>
            </a:pPr>
            <a:r>
              <a:rPr lang="de-DE"/>
              <a:t>XXX</a:t>
            </a:r>
          </a:p>
        </p:txBody>
      </p:sp>
      <p:sp>
        <p:nvSpPr>
          <p:cNvPr id="7" name="Rectangle 17"/>
          <p:cNvSpPr>
            <a:spLocks noGrp="1" noChangeArrowheads="1"/>
          </p:cNvSpPr>
          <p:nvPr>
            <p:ph type="dt" sz="half" idx="11"/>
          </p:nvPr>
        </p:nvSpPr>
        <p:spPr>
          <a:ln/>
        </p:spPr>
        <p:txBody>
          <a:bodyPr/>
          <a:lstStyle>
            <a:lvl1pPr>
              <a:defRPr/>
            </a:lvl1pPr>
          </a:lstStyle>
          <a:p>
            <a:pPr>
              <a:defRPr/>
            </a:pPr>
            <a:fld id="{9398C26C-C740-459E-B8CD-FEAE7A5A4277}" type="datetime1">
              <a:rPr lang="en-GB"/>
              <a:pPr>
                <a:defRPr/>
              </a:pPr>
              <a:t>19/10/2016</a:t>
            </a:fld>
            <a:endParaRPr lang="en-GB"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OverObj" preserve="1">
  <p:cSld name="Заголовок и текст над объектом">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4213" y="1482725"/>
            <a:ext cx="7775575" cy="619125"/>
          </a:xfrm>
        </p:spPr>
        <p:txBody>
          <a:bodyPr/>
          <a:lstStyle/>
          <a:p>
            <a:r>
              <a:rPr lang="ru-RU"/>
              <a:t>Образец заголовка</a:t>
            </a:r>
            <a:endParaRPr lang="en-US"/>
          </a:p>
        </p:txBody>
      </p:sp>
      <p:sp>
        <p:nvSpPr>
          <p:cNvPr id="3" name="Текст 2"/>
          <p:cNvSpPr>
            <a:spLocks noGrp="1"/>
          </p:cNvSpPr>
          <p:nvPr>
            <p:ph type="body" sz="half" idx="1"/>
          </p:nvPr>
        </p:nvSpPr>
        <p:spPr>
          <a:xfrm>
            <a:off x="684213" y="2447925"/>
            <a:ext cx="7775575" cy="1831975"/>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a:p>
        </p:txBody>
      </p:sp>
      <p:sp>
        <p:nvSpPr>
          <p:cNvPr id="4" name="Содержимое 3"/>
          <p:cNvSpPr>
            <a:spLocks noGrp="1"/>
          </p:cNvSpPr>
          <p:nvPr>
            <p:ph sz="half" idx="2"/>
          </p:nvPr>
        </p:nvSpPr>
        <p:spPr>
          <a:xfrm>
            <a:off x="684213" y="4432300"/>
            <a:ext cx="7775575" cy="1831975"/>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a:p>
        </p:txBody>
      </p:sp>
      <p:sp>
        <p:nvSpPr>
          <p:cNvPr id="5" name="Rectangle 25"/>
          <p:cNvSpPr>
            <a:spLocks noGrp="1" noChangeArrowheads="1"/>
          </p:cNvSpPr>
          <p:nvPr>
            <p:ph type="ftr" sz="quarter" idx="10"/>
          </p:nvPr>
        </p:nvSpPr>
        <p:spPr>
          <a:ln/>
        </p:spPr>
        <p:txBody>
          <a:bodyPr/>
          <a:lstStyle>
            <a:lvl1pPr>
              <a:defRPr/>
            </a:lvl1pPr>
          </a:lstStyle>
          <a:p>
            <a:pPr>
              <a:defRPr/>
            </a:pPr>
            <a:r>
              <a:rPr lang="de-DE"/>
              <a:t>XXX</a:t>
            </a:r>
          </a:p>
        </p:txBody>
      </p:sp>
      <p:sp>
        <p:nvSpPr>
          <p:cNvPr id="6" name="Rectangle 17"/>
          <p:cNvSpPr>
            <a:spLocks noGrp="1" noChangeArrowheads="1"/>
          </p:cNvSpPr>
          <p:nvPr>
            <p:ph type="dt" sz="half" idx="11"/>
          </p:nvPr>
        </p:nvSpPr>
        <p:spPr>
          <a:ln/>
        </p:spPr>
        <p:txBody>
          <a:bodyPr/>
          <a:lstStyle>
            <a:lvl1pPr>
              <a:defRPr/>
            </a:lvl1pPr>
          </a:lstStyle>
          <a:p>
            <a:pPr>
              <a:defRPr/>
            </a:pPr>
            <a:fld id="{E2325F6D-1922-4F6D-AC9F-DA7B6C8AA00D}" type="datetime1">
              <a:rPr lang="en-GB"/>
              <a:pPr>
                <a:defRPr/>
              </a:pPr>
              <a:t>19/10/2016</a:t>
            </a:fld>
            <a:endParaRPr lang="en-GB"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4213" y="1482725"/>
            <a:ext cx="7775575" cy="619125"/>
          </a:xfrm>
        </p:spPr>
        <p:txBody>
          <a:bodyPr/>
          <a:lstStyle/>
          <a:p>
            <a:r>
              <a:rPr lang="ru-RU"/>
              <a:t>Образец заголовка</a:t>
            </a:r>
            <a:endParaRPr lang="en-US"/>
          </a:p>
        </p:txBody>
      </p:sp>
      <p:sp>
        <p:nvSpPr>
          <p:cNvPr id="3" name="Rectangle 25"/>
          <p:cNvSpPr>
            <a:spLocks noGrp="1" noChangeArrowheads="1"/>
          </p:cNvSpPr>
          <p:nvPr>
            <p:ph type="ftr" sz="quarter" idx="10"/>
          </p:nvPr>
        </p:nvSpPr>
        <p:spPr>
          <a:ln/>
        </p:spPr>
        <p:txBody>
          <a:bodyPr/>
          <a:lstStyle>
            <a:lvl1pPr>
              <a:defRPr/>
            </a:lvl1pPr>
          </a:lstStyle>
          <a:p>
            <a:pPr>
              <a:defRPr/>
            </a:pPr>
            <a:r>
              <a:rPr lang="de-DE"/>
              <a:t>XXX</a:t>
            </a:r>
          </a:p>
        </p:txBody>
      </p:sp>
      <p:sp>
        <p:nvSpPr>
          <p:cNvPr id="4" name="Rectangle 17"/>
          <p:cNvSpPr>
            <a:spLocks noGrp="1" noChangeArrowheads="1"/>
          </p:cNvSpPr>
          <p:nvPr>
            <p:ph type="dt" sz="half" idx="11"/>
          </p:nvPr>
        </p:nvSpPr>
        <p:spPr>
          <a:ln/>
        </p:spPr>
        <p:txBody>
          <a:bodyPr/>
          <a:lstStyle>
            <a:lvl1pPr>
              <a:defRPr/>
            </a:lvl1pPr>
          </a:lstStyle>
          <a:p>
            <a:pPr>
              <a:defRPr/>
            </a:pPr>
            <a:fld id="{01D197BC-82C6-477D-A726-26FB7EC7D353}" type="datetime1">
              <a:rPr lang="en-GB"/>
              <a:pPr>
                <a:defRPr/>
              </a:pPr>
              <a:t>19/10/2016</a:t>
            </a:fld>
            <a:endParaRPr lang="en-GB"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Headline, Subhead, Bulletpoints">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ru-RU" noProof="0" dirty="0" smtClean="0"/>
              <a:t>Образец заголовка</a:t>
            </a:r>
            <a:endParaRPr lang="de-DE" noProof="0" dirty="0"/>
          </a:p>
        </p:txBody>
      </p:sp>
      <p:sp>
        <p:nvSpPr>
          <p:cNvPr id="7" name="Inhaltsplatzhalter 2"/>
          <p:cNvSpPr>
            <a:spLocks noGrp="1"/>
          </p:cNvSpPr>
          <p:nvPr>
            <p:ph idx="1"/>
          </p:nvPr>
        </p:nvSpPr>
        <p:spPr>
          <a:xfrm>
            <a:off x="684000" y="2448000"/>
            <a:ext cx="7776000" cy="3816000"/>
          </a:xfrm>
        </p:spPr>
        <p:txBody>
          <a:bodyPr/>
          <a:lstStyle>
            <a:lvl1pPr marL="0" marR="0" indent="0" algn="l" defTabSz="914400" rtl="0" eaLnBrk="1" fontAlgn="base" latinLnBrk="0" hangingPunct="1">
              <a:lnSpc>
                <a:spcPct val="100000"/>
              </a:lnSpc>
              <a:spcBef>
                <a:spcPts val="400"/>
              </a:spcBef>
              <a:spcAft>
                <a:spcPts val="800"/>
              </a:spcAft>
              <a:buClr>
                <a:srgbClr val="C80F0F"/>
              </a:buClr>
              <a:buSzTx/>
              <a:buFontTx/>
              <a:buNone/>
              <a:tabLst>
                <a:tab pos="2190750" algn="l"/>
              </a:tabLst>
              <a:defRPr sz="1800" baseline="0"/>
            </a:lvl1pPr>
            <a:lvl2pPr marL="360000" indent="-360000">
              <a:buClr>
                <a:srgbClr val="C80F0F"/>
              </a:buClr>
              <a:buFont typeface="Arial" pitchFamily="34" charset="0"/>
              <a:buChar char="•"/>
              <a:defRPr sz="1800"/>
            </a:lvl2pPr>
            <a:lvl3pPr marL="720000">
              <a:defRPr sz="1800"/>
            </a:lvl3pPr>
            <a:lvl4pPr marL="1080000">
              <a:defRPr sz="1800" baseline="0"/>
            </a:lvl4pPr>
            <a:lvl5pPr marL="1440000">
              <a:defRPr sz="1800" baseline="0"/>
            </a:lvl5pPr>
            <a:lvl6pPr marL="1800000">
              <a:defRPr baseline="0"/>
            </a:lvl6pPr>
            <a:lvl7pPr marL="2160000">
              <a:defRPr baseline="0"/>
            </a:lvl7pPr>
            <a:lvl8pPr marL="2520000">
              <a:defRPr baseline="0"/>
            </a:lvl8pPr>
            <a:lvl9pPr marL="2880000">
              <a:defRPr/>
            </a:lvl9pPr>
          </a:lstStyle>
          <a:p>
            <a:pPr lvl="0"/>
            <a:r>
              <a:rPr lang="ru-RU" noProof="0" dirty="0" smtClean="0"/>
              <a:t>Образец текста</a:t>
            </a:r>
          </a:p>
          <a:p>
            <a:pPr lvl="1"/>
            <a:r>
              <a:rPr lang="ru-RU" noProof="0" dirty="0" smtClean="0"/>
              <a:t>Второй уровень</a:t>
            </a:r>
          </a:p>
          <a:p>
            <a:pPr lvl="2"/>
            <a:r>
              <a:rPr lang="ru-RU" noProof="0" dirty="0" smtClean="0"/>
              <a:t>Третий уровень</a:t>
            </a:r>
          </a:p>
          <a:p>
            <a:pPr lvl="3"/>
            <a:r>
              <a:rPr lang="ru-RU" noProof="0" dirty="0" smtClean="0"/>
              <a:t>Четвертый уровень</a:t>
            </a:r>
          </a:p>
        </p:txBody>
      </p:sp>
      <p:sp>
        <p:nvSpPr>
          <p:cNvPr id="4" name="Rectangle 25"/>
          <p:cNvSpPr>
            <a:spLocks noGrp="1" noChangeArrowheads="1"/>
          </p:cNvSpPr>
          <p:nvPr>
            <p:ph type="ftr" sz="quarter" idx="10"/>
          </p:nvPr>
        </p:nvSpPr>
        <p:spPr>
          <a:ln/>
        </p:spPr>
        <p:txBody>
          <a:bodyPr/>
          <a:lstStyle>
            <a:lvl1pPr>
              <a:defRPr/>
            </a:lvl1pPr>
          </a:lstStyle>
          <a:p>
            <a:pPr>
              <a:defRPr/>
            </a:pPr>
            <a:r>
              <a:rPr lang="de-DE"/>
              <a:t>XXX</a:t>
            </a:r>
          </a:p>
        </p:txBody>
      </p:sp>
      <p:sp>
        <p:nvSpPr>
          <p:cNvPr id="5" name="Rectangle 17"/>
          <p:cNvSpPr>
            <a:spLocks noGrp="1" noChangeArrowheads="1"/>
          </p:cNvSpPr>
          <p:nvPr>
            <p:ph type="dt" sz="half" idx="11"/>
          </p:nvPr>
        </p:nvSpPr>
        <p:spPr>
          <a:ln/>
        </p:spPr>
        <p:txBody>
          <a:bodyPr/>
          <a:lstStyle>
            <a:lvl1pPr>
              <a:defRPr/>
            </a:lvl1pPr>
          </a:lstStyle>
          <a:p>
            <a:pPr>
              <a:defRPr/>
            </a:pPr>
            <a:fld id="{47398ED2-7642-43A5-A4DA-4D386FD7C208}" type="datetime1">
              <a:rPr lang="en-GB"/>
              <a:pPr>
                <a:defRPr/>
              </a:pPr>
              <a:t>19/10/2016</a:t>
            </a:fld>
            <a:endParaRPr lang="en-GB" dirty="0"/>
          </a:p>
        </p:txBody>
      </p:sp>
    </p:spTree>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Headline, Subhead, Bulletpoints, Bi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ru-RU" noProof="0" dirty="0" smtClean="0"/>
              <a:t>Образец заголовка</a:t>
            </a:r>
            <a:endParaRPr lang="de-DE" noProof="0" dirty="0"/>
          </a:p>
        </p:txBody>
      </p:sp>
      <p:sp>
        <p:nvSpPr>
          <p:cNvPr id="7" name="Inhaltsplatzhalter 2"/>
          <p:cNvSpPr>
            <a:spLocks noGrp="1"/>
          </p:cNvSpPr>
          <p:nvPr>
            <p:ph idx="1"/>
          </p:nvPr>
        </p:nvSpPr>
        <p:spPr>
          <a:xfrm>
            <a:off x="684000" y="2448000"/>
            <a:ext cx="5760000" cy="3816000"/>
          </a:xfrm>
        </p:spPr>
        <p:txBody>
          <a:bodyPr/>
          <a:lstStyle>
            <a:lvl1pPr marL="0" marR="0" indent="0" algn="l" defTabSz="914400" rtl="0" eaLnBrk="1" fontAlgn="base" latinLnBrk="0" hangingPunct="1">
              <a:lnSpc>
                <a:spcPct val="100000"/>
              </a:lnSpc>
              <a:spcBef>
                <a:spcPts val="400"/>
              </a:spcBef>
              <a:spcAft>
                <a:spcPts val="800"/>
              </a:spcAft>
              <a:buClr>
                <a:srgbClr val="C80F0F"/>
              </a:buClr>
              <a:buSzTx/>
              <a:buFontTx/>
              <a:buNone/>
              <a:tabLst>
                <a:tab pos="2190750" algn="l"/>
              </a:tabLst>
              <a:defRPr sz="1800" baseline="0"/>
            </a:lvl1pPr>
            <a:lvl2pPr marL="360000" indent="-360000">
              <a:buClr>
                <a:srgbClr val="C80F0F"/>
              </a:buClr>
              <a:buFont typeface="Arial" pitchFamily="34" charset="0"/>
              <a:buChar char="•"/>
              <a:defRPr sz="1800"/>
            </a:lvl2pPr>
            <a:lvl3pPr marL="720000">
              <a:defRPr sz="1800"/>
            </a:lvl3pPr>
            <a:lvl4pPr marL="1080000">
              <a:defRPr sz="1800" baseline="0"/>
            </a:lvl4pPr>
            <a:lvl5pPr marL="1440000">
              <a:defRPr sz="1800" baseline="0"/>
            </a:lvl5pPr>
            <a:lvl6pPr marL="1800000">
              <a:defRPr baseline="0"/>
            </a:lvl6pPr>
            <a:lvl7pPr marL="2160000">
              <a:defRPr baseline="0"/>
            </a:lvl7pPr>
            <a:lvl8pPr marL="2520000">
              <a:defRPr baseline="0"/>
            </a:lvl8pPr>
            <a:lvl9pPr marL="2880000">
              <a:defRPr/>
            </a:lvl9pPr>
          </a:lstStyle>
          <a:p>
            <a:pPr lvl="0"/>
            <a:r>
              <a:rPr lang="ru-RU" noProof="0" dirty="0" smtClean="0"/>
              <a:t>Образец текста</a:t>
            </a:r>
          </a:p>
          <a:p>
            <a:pPr lvl="1"/>
            <a:r>
              <a:rPr lang="ru-RU" noProof="0" dirty="0" smtClean="0"/>
              <a:t>Второй уровень</a:t>
            </a:r>
          </a:p>
          <a:p>
            <a:pPr lvl="2"/>
            <a:r>
              <a:rPr lang="ru-RU" noProof="0" dirty="0" smtClean="0"/>
              <a:t>Третий уровень</a:t>
            </a:r>
          </a:p>
          <a:p>
            <a:pPr lvl="3"/>
            <a:r>
              <a:rPr lang="ru-RU" noProof="0" dirty="0" smtClean="0"/>
              <a:t>Четвертый уровень</a:t>
            </a:r>
          </a:p>
        </p:txBody>
      </p:sp>
      <p:sp>
        <p:nvSpPr>
          <p:cNvPr id="6" name="Bildplatzhalter 2"/>
          <p:cNvSpPr>
            <a:spLocks noGrp="1"/>
          </p:cNvSpPr>
          <p:nvPr>
            <p:ph type="pic" idx="12"/>
          </p:nvPr>
        </p:nvSpPr>
        <p:spPr>
          <a:xfrm>
            <a:off x="6786000" y="2448001"/>
            <a:ext cx="2358000" cy="2052000"/>
          </a:xfrm>
        </p:spPr>
        <p:txBody>
          <a:bodyPr/>
          <a:lstStyle>
            <a:lvl1pPr marL="0" indent="0">
              <a:buNone/>
              <a:defRPr sz="18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ru-RU" noProof="0" dirty="0" smtClean="0"/>
              <a:t>Вставка рисунка</a:t>
            </a:r>
            <a:endParaRPr lang="en-GB" noProof="0" dirty="0" smtClean="0"/>
          </a:p>
        </p:txBody>
      </p:sp>
      <p:sp>
        <p:nvSpPr>
          <p:cNvPr id="5" name="Rectangle 25"/>
          <p:cNvSpPr>
            <a:spLocks noGrp="1" noChangeArrowheads="1"/>
          </p:cNvSpPr>
          <p:nvPr>
            <p:ph type="ftr" sz="quarter" idx="13"/>
          </p:nvPr>
        </p:nvSpPr>
        <p:spPr>
          <a:ln/>
        </p:spPr>
        <p:txBody>
          <a:bodyPr/>
          <a:lstStyle>
            <a:lvl1pPr>
              <a:defRPr/>
            </a:lvl1pPr>
          </a:lstStyle>
          <a:p>
            <a:pPr>
              <a:defRPr/>
            </a:pPr>
            <a:r>
              <a:rPr lang="de-DE"/>
              <a:t>XXX</a:t>
            </a:r>
          </a:p>
        </p:txBody>
      </p:sp>
      <p:sp>
        <p:nvSpPr>
          <p:cNvPr id="8" name="Rectangle 17"/>
          <p:cNvSpPr>
            <a:spLocks noGrp="1" noChangeArrowheads="1"/>
          </p:cNvSpPr>
          <p:nvPr>
            <p:ph type="dt" sz="half" idx="14"/>
          </p:nvPr>
        </p:nvSpPr>
        <p:spPr>
          <a:ln/>
        </p:spPr>
        <p:txBody>
          <a:bodyPr/>
          <a:lstStyle>
            <a:lvl1pPr>
              <a:defRPr/>
            </a:lvl1pPr>
          </a:lstStyle>
          <a:p>
            <a:pPr>
              <a:defRPr/>
            </a:pPr>
            <a:fld id="{759E44C2-0E0D-4DA0-BA36-2212876F4EEB}" type="datetime1">
              <a:rPr lang="en-GB"/>
              <a:pPr>
                <a:defRPr/>
              </a:pPr>
              <a:t>19/10/2016</a:t>
            </a:fld>
            <a:endParaRPr lang="en-GB" dirty="0"/>
          </a:p>
        </p:txBody>
      </p:sp>
    </p:spTree>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Headline, Subhead, Bulletpoints, großes Bild ">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ru-RU" noProof="0" dirty="0" smtClean="0"/>
              <a:t>Образец заголовка</a:t>
            </a:r>
            <a:endParaRPr lang="de-DE" noProof="0" dirty="0"/>
          </a:p>
        </p:txBody>
      </p:sp>
      <p:sp>
        <p:nvSpPr>
          <p:cNvPr id="7" name="Inhaltsplatzhalter 2"/>
          <p:cNvSpPr>
            <a:spLocks noGrp="1"/>
          </p:cNvSpPr>
          <p:nvPr>
            <p:ph idx="1"/>
          </p:nvPr>
        </p:nvSpPr>
        <p:spPr>
          <a:xfrm>
            <a:off x="684000" y="2448000"/>
            <a:ext cx="5760000" cy="3816000"/>
          </a:xfrm>
        </p:spPr>
        <p:txBody>
          <a:bodyPr/>
          <a:lstStyle>
            <a:lvl1pPr marL="0" marR="0" indent="0" algn="l" defTabSz="914400" rtl="0" eaLnBrk="1" fontAlgn="base" latinLnBrk="0" hangingPunct="1">
              <a:lnSpc>
                <a:spcPct val="100000"/>
              </a:lnSpc>
              <a:spcBef>
                <a:spcPts val="400"/>
              </a:spcBef>
              <a:spcAft>
                <a:spcPts val="800"/>
              </a:spcAft>
              <a:buClr>
                <a:srgbClr val="C80F0F"/>
              </a:buClr>
              <a:buSzTx/>
              <a:buFontTx/>
              <a:buNone/>
              <a:tabLst>
                <a:tab pos="2190750" algn="l"/>
              </a:tabLst>
              <a:defRPr sz="1800" baseline="0"/>
            </a:lvl1pPr>
            <a:lvl2pPr marL="360000" indent="-360000">
              <a:buClr>
                <a:srgbClr val="C80F0F"/>
              </a:buClr>
              <a:buFont typeface="Arial" pitchFamily="34" charset="0"/>
              <a:buChar char="•"/>
              <a:defRPr sz="1800"/>
            </a:lvl2pPr>
            <a:lvl3pPr marL="720000">
              <a:defRPr sz="1800"/>
            </a:lvl3pPr>
            <a:lvl4pPr marL="1080000">
              <a:defRPr sz="1800" baseline="0"/>
            </a:lvl4pPr>
            <a:lvl5pPr marL="1440000">
              <a:defRPr sz="1800" baseline="0"/>
            </a:lvl5pPr>
            <a:lvl6pPr marL="1800000">
              <a:defRPr baseline="0"/>
            </a:lvl6pPr>
            <a:lvl7pPr marL="2160000">
              <a:defRPr baseline="0"/>
            </a:lvl7pPr>
            <a:lvl8pPr marL="2520000">
              <a:defRPr baseline="0"/>
            </a:lvl8pPr>
            <a:lvl9pPr marL="2880000">
              <a:defRPr/>
            </a:lvl9pPr>
          </a:lstStyle>
          <a:p>
            <a:pPr lvl="0"/>
            <a:r>
              <a:rPr lang="ru-RU" noProof="0" dirty="0" smtClean="0"/>
              <a:t>Образец текста</a:t>
            </a:r>
          </a:p>
          <a:p>
            <a:pPr lvl="1"/>
            <a:r>
              <a:rPr lang="ru-RU" noProof="0" dirty="0" smtClean="0"/>
              <a:t>Второй уровень</a:t>
            </a:r>
          </a:p>
          <a:p>
            <a:pPr lvl="2"/>
            <a:r>
              <a:rPr lang="ru-RU" noProof="0" dirty="0" smtClean="0"/>
              <a:t>Третий уровень</a:t>
            </a:r>
          </a:p>
          <a:p>
            <a:pPr lvl="3"/>
            <a:r>
              <a:rPr lang="ru-RU" noProof="0" dirty="0" smtClean="0"/>
              <a:t>Четвертый уровень</a:t>
            </a:r>
          </a:p>
        </p:txBody>
      </p:sp>
      <p:sp>
        <p:nvSpPr>
          <p:cNvPr id="8" name="Bildplatzhalter 2"/>
          <p:cNvSpPr>
            <a:spLocks noGrp="1"/>
          </p:cNvSpPr>
          <p:nvPr>
            <p:ph type="pic" idx="12"/>
          </p:nvPr>
        </p:nvSpPr>
        <p:spPr>
          <a:xfrm>
            <a:off x="6786000" y="2448001"/>
            <a:ext cx="2358000" cy="3348000"/>
          </a:xfrm>
        </p:spPr>
        <p:txBody>
          <a:bodyPr/>
          <a:lstStyle>
            <a:lvl1pPr marL="0" indent="0">
              <a:buNone/>
              <a:defRPr sz="18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ru-RU" noProof="0" dirty="0" smtClean="0"/>
              <a:t>Вставка рисунка</a:t>
            </a:r>
            <a:endParaRPr lang="en-GB" noProof="0" dirty="0" smtClean="0"/>
          </a:p>
        </p:txBody>
      </p:sp>
      <p:sp>
        <p:nvSpPr>
          <p:cNvPr id="5" name="Rectangle 25"/>
          <p:cNvSpPr>
            <a:spLocks noGrp="1" noChangeArrowheads="1"/>
          </p:cNvSpPr>
          <p:nvPr>
            <p:ph type="ftr" sz="quarter" idx="13"/>
          </p:nvPr>
        </p:nvSpPr>
        <p:spPr>
          <a:ln/>
        </p:spPr>
        <p:txBody>
          <a:bodyPr/>
          <a:lstStyle>
            <a:lvl1pPr>
              <a:defRPr/>
            </a:lvl1pPr>
          </a:lstStyle>
          <a:p>
            <a:pPr>
              <a:defRPr/>
            </a:pPr>
            <a:r>
              <a:rPr lang="de-DE"/>
              <a:t>XXX</a:t>
            </a:r>
          </a:p>
        </p:txBody>
      </p:sp>
      <p:sp>
        <p:nvSpPr>
          <p:cNvPr id="6" name="Rectangle 17"/>
          <p:cNvSpPr>
            <a:spLocks noGrp="1" noChangeArrowheads="1"/>
          </p:cNvSpPr>
          <p:nvPr>
            <p:ph type="dt" sz="half" idx="14"/>
          </p:nvPr>
        </p:nvSpPr>
        <p:spPr>
          <a:ln/>
        </p:spPr>
        <p:txBody>
          <a:bodyPr/>
          <a:lstStyle>
            <a:lvl1pPr>
              <a:defRPr/>
            </a:lvl1pPr>
          </a:lstStyle>
          <a:p>
            <a:pPr>
              <a:defRPr/>
            </a:pPr>
            <a:fld id="{C94A30BF-A9C7-4647-9A63-AC91FC695F7A}" type="datetime1">
              <a:rPr lang="en-GB"/>
              <a:pPr>
                <a:defRPr/>
              </a:pPr>
              <a:t>19/10/2016</a:t>
            </a:fld>
            <a:endParaRPr lang="en-GB" dirty="0"/>
          </a:p>
        </p:txBody>
      </p:sp>
    </p:spTree>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Headline, 2 Spalten, Subheadline, Bulletpoints">
    <p:spTree>
      <p:nvGrpSpPr>
        <p:cNvPr id="1" name=""/>
        <p:cNvGrpSpPr/>
        <p:nvPr/>
      </p:nvGrpSpPr>
      <p:grpSpPr>
        <a:xfrm>
          <a:off x="0" y="0"/>
          <a:ext cx="0" cy="0"/>
          <a:chOff x="0" y="0"/>
          <a:chExt cx="0" cy="0"/>
        </a:xfrm>
      </p:grpSpPr>
      <p:sp>
        <p:nvSpPr>
          <p:cNvPr id="2" name="Titel 1"/>
          <p:cNvSpPr>
            <a:spLocks noGrp="1"/>
          </p:cNvSpPr>
          <p:nvPr>
            <p:ph type="title"/>
          </p:nvPr>
        </p:nvSpPr>
        <p:spPr>
          <a:xfrm>
            <a:off x="684000" y="1483200"/>
            <a:ext cx="7776000" cy="617928"/>
          </a:xfrm>
        </p:spPr>
        <p:txBody>
          <a:bodyPr/>
          <a:lstStyle/>
          <a:p>
            <a:r>
              <a:rPr lang="ru-RU" noProof="0" dirty="0" smtClean="0"/>
              <a:t>Образец заголовка</a:t>
            </a:r>
            <a:endParaRPr lang="de-DE" noProof="0" dirty="0"/>
          </a:p>
        </p:txBody>
      </p:sp>
      <p:sp>
        <p:nvSpPr>
          <p:cNvPr id="7" name="Inhaltsplatzhalter 2"/>
          <p:cNvSpPr>
            <a:spLocks noGrp="1"/>
          </p:cNvSpPr>
          <p:nvPr>
            <p:ph idx="1"/>
          </p:nvPr>
        </p:nvSpPr>
        <p:spPr>
          <a:xfrm>
            <a:off x="684000" y="2448000"/>
            <a:ext cx="3780000" cy="3816000"/>
          </a:xfrm>
        </p:spPr>
        <p:txBody>
          <a:bodyPr/>
          <a:lstStyle>
            <a:lvl1pPr marL="0" marR="0" indent="0" algn="l" defTabSz="914400" rtl="0" eaLnBrk="1" fontAlgn="base" latinLnBrk="0" hangingPunct="1">
              <a:lnSpc>
                <a:spcPct val="100000"/>
              </a:lnSpc>
              <a:spcBef>
                <a:spcPts val="400"/>
              </a:spcBef>
              <a:spcAft>
                <a:spcPts val="800"/>
              </a:spcAft>
              <a:buClr>
                <a:srgbClr val="C80F0F"/>
              </a:buClr>
              <a:buSzTx/>
              <a:buFontTx/>
              <a:buNone/>
              <a:tabLst>
                <a:tab pos="2190750" algn="l"/>
              </a:tabLst>
              <a:defRPr sz="1800" baseline="0"/>
            </a:lvl1pPr>
            <a:lvl2pPr marL="360000" indent="-360000">
              <a:buClr>
                <a:srgbClr val="C80F0F"/>
              </a:buClr>
              <a:buFont typeface="Arial" pitchFamily="34" charset="0"/>
              <a:buChar char="•"/>
              <a:defRPr sz="1800"/>
            </a:lvl2pPr>
            <a:lvl3pPr marL="720000">
              <a:defRPr sz="1800"/>
            </a:lvl3pPr>
            <a:lvl4pPr marL="1080000">
              <a:defRPr sz="1800" baseline="0"/>
            </a:lvl4pPr>
            <a:lvl5pPr marL="1440000">
              <a:defRPr sz="1800" baseline="0"/>
            </a:lvl5pPr>
            <a:lvl6pPr marL="1800000">
              <a:defRPr baseline="0"/>
            </a:lvl6pPr>
            <a:lvl7pPr marL="2160000">
              <a:defRPr baseline="0"/>
            </a:lvl7pPr>
            <a:lvl8pPr marL="2520000">
              <a:defRPr baseline="0"/>
            </a:lvl8pPr>
            <a:lvl9pPr marL="2880000">
              <a:defRPr/>
            </a:lvl9pPr>
          </a:lstStyle>
          <a:p>
            <a:pPr lvl="0"/>
            <a:r>
              <a:rPr lang="ru-RU" noProof="0" dirty="0" smtClean="0"/>
              <a:t>Образец текста</a:t>
            </a:r>
          </a:p>
          <a:p>
            <a:pPr lvl="1"/>
            <a:r>
              <a:rPr lang="ru-RU" noProof="0" dirty="0" smtClean="0"/>
              <a:t>Второй уровень</a:t>
            </a:r>
          </a:p>
          <a:p>
            <a:pPr lvl="2"/>
            <a:r>
              <a:rPr lang="ru-RU" noProof="0" dirty="0" smtClean="0"/>
              <a:t>Третий уровень</a:t>
            </a:r>
          </a:p>
          <a:p>
            <a:pPr lvl="3"/>
            <a:r>
              <a:rPr lang="ru-RU" noProof="0" dirty="0" smtClean="0"/>
              <a:t>Четвертый уровень</a:t>
            </a:r>
          </a:p>
        </p:txBody>
      </p:sp>
      <p:sp>
        <p:nvSpPr>
          <p:cNvPr id="8" name="Inhaltsplatzhalter 2"/>
          <p:cNvSpPr>
            <a:spLocks noGrp="1"/>
          </p:cNvSpPr>
          <p:nvPr>
            <p:ph idx="12"/>
          </p:nvPr>
        </p:nvSpPr>
        <p:spPr>
          <a:xfrm>
            <a:off x="4680000" y="2448000"/>
            <a:ext cx="3780000" cy="3816000"/>
          </a:xfrm>
        </p:spPr>
        <p:txBody>
          <a:bodyPr/>
          <a:lstStyle>
            <a:lvl1pPr marL="0" marR="0" indent="0" algn="l" defTabSz="914400" rtl="0" eaLnBrk="1" fontAlgn="base" latinLnBrk="0" hangingPunct="1">
              <a:lnSpc>
                <a:spcPct val="100000"/>
              </a:lnSpc>
              <a:spcBef>
                <a:spcPts val="400"/>
              </a:spcBef>
              <a:spcAft>
                <a:spcPts val="800"/>
              </a:spcAft>
              <a:buClr>
                <a:srgbClr val="C80F0F"/>
              </a:buClr>
              <a:buSzTx/>
              <a:buFontTx/>
              <a:buNone/>
              <a:tabLst>
                <a:tab pos="2190750" algn="l"/>
              </a:tabLst>
              <a:defRPr sz="1800" baseline="0"/>
            </a:lvl1pPr>
            <a:lvl2pPr marL="360000" indent="-360000">
              <a:buClr>
                <a:srgbClr val="C80F0F"/>
              </a:buClr>
              <a:buFont typeface="Arial" pitchFamily="34" charset="0"/>
              <a:buChar char="•"/>
              <a:defRPr sz="1800"/>
            </a:lvl2pPr>
            <a:lvl3pPr marL="720000">
              <a:defRPr sz="1800"/>
            </a:lvl3pPr>
            <a:lvl4pPr marL="1080000">
              <a:defRPr sz="1800" baseline="0"/>
            </a:lvl4pPr>
            <a:lvl5pPr marL="1440000">
              <a:defRPr sz="1800" baseline="0"/>
            </a:lvl5pPr>
            <a:lvl6pPr marL="1800000">
              <a:defRPr baseline="0"/>
            </a:lvl6pPr>
            <a:lvl7pPr marL="2160000">
              <a:defRPr baseline="0"/>
            </a:lvl7pPr>
            <a:lvl8pPr marL="2520000">
              <a:defRPr baseline="0"/>
            </a:lvl8pPr>
            <a:lvl9pPr marL="2880000">
              <a:defRPr/>
            </a:lvl9pPr>
          </a:lstStyle>
          <a:p>
            <a:pPr lvl="0"/>
            <a:r>
              <a:rPr lang="ru-RU" noProof="0" dirty="0" smtClean="0"/>
              <a:t>Образец текста</a:t>
            </a:r>
          </a:p>
          <a:p>
            <a:pPr lvl="1"/>
            <a:r>
              <a:rPr lang="ru-RU" noProof="0" dirty="0" smtClean="0"/>
              <a:t>Второй уровень</a:t>
            </a:r>
          </a:p>
          <a:p>
            <a:pPr lvl="2"/>
            <a:r>
              <a:rPr lang="ru-RU" noProof="0" dirty="0" smtClean="0"/>
              <a:t>Третий уровень</a:t>
            </a:r>
          </a:p>
          <a:p>
            <a:pPr lvl="3"/>
            <a:r>
              <a:rPr lang="ru-RU" noProof="0" dirty="0" smtClean="0"/>
              <a:t>Четвертый уровень</a:t>
            </a:r>
          </a:p>
        </p:txBody>
      </p:sp>
      <p:sp>
        <p:nvSpPr>
          <p:cNvPr id="5" name="Rectangle 25"/>
          <p:cNvSpPr>
            <a:spLocks noGrp="1" noChangeArrowheads="1"/>
          </p:cNvSpPr>
          <p:nvPr>
            <p:ph type="ftr" sz="quarter" idx="13"/>
          </p:nvPr>
        </p:nvSpPr>
        <p:spPr>
          <a:ln/>
        </p:spPr>
        <p:txBody>
          <a:bodyPr/>
          <a:lstStyle>
            <a:lvl1pPr>
              <a:defRPr/>
            </a:lvl1pPr>
          </a:lstStyle>
          <a:p>
            <a:pPr>
              <a:defRPr/>
            </a:pPr>
            <a:r>
              <a:rPr lang="de-DE"/>
              <a:t>XXX</a:t>
            </a:r>
          </a:p>
        </p:txBody>
      </p:sp>
      <p:sp>
        <p:nvSpPr>
          <p:cNvPr id="6" name="Rectangle 17"/>
          <p:cNvSpPr>
            <a:spLocks noGrp="1" noChangeArrowheads="1"/>
          </p:cNvSpPr>
          <p:nvPr>
            <p:ph type="dt" sz="half" idx="14"/>
          </p:nvPr>
        </p:nvSpPr>
        <p:spPr>
          <a:ln/>
        </p:spPr>
        <p:txBody>
          <a:bodyPr/>
          <a:lstStyle>
            <a:lvl1pPr>
              <a:defRPr/>
            </a:lvl1pPr>
          </a:lstStyle>
          <a:p>
            <a:pPr>
              <a:defRPr/>
            </a:pPr>
            <a:fld id="{944BF912-23BA-457E-AF76-714A65E94F51}" type="datetime1">
              <a:rPr lang="en-GB"/>
              <a:pPr>
                <a:defRPr/>
              </a:pPr>
              <a:t>19/10/2016</a:t>
            </a:fld>
            <a:endParaRPr lang="en-GB" dirty="0"/>
          </a:p>
        </p:txBody>
      </p:sp>
    </p:spTree>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Headline, 2 Spalten, Bulletpoints">
    <p:spTree>
      <p:nvGrpSpPr>
        <p:cNvPr id="1" name=""/>
        <p:cNvGrpSpPr/>
        <p:nvPr/>
      </p:nvGrpSpPr>
      <p:grpSpPr>
        <a:xfrm>
          <a:off x="0" y="0"/>
          <a:ext cx="0" cy="0"/>
          <a:chOff x="0" y="0"/>
          <a:chExt cx="0" cy="0"/>
        </a:xfrm>
      </p:grpSpPr>
      <p:sp>
        <p:nvSpPr>
          <p:cNvPr id="2" name="Titel 1"/>
          <p:cNvSpPr>
            <a:spLocks noGrp="1"/>
          </p:cNvSpPr>
          <p:nvPr>
            <p:ph type="title"/>
          </p:nvPr>
        </p:nvSpPr>
        <p:spPr>
          <a:xfrm>
            <a:off x="684000" y="1483200"/>
            <a:ext cx="7776000" cy="617928"/>
          </a:xfrm>
        </p:spPr>
        <p:txBody>
          <a:bodyPr/>
          <a:lstStyle/>
          <a:p>
            <a:r>
              <a:rPr lang="ru-RU" noProof="0" dirty="0" smtClean="0"/>
              <a:t>Образец заголовка</a:t>
            </a:r>
            <a:endParaRPr lang="de-DE" noProof="0" dirty="0"/>
          </a:p>
        </p:txBody>
      </p:sp>
      <p:sp>
        <p:nvSpPr>
          <p:cNvPr id="9" name="Inhaltsplatzhalter 2"/>
          <p:cNvSpPr>
            <a:spLocks noGrp="1"/>
          </p:cNvSpPr>
          <p:nvPr>
            <p:ph idx="1"/>
          </p:nvPr>
        </p:nvSpPr>
        <p:spPr>
          <a:xfrm>
            <a:off x="683999" y="2448000"/>
            <a:ext cx="3780000" cy="3816000"/>
          </a:xfrm>
        </p:spPr>
        <p:txBody>
          <a:bodyPr/>
          <a:lstStyle>
            <a:lvl1pPr>
              <a:defRPr sz="1800"/>
            </a:lvl1pPr>
            <a:lvl2pPr>
              <a:defRPr sz="1800"/>
            </a:lvl2pPr>
            <a:lvl3pPr>
              <a:defRPr sz="1800"/>
            </a:lvl3pPr>
            <a:lvl4pPr>
              <a:defRPr sz="1800"/>
            </a:lvl4pPr>
            <a:lvl5pPr>
              <a:defRPr sz="1800"/>
            </a:lvl5pPr>
          </a:lstStyle>
          <a:p>
            <a:pPr lvl="0"/>
            <a:r>
              <a:rPr lang="ru-RU" noProof="0" dirty="0" smtClean="0"/>
              <a:t>Образец текста</a:t>
            </a:r>
          </a:p>
          <a:p>
            <a:pPr lvl="1"/>
            <a:r>
              <a:rPr lang="ru-RU" noProof="0" dirty="0" smtClean="0"/>
              <a:t>Второй уровень</a:t>
            </a:r>
          </a:p>
          <a:p>
            <a:pPr lvl="2"/>
            <a:r>
              <a:rPr lang="ru-RU" noProof="0" dirty="0" smtClean="0"/>
              <a:t>Третий уровень</a:t>
            </a:r>
          </a:p>
        </p:txBody>
      </p:sp>
      <p:sp>
        <p:nvSpPr>
          <p:cNvPr id="10" name="Inhaltsplatzhalter 2"/>
          <p:cNvSpPr>
            <a:spLocks noGrp="1"/>
          </p:cNvSpPr>
          <p:nvPr>
            <p:ph idx="12"/>
          </p:nvPr>
        </p:nvSpPr>
        <p:spPr>
          <a:xfrm>
            <a:off x="4680000" y="2448000"/>
            <a:ext cx="3780000" cy="3816000"/>
          </a:xfrm>
        </p:spPr>
        <p:txBody>
          <a:bodyPr/>
          <a:lstStyle>
            <a:lvl1pPr>
              <a:defRPr sz="1800"/>
            </a:lvl1pPr>
            <a:lvl2pPr>
              <a:defRPr sz="1800"/>
            </a:lvl2pPr>
            <a:lvl3pPr>
              <a:defRPr sz="1800"/>
            </a:lvl3pPr>
            <a:lvl4pPr>
              <a:defRPr sz="1800"/>
            </a:lvl4pPr>
            <a:lvl5pPr>
              <a:defRPr sz="1800"/>
            </a:lvl5pPr>
          </a:lstStyle>
          <a:p>
            <a:pPr lvl="0"/>
            <a:r>
              <a:rPr lang="ru-RU" noProof="0" dirty="0" smtClean="0"/>
              <a:t>Образец текста</a:t>
            </a:r>
          </a:p>
          <a:p>
            <a:pPr lvl="1"/>
            <a:r>
              <a:rPr lang="ru-RU" noProof="0" dirty="0" smtClean="0"/>
              <a:t>Второй уровень</a:t>
            </a:r>
          </a:p>
          <a:p>
            <a:pPr lvl="2"/>
            <a:r>
              <a:rPr lang="ru-RU" noProof="0" dirty="0" smtClean="0"/>
              <a:t>Третий уровень</a:t>
            </a:r>
          </a:p>
        </p:txBody>
      </p:sp>
      <p:sp>
        <p:nvSpPr>
          <p:cNvPr id="5" name="Rectangle 25"/>
          <p:cNvSpPr>
            <a:spLocks noGrp="1" noChangeArrowheads="1"/>
          </p:cNvSpPr>
          <p:nvPr>
            <p:ph type="ftr" sz="quarter" idx="13"/>
          </p:nvPr>
        </p:nvSpPr>
        <p:spPr>
          <a:ln/>
        </p:spPr>
        <p:txBody>
          <a:bodyPr/>
          <a:lstStyle>
            <a:lvl1pPr>
              <a:defRPr/>
            </a:lvl1pPr>
          </a:lstStyle>
          <a:p>
            <a:pPr>
              <a:defRPr/>
            </a:pPr>
            <a:r>
              <a:rPr lang="de-DE"/>
              <a:t>XXX</a:t>
            </a:r>
          </a:p>
        </p:txBody>
      </p:sp>
      <p:sp>
        <p:nvSpPr>
          <p:cNvPr id="6" name="Rectangle 17"/>
          <p:cNvSpPr>
            <a:spLocks noGrp="1" noChangeArrowheads="1"/>
          </p:cNvSpPr>
          <p:nvPr>
            <p:ph type="dt" sz="half" idx="14"/>
          </p:nvPr>
        </p:nvSpPr>
        <p:spPr>
          <a:ln/>
        </p:spPr>
        <p:txBody>
          <a:bodyPr/>
          <a:lstStyle>
            <a:lvl1pPr>
              <a:defRPr/>
            </a:lvl1pPr>
          </a:lstStyle>
          <a:p>
            <a:pPr>
              <a:defRPr/>
            </a:pPr>
            <a:fld id="{7B7D8D9E-53D8-4765-9432-906C3C8E1510}" type="datetime1">
              <a:rPr lang="en-GB"/>
              <a:pPr>
                <a:defRPr/>
              </a:pPr>
              <a:t>19/10/2016</a:t>
            </a:fld>
            <a:endParaRPr lang="en-GB" dirty="0"/>
          </a:p>
        </p:txBody>
      </p:sp>
    </p:spTree>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4213" y="1482725"/>
            <a:ext cx="7775575" cy="619125"/>
          </a:xfrm>
        </p:spPr>
        <p:txBody>
          <a:bodyPr/>
          <a:lstStyle/>
          <a:p>
            <a:r>
              <a:rPr lang="ru-RU"/>
              <a:t>Образец заголовка</a:t>
            </a:r>
            <a:endParaRPr lang="en-US"/>
          </a:p>
        </p:txBody>
      </p:sp>
      <p:sp>
        <p:nvSpPr>
          <p:cNvPr id="3" name="Содержимое 2"/>
          <p:cNvSpPr>
            <a:spLocks noGrp="1"/>
          </p:cNvSpPr>
          <p:nvPr>
            <p:ph idx="1"/>
          </p:nvPr>
        </p:nvSpPr>
        <p:spPr>
          <a:xfrm>
            <a:off x="684213" y="2447925"/>
            <a:ext cx="7775575" cy="3816350"/>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a:p>
        </p:txBody>
      </p:sp>
      <p:sp>
        <p:nvSpPr>
          <p:cNvPr id="4" name="Rectangle 25"/>
          <p:cNvSpPr>
            <a:spLocks noGrp="1" noChangeArrowheads="1"/>
          </p:cNvSpPr>
          <p:nvPr>
            <p:ph type="ftr" sz="quarter" idx="10"/>
          </p:nvPr>
        </p:nvSpPr>
        <p:spPr>
          <a:ln/>
        </p:spPr>
        <p:txBody>
          <a:bodyPr/>
          <a:lstStyle>
            <a:lvl1pPr>
              <a:defRPr/>
            </a:lvl1pPr>
          </a:lstStyle>
          <a:p>
            <a:pPr>
              <a:defRPr/>
            </a:pPr>
            <a:r>
              <a:rPr lang="de-DE"/>
              <a:t>XXX</a:t>
            </a:r>
          </a:p>
        </p:txBody>
      </p:sp>
      <p:sp>
        <p:nvSpPr>
          <p:cNvPr id="5" name="Rectangle 17"/>
          <p:cNvSpPr>
            <a:spLocks noGrp="1" noChangeArrowheads="1"/>
          </p:cNvSpPr>
          <p:nvPr>
            <p:ph type="dt" sz="half" idx="11"/>
          </p:nvPr>
        </p:nvSpPr>
        <p:spPr>
          <a:ln/>
        </p:spPr>
        <p:txBody>
          <a:bodyPr/>
          <a:lstStyle>
            <a:lvl1pPr>
              <a:defRPr/>
            </a:lvl1pPr>
          </a:lstStyle>
          <a:p>
            <a:pPr>
              <a:defRPr/>
            </a:pPr>
            <a:fld id="{8FC04BF5-42C3-4DA5-B40C-82B798A1088E}" type="datetime1">
              <a:rPr lang="en-GB"/>
              <a:pPr>
                <a:defRPr/>
              </a:pPr>
              <a:t>19/10/2016</a:t>
            </a:fld>
            <a:endParaRPr lang="en-GB"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4213" y="1482725"/>
            <a:ext cx="7775575" cy="619125"/>
          </a:xfrm>
        </p:spPr>
        <p:txBody>
          <a:bodyPr/>
          <a:lstStyle/>
          <a:p>
            <a:r>
              <a:rPr lang="ru-RU"/>
              <a:t>Образец заголовка</a:t>
            </a:r>
            <a:endParaRPr lang="en-US"/>
          </a:p>
        </p:txBody>
      </p:sp>
      <p:sp>
        <p:nvSpPr>
          <p:cNvPr id="3" name="Содержимое 2"/>
          <p:cNvSpPr>
            <a:spLocks noGrp="1"/>
          </p:cNvSpPr>
          <p:nvPr>
            <p:ph sz="half" idx="1"/>
          </p:nvPr>
        </p:nvSpPr>
        <p:spPr>
          <a:xfrm>
            <a:off x="684213" y="2447925"/>
            <a:ext cx="3811587" cy="381635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a:p>
        </p:txBody>
      </p:sp>
      <p:sp>
        <p:nvSpPr>
          <p:cNvPr id="4" name="Содержимое 3"/>
          <p:cNvSpPr>
            <a:spLocks noGrp="1"/>
          </p:cNvSpPr>
          <p:nvPr>
            <p:ph sz="half" idx="2"/>
          </p:nvPr>
        </p:nvSpPr>
        <p:spPr>
          <a:xfrm>
            <a:off x="4648200" y="2447925"/>
            <a:ext cx="3811588" cy="381635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a:p>
        </p:txBody>
      </p:sp>
      <p:sp>
        <p:nvSpPr>
          <p:cNvPr id="5" name="Rectangle 25"/>
          <p:cNvSpPr>
            <a:spLocks noGrp="1" noChangeArrowheads="1"/>
          </p:cNvSpPr>
          <p:nvPr>
            <p:ph type="ftr" sz="quarter" idx="10"/>
          </p:nvPr>
        </p:nvSpPr>
        <p:spPr>
          <a:ln/>
        </p:spPr>
        <p:txBody>
          <a:bodyPr/>
          <a:lstStyle>
            <a:lvl1pPr>
              <a:defRPr/>
            </a:lvl1pPr>
          </a:lstStyle>
          <a:p>
            <a:pPr>
              <a:defRPr/>
            </a:pPr>
            <a:r>
              <a:rPr lang="de-DE"/>
              <a:t>XXX</a:t>
            </a:r>
          </a:p>
        </p:txBody>
      </p:sp>
      <p:sp>
        <p:nvSpPr>
          <p:cNvPr id="6" name="Rectangle 17"/>
          <p:cNvSpPr>
            <a:spLocks noGrp="1" noChangeArrowheads="1"/>
          </p:cNvSpPr>
          <p:nvPr>
            <p:ph type="dt" sz="half" idx="11"/>
          </p:nvPr>
        </p:nvSpPr>
        <p:spPr>
          <a:ln/>
        </p:spPr>
        <p:txBody>
          <a:bodyPr/>
          <a:lstStyle>
            <a:lvl1pPr>
              <a:defRPr/>
            </a:lvl1pPr>
          </a:lstStyle>
          <a:p>
            <a:pPr>
              <a:defRPr/>
            </a:pPr>
            <a:fld id="{308E50E7-2EDE-4480-A0F5-06964FFB7492}" type="datetime1">
              <a:rPr lang="en-GB"/>
              <a:pPr>
                <a:defRPr/>
              </a:pPr>
              <a:t>19/10/2016</a:t>
            </a:fld>
            <a:endParaRPr lang="en-GB"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OverTx" preserve="1">
  <p:cSld name="Заголовок и объект над текстом">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4213" y="1482725"/>
            <a:ext cx="7775575" cy="619125"/>
          </a:xfrm>
        </p:spPr>
        <p:txBody>
          <a:bodyPr/>
          <a:lstStyle/>
          <a:p>
            <a:r>
              <a:rPr lang="ru-RU"/>
              <a:t>Образец заголовка</a:t>
            </a:r>
            <a:endParaRPr lang="en-US"/>
          </a:p>
        </p:txBody>
      </p:sp>
      <p:sp>
        <p:nvSpPr>
          <p:cNvPr id="3" name="Содержимое 2"/>
          <p:cNvSpPr>
            <a:spLocks noGrp="1"/>
          </p:cNvSpPr>
          <p:nvPr>
            <p:ph sz="half" idx="1"/>
          </p:nvPr>
        </p:nvSpPr>
        <p:spPr>
          <a:xfrm>
            <a:off x="684213" y="2447925"/>
            <a:ext cx="7775575" cy="1831975"/>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a:p>
        </p:txBody>
      </p:sp>
      <p:sp>
        <p:nvSpPr>
          <p:cNvPr id="4" name="Текст 3"/>
          <p:cNvSpPr>
            <a:spLocks noGrp="1"/>
          </p:cNvSpPr>
          <p:nvPr>
            <p:ph type="body" sz="half" idx="2"/>
          </p:nvPr>
        </p:nvSpPr>
        <p:spPr>
          <a:xfrm>
            <a:off x="684213" y="4432300"/>
            <a:ext cx="7775575" cy="1831975"/>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a:p>
        </p:txBody>
      </p:sp>
      <p:sp>
        <p:nvSpPr>
          <p:cNvPr id="5" name="Rectangle 25"/>
          <p:cNvSpPr>
            <a:spLocks noGrp="1" noChangeArrowheads="1"/>
          </p:cNvSpPr>
          <p:nvPr>
            <p:ph type="ftr" sz="quarter" idx="10"/>
          </p:nvPr>
        </p:nvSpPr>
        <p:spPr>
          <a:ln/>
        </p:spPr>
        <p:txBody>
          <a:bodyPr/>
          <a:lstStyle>
            <a:lvl1pPr>
              <a:defRPr/>
            </a:lvl1pPr>
          </a:lstStyle>
          <a:p>
            <a:pPr>
              <a:defRPr/>
            </a:pPr>
            <a:r>
              <a:rPr lang="de-DE"/>
              <a:t>XXX</a:t>
            </a:r>
          </a:p>
        </p:txBody>
      </p:sp>
      <p:sp>
        <p:nvSpPr>
          <p:cNvPr id="6" name="Rectangle 17"/>
          <p:cNvSpPr>
            <a:spLocks noGrp="1" noChangeArrowheads="1"/>
          </p:cNvSpPr>
          <p:nvPr>
            <p:ph type="dt" sz="half" idx="11"/>
          </p:nvPr>
        </p:nvSpPr>
        <p:spPr>
          <a:ln/>
        </p:spPr>
        <p:txBody>
          <a:bodyPr/>
          <a:lstStyle>
            <a:lvl1pPr>
              <a:defRPr/>
            </a:lvl1pPr>
          </a:lstStyle>
          <a:p>
            <a:pPr>
              <a:defRPr/>
            </a:pPr>
            <a:fld id="{4BFA0B88-6C67-42A7-B779-4A0AFF5CFBC6}" type="datetime1">
              <a:rPr lang="en-GB"/>
              <a:pPr>
                <a:defRPr/>
              </a:pPr>
              <a:t>19/10/2016</a:t>
            </a:fld>
            <a:endParaRPr lang="en-GB"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2.gif"/><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gi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026" name="Grafik 6"/>
          <p:cNvPicPr>
            <a:picLocks noChangeAspect="1"/>
          </p:cNvPicPr>
          <p:nvPr/>
        </p:nvPicPr>
        <p:blipFill>
          <a:blip r:embed="rId15"/>
          <a:srcRect/>
          <a:stretch>
            <a:fillRect/>
          </a:stretch>
        </p:blipFill>
        <p:spPr bwMode="auto">
          <a:xfrm>
            <a:off x="0" y="1588"/>
            <a:ext cx="9144000" cy="1116012"/>
          </a:xfrm>
          <a:prstGeom prst="rect">
            <a:avLst/>
          </a:prstGeom>
          <a:noFill/>
          <a:ln w="9525">
            <a:noFill/>
            <a:miter lim="800000"/>
            <a:headEnd/>
            <a:tailEnd/>
          </a:ln>
        </p:spPr>
      </p:pic>
      <p:pic>
        <p:nvPicPr>
          <p:cNvPr id="1027" name="Grafik 8"/>
          <p:cNvPicPr>
            <a:picLocks noChangeAspect="1"/>
          </p:cNvPicPr>
          <p:nvPr/>
        </p:nvPicPr>
        <p:blipFill>
          <a:blip r:embed="rId16"/>
          <a:srcRect/>
          <a:stretch>
            <a:fillRect/>
          </a:stretch>
        </p:blipFill>
        <p:spPr bwMode="auto">
          <a:xfrm>
            <a:off x="0" y="5851525"/>
            <a:ext cx="9144000" cy="738188"/>
          </a:xfrm>
          <a:prstGeom prst="rect">
            <a:avLst/>
          </a:prstGeom>
          <a:noFill/>
          <a:ln w="9525">
            <a:noFill/>
            <a:miter lim="800000"/>
            <a:headEnd/>
            <a:tailEnd/>
          </a:ln>
        </p:spPr>
      </p:pic>
      <p:sp>
        <p:nvSpPr>
          <p:cNvPr id="1028" name="Rectangle 16"/>
          <p:cNvSpPr>
            <a:spLocks noGrp="1" noChangeArrowheads="1"/>
          </p:cNvSpPr>
          <p:nvPr>
            <p:ph type="body" idx="1"/>
          </p:nvPr>
        </p:nvSpPr>
        <p:spPr bwMode="auto">
          <a:xfrm>
            <a:off x="684213" y="2447925"/>
            <a:ext cx="7775575" cy="38163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GB" smtClean="0"/>
              <a:t>First layer</a:t>
            </a:r>
          </a:p>
          <a:p>
            <a:pPr lvl="1"/>
            <a:r>
              <a:rPr lang="en-GB" smtClean="0"/>
              <a:t>Second layer</a:t>
            </a:r>
          </a:p>
          <a:p>
            <a:pPr lvl="2"/>
            <a:r>
              <a:rPr lang="en-GB" smtClean="0"/>
              <a:t>Third layer</a:t>
            </a:r>
          </a:p>
          <a:p>
            <a:pPr lvl="3"/>
            <a:r>
              <a:rPr lang="en-GB" smtClean="0"/>
              <a:t>Fourth layer</a:t>
            </a:r>
          </a:p>
        </p:txBody>
      </p:sp>
      <p:sp>
        <p:nvSpPr>
          <p:cNvPr id="14" name="Text Box 19"/>
          <p:cNvSpPr txBox="1">
            <a:spLocks noChangeArrowheads="1"/>
          </p:cNvSpPr>
          <p:nvPr/>
        </p:nvSpPr>
        <p:spPr bwMode="auto">
          <a:xfrm>
            <a:off x="7704138" y="6581775"/>
            <a:ext cx="927100" cy="246063"/>
          </a:xfrm>
          <a:prstGeom prst="rect">
            <a:avLst/>
          </a:prstGeom>
          <a:noFill/>
          <a:ln w="9525">
            <a:noFill/>
            <a:miter lim="800000"/>
            <a:headEnd/>
            <a:tailEnd/>
          </a:ln>
          <a:effectLst/>
        </p:spPr>
        <p:txBody>
          <a:bodyPr>
            <a:spAutoFit/>
          </a:bodyPr>
          <a:lstStyle>
            <a:defPPr>
              <a:defRPr lang="de-DE"/>
            </a:defPPr>
            <a:lvl1pPr algn="l" rtl="0" eaLnBrk="0" fontAlgn="base" hangingPunct="0">
              <a:spcBef>
                <a:spcPct val="0"/>
              </a:spcBef>
              <a:spcAft>
                <a:spcPct val="0"/>
              </a:spcAft>
              <a:defRPr sz="2200" b="1" kern="1200">
                <a:solidFill>
                  <a:srgbClr val="999999"/>
                </a:solidFill>
                <a:latin typeface="Arial" charset="0"/>
                <a:ea typeface="+mn-ea"/>
                <a:cs typeface="+mn-cs"/>
              </a:defRPr>
            </a:lvl1pPr>
            <a:lvl2pPr marL="457200" algn="l" rtl="0" eaLnBrk="0" fontAlgn="base" hangingPunct="0">
              <a:spcBef>
                <a:spcPct val="0"/>
              </a:spcBef>
              <a:spcAft>
                <a:spcPct val="0"/>
              </a:spcAft>
              <a:defRPr sz="2200" b="1" kern="1200">
                <a:solidFill>
                  <a:srgbClr val="999999"/>
                </a:solidFill>
                <a:latin typeface="Arial" charset="0"/>
                <a:ea typeface="+mn-ea"/>
                <a:cs typeface="+mn-cs"/>
              </a:defRPr>
            </a:lvl2pPr>
            <a:lvl3pPr marL="914400" algn="l" rtl="0" eaLnBrk="0" fontAlgn="base" hangingPunct="0">
              <a:spcBef>
                <a:spcPct val="0"/>
              </a:spcBef>
              <a:spcAft>
                <a:spcPct val="0"/>
              </a:spcAft>
              <a:defRPr sz="2200" b="1" kern="1200">
                <a:solidFill>
                  <a:srgbClr val="999999"/>
                </a:solidFill>
                <a:latin typeface="Arial" charset="0"/>
                <a:ea typeface="+mn-ea"/>
                <a:cs typeface="+mn-cs"/>
              </a:defRPr>
            </a:lvl3pPr>
            <a:lvl4pPr marL="1371600" algn="l" rtl="0" eaLnBrk="0" fontAlgn="base" hangingPunct="0">
              <a:spcBef>
                <a:spcPct val="0"/>
              </a:spcBef>
              <a:spcAft>
                <a:spcPct val="0"/>
              </a:spcAft>
              <a:defRPr sz="2200" b="1" kern="1200">
                <a:solidFill>
                  <a:srgbClr val="999999"/>
                </a:solidFill>
                <a:latin typeface="Arial" charset="0"/>
                <a:ea typeface="+mn-ea"/>
                <a:cs typeface="+mn-cs"/>
              </a:defRPr>
            </a:lvl4pPr>
            <a:lvl5pPr marL="1828800" algn="l" rtl="0" eaLnBrk="0" fontAlgn="base" hangingPunct="0">
              <a:spcBef>
                <a:spcPct val="0"/>
              </a:spcBef>
              <a:spcAft>
                <a:spcPct val="0"/>
              </a:spcAft>
              <a:defRPr sz="2200" b="1" kern="1200">
                <a:solidFill>
                  <a:srgbClr val="999999"/>
                </a:solidFill>
                <a:latin typeface="Arial" charset="0"/>
                <a:ea typeface="+mn-ea"/>
                <a:cs typeface="+mn-cs"/>
              </a:defRPr>
            </a:lvl5pPr>
            <a:lvl6pPr marL="2286000" algn="l" defTabSz="914400" rtl="0" eaLnBrk="1" latinLnBrk="0" hangingPunct="1">
              <a:defRPr sz="2200" b="1" kern="1200">
                <a:solidFill>
                  <a:srgbClr val="999999"/>
                </a:solidFill>
                <a:latin typeface="Arial" charset="0"/>
                <a:ea typeface="+mn-ea"/>
                <a:cs typeface="+mn-cs"/>
              </a:defRPr>
            </a:lvl6pPr>
            <a:lvl7pPr marL="2743200" algn="l" defTabSz="914400" rtl="0" eaLnBrk="1" latinLnBrk="0" hangingPunct="1">
              <a:defRPr sz="2200" b="1" kern="1200">
                <a:solidFill>
                  <a:srgbClr val="999999"/>
                </a:solidFill>
                <a:latin typeface="Arial" charset="0"/>
                <a:ea typeface="+mn-ea"/>
                <a:cs typeface="+mn-cs"/>
              </a:defRPr>
            </a:lvl7pPr>
            <a:lvl8pPr marL="3200400" algn="l" defTabSz="914400" rtl="0" eaLnBrk="1" latinLnBrk="0" hangingPunct="1">
              <a:defRPr sz="2200" b="1" kern="1200">
                <a:solidFill>
                  <a:srgbClr val="999999"/>
                </a:solidFill>
                <a:latin typeface="Arial" charset="0"/>
                <a:ea typeface="+mn-ea"/>
                <a:cs typeface="+mn-cs"/>
              </a:defRPr>
            </a:lvl8pPr>
            <a:lvl9pPr marL="3657600" algn="l" defTabSz="914400" rtl="0" eaLnBrk="1" latinLnBrk="0" hangingPunct="1">
              <a:defRPr sz="2200" b="1" kern="1200">
                <a:solidFill>
                  <a:srgbClr val="999999"/>
                </a:solidFill>
                <a:latin typeface="Arial" charset="0"/>
                <a:ea typeface="+mn-ea"/>
                <a:cs typeface="+mn-cs"/>
              </a:defRPr>
            </a:lvl9pPr>
          </a:lstStyle>
          <a:p>
            <a:pPr>
              <a:defRPr/>
            </a:pPr>
            <a:r>
              <a:rPr lang="en-GB" sz="1000" b="0" dirty="0" smtClean="0">
                <a:solidFill>
                  <a:srgbClr val="6E6452"/>
                </a:solidFill>
                <a:latin typeface="Arial Narrow" pitchFamily="34" charset="0"/>
              </a:rPr>
              <a:t>Page </a:t>
            </a:r>
            <a:fld id="{F80035A1-F4F6-47BB-AA9F-CF5BC2A8D87F}" type="slidenum">
              <a:rPr lang="en-GB" sz="1000" b="0" smtClean="0">
                <a:solidFill>
                  <a:srgbClr val="6E6452"/>
                </a:solidFill>
                <a:latin typeface="Arial Narrow" pitchFamily="34" charset="0"/>
              </a:rPr>
              <a:pPr>
                <a:defRPr/>
              </a:pPr>
              <a:t>‹#›</a:t>
            </a:fld>
            <a:endParaRPr lang="en-GB" sz="1000" b="0" dirty="0">
              <a:solidFill>
                <a:srgbClr val="6E6452"/>
              </a:solidFill>
              <a:latin typeface="Arial Narrow" pitchFamily="34" charset="0"/>
            </a:endParaRPr>
          </a:p>
        </p:txBody>
      </p:sp>
      <p:sp>
        <p:nvSpPr>
          <p:cNvPr id="15" name="Rectangle 25"/>
          <p:cNvSpPr>
            <a:spLocks noGrp="1" noChangeArrowheads="1"/>
          </p:cNvSpPr>
          <p:nvPr>
            <p:ph type="ftr" sz="quarter" idx="3"/>
          </p:nvPr>
        </p:nvSpPr>
        <p:spPr bwMode="auto">
          <a:xfrm>
            <a:off x="2862263" y="6581775"/>
            <a:ext cx="3419475" cy="2460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spAutoFit/>
          </a:bodyPr>
          <a:lstStyle>
            <a:lvl1pPr algn="ctr" eaLnBrk="0" hangingPunct="0">
              <a:defRPr sz="1000" b="1" spc="70" baseline="0">
                <a:solidFill>
                  <a:srgbClr val="6E6452"/>
                </a:solidFill>
                <a:latin typeface="Arial Narrow" pitchFamily="34" charset="0"/>
              </a:defRPr>
            </a:lvl1pPr>
          </a:lstStyle>
          <a:p>
            <a:pPr>
              <a:defRPr/>
            </a:pPr>
            <a:r>
              <a:rPr lang="de-DE"/>
              <a:t>XXX</a:t>
            </a:r>
          </a:p>
        </p:txBody>
      </p:sp>
      <p:sp>
        <p:nvSpPr>
          <p:cNvPr id="16" name="Rectangle 17"/>
          <p:cNvSpPr>
            <a:spLocks noGrp="1" noChangeArrowheads="1"/>
          </p:cNvSpPr>
          <p:nvPr>
            <p:ph type="dt" sz="half" idx="2"/>
          </p:nvPr>
        </p:nvSpPr>
        <p:spPr bwMode="auto">
          <a:xfrm>
            <a:off x="679450" y="6581775"/>
            <a:ext cx="1295400" cy="2460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spAutoFit/>
          </a:bodyPr>
          <a:lstStyle>
            <a:lvl1pPr algn="l" eaLnBrk="0" hangingPunct="0">
              <a:defRPr sz="1000" b="0">
                <a:solidFill>
                  <a:srgbClr val="6E6452"/>
                </a:solidFill>
                <a:latin typeface="Arial Narrow" pitchFamily="34" charset="0"/>
              </a:defRPr>
            </a:lvl1pPr>
          </a:lstStyle>
          <a:p>
            <a:pPr>
              <a:defRPr/>
            </a:pPr>
            <a:fld id="{42EF3A74-1582-475B-A7CE-A538C3F513F8}" type="datetime1">
              <a:rPr lang="en-GB"/>
              <a:pPr>
                <a:defRPr/>
              </a:pPr>
              <a:t>19/10/2016</a:t>
            </a:fld>
            <a:endParaRPr lang="en-GB" dirty="0"/>
          </a:p>
        </p:txBody>
      </p:sp>
      <p:sp>
        <p:nvSpPr>
          <p:cNvPr id="1032" name="Rectangle 15"/>
          <p:cNvSpPr>
            <a:spLocks noGrp="1" noChangeArrowheads="1"/>
          </p:cNvSpPr>
          <p:nvPr>
            <p:ph type="title"/>
          </p:nvPr>
        </p:nvSpPr>
        <p:spPr bwMode="auto">
          <a:xfrm>
            <a:off x="684213" y="1482725"/>
            <a:ext cx="7775575" cy="6191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GB" smtClean="0"/>
              <a:t>Click here to add title</a:t>
            </a:r>
            <a:endParaRPr lang="de-DE" smtClean="0"/>
          </a:p>
        </p:txBody>
      </p:sp>
    </p:spTree>
  </p:cSld>
  <p:clrMap bg1="lt1" tx1="dk1" bg2="lt2" tx2="dk2" accent1="accent1" accent2="accent2" accent3="accent3" accent4="accent4" accent5="accent5" accent6="accent6" hlink="hlink" folHlink="folHlink"/>
  <p:sldLayoutIdLst>
    <p:sldLayoutId id="2147483692" r:id="rId1"/>
    <p:sldLayoutId id="2147483693" r:id="rId2"/>
    <p:sldLayoutId id="2147483694" r:id="rId3"/>
    <p:sldLayoutId id="2147483695" r:id="rId4"/>
    <p:sldLayoutId id="2147483696" r:id="rId5"/>
    <p:sldLayoutId id="2147483697" r:id="rId6"/>
    <p:sldLayoutId id="2147483698" r:id="rId7"/>
    <p:sldLayoutId id="2147483699" r:id="rId8"/>
    <p:sldLayoutId id="2147483700" r:id="rId9"/>
    <p:sldLayoutId id="2147483701" r:id="rId10"/>
    <p:sldLayoutId id="2147483702" r:id="rId11"/>
    <p:sldLayoutId id="2147483703" r:id="rId12"/>
    <p:sldLayoutId id="2147483704" r:id="rId13"/>
  </p:sldLayoutIdLst>
  <p:transition/>
  <p:timing>
    <p:tnLst>
      <p:par>
        <p:cTn id="1" dur="indefinite" restart="never" nodeType="tmRoot"/>
      </p:par>
    </p:tnLst>
  </p:timing>
  <p:hf sldNum="0" hdr="0"/>
  <p:txStyles>
    <p:titleStyle>
      <a:lvl1pPr algn="l" rtl="0" eaLnBrk="0" fontAlgn="base" hangingPunct="0">
        <a:spcBef>
          <a:spcPct val="0"/>
        </a:spcBef>
        <a:spcAft>
          <a:spcPct val="0"/>
        </a:spcAft>
        <a:defRPr sz="2400">
          <a:solidFill>
            <a:srgbClr val="6E6452"/>
          </a:solidFill>
          <a:latin typeface="+mj-lt"/>
          <a:ea typeface="+mj-ea"/>
          <a:cs typeface="+mj-cs"/>
        </a:defRPr>
      </a:lvl1pPr>
      <a:lvl2pPr algn="l" rtl="0" eaLnBrk="0" fontAlgn="base" hangingPunct="0">
        <a:spcBef>
          <a:spcPct val="0"/>
        </a:spcBef>
        <a:spcAft>
          <a:spcPct val="0"/>
        </a:spcAft>
        <a:defRPr sz="2400">
          <a:solidFill>
            <a:srgbClr val="6E6452"/>
          </a:solidFill>
          <a:latin typeface="Arial" charset="0"/>
        </a:defRPr>
      </a:lvl2pPr>
      <a:lvl3pPr algn="l" rtl="0" eaLnBrk="0" fontAlgn="base" hangingPunct="0">
        <a:spcBef>
          <a:spcPct val="0"/>
        </a:spcBef>
        <a:spcAft>
          <a:spcPct val="0"/>
        </a:spcAft>
        <a:defRPr sz="2400">
          <a:solidFill>
            <a:srgbClr val="6E6452"/>
          </a:solidFill>
          <a:latin typeface="Arial" charset="0"/>
        </a:defRPr>
      </a:lvl3pPr>
      <a:lvl4pPr algn="l" rtl="0" eaLnBrk="0" fontAlgn="base" hangingPunct="0">
        <a:spcBef>
          <a:spcPct val="0"/>
        </a:spcBef>
        <a:spcAft>
          <a:spcPct val="0"/>
        </a:spcAft>
        <a:defRPr sz="2400">
          <a:solidFill>
            <a:srgbClr val="6E6452"/>
          </a:solidFill>
          <a:latin typeface="Arial" charset="0"/>
        </a:defRPr>
      </a:lvl4pPr>
      <a:lvl5pPr algn="l" rtl="0" eaLnBrk="0" fontAlgn="base" hangingPunct="0">
        <a:spcBef>
          <a:spcPct val="0"/>
        </a:spcBef>
        <a:spcAft>
          <a:spcPct val="0"/>
        </a:spcAft>
        <a:defRPr sz="2400">
          <a:solidFill>
            <a:srgbClr val="6E6452"/>
          </a:solidFill>
          <a:latin typeface="Arial" charset="0"/>
        </a:defRPr>
      </a:lvl5pPr>
      <a:lvl6pPr marL="457200" algn="l" rtl="0" eaLnBrk="1" fontAlgn="base" hangingPunct="1">
        <a:spcBef>
          <a:spcPct val="0"/>
        </a:spcBef>
        <a:spcAft>
          <a:spcPct val="0"/>
        </a:spcAft>
        <a:defRPr sz="3600">
          <a:solidFill>
            <a:schemeClr val="tx1"/>
          </a:solidFill>
          <a:latin typeface="Arial" charset="0"/>
        </a:defRPr>
      </a:lvl6pPr>
      <a:lvl7pPr marL="914400" algn="l" rtl="0" eaLnBrk="1" fontAlgn="base" hangingPunct="1">
        <a:spcBef>
          <a:spcPct val="0"/>
        </a:spcBef>
        <a:spcAft>
          <a:spcPct val="0"/>
        </a:spcAft>
        <a:defRPr sz="3600">
          <a:solidFill>
            <a:schemeClr val="tx1"/>
          </a:solidFill>
          <a:latin typeface="Arial" charset="0"/>
        </a:defRPr>
      </a:lvl7pPr>
      <a:lvl8pPr marL="1371600" algn="l" rtl="0" eaLnBrk="1" fontAlgn="base" hangingPunct="1">
        <a:spcBef>
          <a:spcPct val="0"/>
        </a:spcBef>
        <a:spcAft>
          <a:spcPct val="0"/>
        </a:spcAft>
        <a:defRPr sz="3600">
          <a:solidFill>
            <a:schemeClr val="tx1"/>
          </a:solidFill>
          <a:latin typeface="Arial" charset="0"/>
        </a:defRPr>
      </a:lvl8pPr>
      <a:lvl9pPr marL="1828800" algn="l" rtl="0" eaLnBrk="1" fontAlgn="base" hangingPunct="1">
        <a:spcBef>
          <a:spcPct val="0"/>
        </a:spcBef>
        <a:spcAft>
          <a:spcPct val="0"/>
        </a:spcAft>
        <a:defRPr sz="3600">
          <a:solidFill>
            <a:schemeClr val="tx1"/>
          </a:solidFill>
          <a:latin typeface="Arial" charset="0"/>
        </a:defRPr>
      </a:lvl9pPr>
    </p:titleStyle>
    <p:bodyStyle>
      <a:lvl1pPr marL="358775" indent="-358775" algn="l" rtl="0" eaLnBrk="0" fontAlgn="base" hangingPunct="0">
        <a:spcBef>
          <a:spcPts val="400"/>
        </a:spcBef>
        <a:spcAft>
          <a:spcPts val="800"/>
        </a:spcAft>
        <a:buClr>
          <a:srgbClr val="C80F0F"/>
        </a:buClr>
        <a:buFont typeface="Arial" charset="0"/>
        <a:buChar char="•"/>
        <a:tabLst>
          <a:tab pos="2190750" algn="l"/>
        </a:tabLst>
        <a:defRPr>
          <a:solidFill>
            <a:srgbClr val="6E6452"/>
          </a:solidFill>
          <a:latin typeface="+mn-lt"/>
          <a:ea typeface="+mn-ea"/>
          <a:cs typeface="+mn-cs"/>
        </a:defRPr>
      </a:lvl1pPr>
      <a:lvl2pPr marL="719138" indent="-358775" algn="l" rtl="0" eaLnBrk="0" fontAlgn="base" hangingPunct="0">
        <a:spcBef>
          <a:spcPts val="400"/>
        </a:spcBef>
        <a:spcAft>
          <a:spcPts val="800"/>
        </a:spcAft>
        <a:buClr>
          <a:srgbClr val="6E6452"/>
        </a:buClr>
        <a:buFont typeface="Arial" charset="0"/>
        <a:buChar char="•"/>
        <a:tabLst>
          <a:tab pos="2190750" algn="l"/>
        </a:tabLst>
        <a:defRPr>
          <a:solidFill>
            <a:srgbClr val="6E6452"/>
          </a:solidFill>
          <a:latin typeface="+mn-lt"/>
        </a:defRPr>
      </a:lvl2pPr>
      <a:lvl3pPr marL="1079500" indent="-358775" algn="l" rtl="0" eaLnBrk="0" fontAlgn="base" hangingPunct="0">
        <a:spcBef>
          <a:spcPts val="400"/>
        </a:spcBef>
        <a:spcAft>
          <a:spcPts val="800"/>
        </a:spcAft>
        <a:buClr>
          <a:srgbClr val="6E6452"/>
        </a:buClr>
        <a:buFont typeface="Arial" charset="0"/>
        <a:buChar char="•"/>
        <a:tabLst>
          <a:tab pos="2190750" algn="l"/>
        </a:tabLst>
        <a:defRPr>
          <a:solidFill>
            <a:srgbClr val="6E6452"/>
          </a:solidFill>
          <a:latin typeface="+mn-lt"/>
        </a:defRPr>
      </a:lvl3pPr>
      <a:lvl4pPr marL="1439863" indent="-358775" algn="l" rtl="0" eaLnBrk="0" fontAlgn="base" hangingPunct="0">
        <a:spcBef>
          <a:spcPts val="400"/>
        </a:spcBef>
        <a:spcAft>
          <a:spcPts val="800"/>
        </a:spcAft>
        <a:buClr>
          <a:srgbClr val="6E6452"/>
        </a:buClr>
        <a:buFont typeface="Arial" charset="0"/>
        <a:buChar char="•"/>
        <a:tabLst>
          <a:tab pos="2190750" algn="l"/>
        </a:tabLst>
        <a:defRPr>
          <a:solidFill>
            <a:srgbClr val="6E6452"/>
          </a:solidFill>
          <a:latin typeface="+mn-lt"/>
        </a:defRPr>
      </a:lvl4pPr>
      <a:lvl5pPr marL="1798638" indent="-358775" algn="l" rtl="0" eaLnBrk="0" fontAlgn="base" hangingPunct="0">
        <a:spcBef>
          <a:spcPts val="400"/>
        </a:spcBef>
        <a:spcAft>
          <a:spcPts val="800"/>
        </a:spcAft>
        <a:buClr>
          <a:srgbClr val="6E6452"/>
        </a:buClr>
        <a:buFont typeface="Arial" charset="0"/>
        <a:buChar char="•"/>
        <a:tabLst>
          <a:tab pos="2190750" algn="l"/>
        </a:tabLst>
        <a:defRPr>
          <a:solidFill>
            <a:srgbClr val="6E6452"/>
          </a:solidFill>
          <a:latin typeface="+mn-lt"/>
        </a:defRPr>
      </a:lvl5pPr>
      <a:lvl6pPr marL="2160000" indent="-360000" algn="l" rtl="0" eaLnBrk="1" fontAlgn="base" hangingPunct="1">
        <a:spcBef>
          <a:spcPts val="400"/>
        </a:spcBef>
        <a:spcAft>
          <a:spcPts val="800"/>
        </a:spcAft>
        <a:buClr>
          <a:srgbClr val="6E6452"/>
        </a:buClr>
        <a:buFont typeface="Arial" pitchFamily="34" charset="0"/>
        <a:buChar char="•"/>
        <a:tabLst>
          <a:tab pos="2190750" algn="l"/>
        </a:tabLst>
        <a:defRPr sz="1800" baseline="0">
          <a:solidFill>
            <a:srgbClr val="6E6452"/>
          </a:solidFill>
          <a:latin typeface="+mn-lt"/>
        </a:defRPr>
      </a:lvl6pPr>
      <a:lvl7pPr marL="2520000" indent="-360000" algn="l" rtl="0" eaLnBrk="1" fontAlgn="base" hangingPunct="1">
        <a:spcBef>
          <a:spcPts val="400"/>
        </a:spcBef>
        <a:spcAft>
          <a:spcPts val="800"/>
        </a:spcAft>
        <a:buClr>
          <a:srgbClr val="6E6452"/>
        </a:buClr>
        <a:buFont typeface="Arial" pitchFamily="34" charset="0"/>
        <a:buChar char="•"/>
        <a:tabLst>
          <a:tab pos="2190750" algn="l"/>
        </a:tabLst>
        <a:defRPr sz="1800" baseline="0">
          <a:solidFill>
            <a:srgbClr val="6E6452"/>
          </a:solidFill>
          <a:latin typeface="+mn-lt"/>
        </a:defRPr>
      </a:lvl7pPr>
      <a:lvl8pPr marL="2880000" indent="-360000" algn="l" rtl="0" eaLnBrk="1" fontAlgn="base" hangingPunct="1">
        <a:spcBef>
          <a:spcPts val="400"/>
        </a:spcBef>
        <a:spcAft>
          <a:spcPts val="800"/>
        </a:spcAft>
        <a:buClr>
          <a:srgbClr val="6E6452"/>
        </a:buClr>
        <a:buFont typeface="Arial" pitchFamily="34" charset="0"/>
        <a:buChar char="•"/>
        <a:tabLst>
          <a:tab pos="2190750" algn="l"/>
        </a:tabLst>
        <a:defRPr sz="1800" baseline="0">
          <a:solidFill>
            <a:srgbClr val="6E6452"/>
          </a:solidFill>
          <a:latin typeface="+mn-lt"/>
        </a:defRPr>
      </a:lvl8pPr>
      <a:lvl9pPr marL="3240000" indent="-360000" algn="l" rtl="0" eaLnBrk="1" fontAlgn="base" hangingPunct="1">
        <a:spcBef>
          <a:spcPts val="400"/>
        </a:spcBef>
        <a:spcAft>
          <a:spcPts val="800"/>
        </a:spcAft>
        <a:buClr>
          <a:srgbClr val="6E6452"/>
        </a:buClr>
        <a:buFont typeface="Arial" pitchFamily="34" charset="0"/>
        <a:buChar char="•"/>
        <a:tabLst>
          <a:tab pos="2190750" algn="l"/>
        </a:tabLst>
        <a:defRPr sz="1800" baseline="0">
          <a:solidFill>
            <a:srgbClr val="6E6452"/>
          </a:solidFill>
          <a:latin typeface="+mn-lt"/>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jpeg"/><Relationship Id="rId1" Type="http://schemas.openxmlformats.org/officeDocument/2006/relationships/slideLayout" Target="../slideLayouts/slideLayout9.xml"/></Relationships>
</file>

<file path=ppt/slides/_rels/slide1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3.jpeg"/><Relationship Id="rId1" Type="http://schemas.openxmlformats.org/officeDocument/2006/relationships/slideLayout" Target="../slideLayouts/slideLayout7.xml"/><Relationship Id="rId4" Type="http://schemas.openxmlformats.org/officeDocument/2006/relationships/image" Target="../media/image9.png"/></Relationships>
</file>

<file path=ppt/slides/_rels/slide1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3.jpeg"/><Relationship Id="rId1" Type="http://schemas.openxmlformats.org/officeDocument/2006/relationships/slideLayout" Target="../slideLayouts/slideLayout10.xml"/><Relationship Id="rId4" Type="http://schemas.openxmlformats.org/officeDocument/2006/relationships/image" Target="../media/image9.png"/></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3.jpeg"/><Relationship Id="rId1" Type="http://schemas.openxmlformats.org/officeDocument/2006/relationships/slideLayout" Target="../slideLayouts/slideLayout11.xml"/><Relationship Id="rId4" Type="http://schemas.openxmlformats.org/officeDocument/2006/relationships/image" Target="../media/image12.png"/></Relationships>
</file>

<file path=ppt/slides/_rels/slide21.xml.rels><?xml version="1.0" encoding="UTF-8" standalone="yes"?>
<Relationships xmlns="http://schemas.openxmlformats.org/package/2006/relationships"><Relationship Id="rId3" Type="http://schemas.openxmlformats.org/officeDocument/2006/relationships/image" Target="../media/image13.wmf"/><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jpeg"/><Relationship Id="rId1" Type="http://schemas.openxmlformats.org/officeDocument/2006/relationships/slideLayout" Target="../slideLayouts/slideLayout7.xml"/><Relationship Id="rId4" Type="http://schemas.openxmlformats.org/officeDocument/2006/relationships/image" Target="../media/image3.jpeg"/></Relationships>
</file>

<file path=ppt/slides/_rels/slide2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3.jpeg"/><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3.jpeg"/><Relationship Id="rId1" Type="http://schemas.openxmlformats.org/officeDocument/2006/relationships/slideLayout" Target="../slideLayouts/slideLayout12.xml"/></Relationships>
</file>

<file path=ppt/slides/_rels/slide31.xml.rels><?xml version="1.0" encoding="UTF-8" standalone="yes"?>
<Relationships xmlns="http://schemas.openxmlformats.org/package/2006/relationships"><Relationship Id="rId3" Type="http://schemas.openxmlformats.org/officeDocument/2006/relationships/image" Target="http://www.mos-santeh.ru/assets/templates/mossanteh/img/articles/shema-reductor.png" TargetMode="External"/><Relationship Id="rId2" Type="http://schemas.openxmlformats.org/officeDocument/2006/relationships/image" Target="../media/image18.png"/><Relationship Id="rId1" Type="http://schemas.openxmlformats.org/officeDocument/2006/relationships/slideLayout" Target="../slideLayouts/slideLayout12.xml"/><Relationship Id="rId4" Type="http://schemas.openxmlformats.org/officeDocument/2006/relationships/image" Target="../media/image3.jpeg"/></Relationships>
</file>

<file path=ppt/slides/_rels/slide3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3.jpeg"/><Relationship Id="rId1" Type="http://schemas.openxmlformats.org/officeDocument/2006/relationships/slideLayout" Target="../slideLayouts/slideLayout12.xml"/></Relationships>
</file>

<file path=ppt/slides/_rels/slide36.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3.jpeg"/><Relationship Id="rId1" Type="http://schemas.openxmlformats.org/officeDocument/2006/relationships/slideLayout" Target="../slideLayouts/slideLayout12.xml"/></Relationships>
</file>

<file path=ppt/slides/_rels/slide3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3" Type="http://schemas.openxmlformats.org/officeDocument/2006/relationships/hyperlink" Target="https://ru.wikipedia.org/wiki" TargetMode="External"/><Relationship Id="rId2" Type="http://schemas.openxmlformats.org/officeDocument/2006/relationships/hyperlink" Target="http://santehmaster.md/ro/blogul/264-tipuri-de-contoare" TargetMode="External"/><Relationship Id="rId1" Type="http://schemas.openxmlformats.org/officeDocument/2006/relationships/slideLayout" Target="../slideLayouts/slideLayout7.xml"/><Relationship Id="rId5" Type="http://schemas.openxmlformats.org/officeDocument/2006/relationships/image" Target="../media/image3.jpeg"/><Relationship Id="rId4" Type="http://schemas.openxmlformats.org/officeDocument/2006/relationships/hyperlink" Target="http://msk-call.ru/info/vodoschetchiki" TargetMode="External"/></Relationships>
</file>

<file path=ppt/slides/_rels/slide39.xml.rels><?xml version="1.0" encoding="UTF-8" standalone="yes"?>
<Relationships xmlns="http://schemas.openxmlformats.org/package/2006/relationships"><Relationship Id="rId8" Type="http://schemas.openxmlformats.org/officeDocument/2006/relationships/image" Target="../media/image24.png"/><Relationship Id="rId3" Type="http://schemas.openxmlformats.org/officeDocument/2006/relationships/hyperlink" Target="http://www.serviciilocale.md/" TargetMode="External"/><Relationship Id="rId7" Type="http://schemas.openxmlformats.org/officeDocument/2006/relationships/image" Target="../media/image23.png"/><Relationship Id="rId2" Type="http://schemas.openxmlformats.org/officeDocument/2006/relationships/hyperlink" Target="http://www.giz.de/" TargetMode="External"/><Relationship Id="rId1" Type="http://schemas.openxmlformats.org/officeDocument/2006/relationships/slideLayout" Target="../slideLayouts/slideLayout2.xml"/><Relationship Id="rId6" Type="http://schemas.openxmlformats.org/officeDocument/2006/relationships/image" Target="../media/image22.png"/><Relationship Id="rId5" Type="http://schemas.openxmlformats.org/officeDocument/2006/relationships/image" Target="../media/image21.jpeg"/><Relationship Id="rId10" Type="http://schemas.openxmlformats.org/officeDocument/2006/relationships/image" Target="../media/image26.png"/><Relationship Id="rId4" Type="http://schemas.openxmlformats.org/officeDocument/2006/relationships/image" Target="../media/image3.jpeg"/><Relationship Id="rId9" Type="http://schemas.openxmlformats.org/officeDocument/2006/relationships/image" Target="../media/image25.jpeg"/></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3.jpeg"/><Relationship Id="rId1" Type="http://schemas.openxmlformats.org/officeDocument/2006/relationships/slideLayout" Target="../slideLayouts/slideLayout2.xml"/><Relationship Id="rId4" Type="http://schemas.openxmlformats.org/officeDocument/2006/relationships/image" Target="../media/image28.png"/></Relationships>
</file>

<file path=ppt/slides/_rels/slide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Titel 15"/>
          <p:cNvSpPr>
            <a:spLocks noGrp="1"/>
          </p:cNvSpPr>
          <p:nvPr>
            <p:ph type="title"/>
          </p:nvPr>
        </p:nvSpPr>
        <p:spPr>
          <a:xfrm>
            <a:off x="608013" y="1806575"/>
            <a:ext cx="7777162" cy="4719638"/>
          </a:xfrm>
          <a:ln>
            <a:solidFill>
              <a:schemeClr val="tx1"/>
            </a:solidFill>
          </a:ln>
        </p:spPr>
        <p:txBody>
          <a:bodyPr/>
          <a:lstStyle/>
          <a:p>
            <a:pPr algn="ctr" eaLnBrk="1" hangingPunct="1"/>
            <a:r>
              <a:rPr lang="ro-RO" sz="2000" b="1" smtClean="0"/>
              <a:t/>
            </a:r>
            <a:br>
              <a:rPr lang="ro-RO" sz="2000" b="1" smtClean="0"/>
            </a:br>
            <a:r>
              <a:rPr lang="ro-RO" sz="2000" b="1" smtClean="0"/>
              <a:t> </a:t>
            </a:r>
            <a:r>
              <a:rPr lang="en-US" sz="3600" b="1" smtClean="0"/>
              <a:t>Aspecte tehnice </a:t>
            </a:r>
            <a:r>
              <a:rPr lang="ro-RO" sz="3600" b="1" smtClean="0"/>
              <a:t>în funcţionarea direcţiilor Relaţii cu clienţii</a:t>
            </a:r>
            <a:br>
              <a:rPr lang="ro-RO" sz="3600" b="1" smtClean="0"/>
            </a:br>
            <a:r>
              <a:rPr lang="ro-RO" sz="3600" b="1" smtClean="0"/>
              <a:t/>
            </a:r>
            <a:br>
              <a:rPr lang="ro-RO" sz="3600" b="1" smtClean="0"/>
            </a:br>
            <a:r>
              <a:rPr lang="ro-RO" sz="3600" b="1" smtClean="0"/>
              <a:t/>
            </a:r>
            <a:br>
              <a:rPr lang="ro-RO" sz="3600" b="1" smtClean="0"/>
            </a:br>
            <a:r>
              <a:rPr lang="ro-RO" sz="3200" b="1" smtClean="0"/>
              <a:t>                                   </a:t>
            </a:r>
            <a:r>
              <a:rPr lang="en-US" sz="3200" b="1" smtClean="0"/>
              <a:t/>
            </a:r>
            <a:br>
              <a:rPr lang="en-US" sz="3200" b="1" smtClean="0"/>
            </a:br>
            <a:r>
              <a:rPr lang="en-US" sz="1600" b="1" smtClean="0"/>
              <a:t>                  </a:t>
            </a:r>
            <a:r>
              <a:rPr lang="ro-RO" sz="1600" b="1" smtClean="0"/>
              <a:t> </a:t>
            </a:r>
            <a:r>
              <a:rPr lang="en-US" sz="1600" b="1" smtClean="0"/>
              <a:t>             </a:t>
            </a:r>
            <a:r>
              <a:rPr lang="ro-RO" sz="1600" b="1" smtClean="0"/>
              <a:t>                                                </a:t>
            </a:r>
            <a:r>
              <a:rPr lang="en-US" sz="1600" b="1" smtClean="0"/>
              <a:t> </a:t>
            </a:r>
            <a:r>
              <a:rPr lang="ro-RO" sz="1600" b="1" smtClean="0"/>
              <a:t>conf.univ., dr.  </a:t>
            </a:r>
            <a:r>
              <a:rPr lang="en-US" sz="1600" b="1" smtClean="0"/>
              <a:t> Ione</a:t>
            </a:r>
            <a:r>
              <a:rPr lang="ro-RO" sz="1600" b="1" smtClean="0"/>
              <a:t>ţ Ion</a:t>
            </a:r>
            <a:r>
              <a:rPr lang="en-US" sz="1600" b="1" smtClean="0"/>
              <a:t> </a:t>
            </a:r>
            <a:r>
              <a:rPr lang="ro-RO" sz="1600" b="1" smtClean="0"/>
              <a:t/>
            </a:r>
            <a:br>
              <a:rPr lang="ro-RO" sz="1600" b="1" smtClean="0"/>
            </a:br>
            <a:r>
              <a:rPr lang="en-US" sz="1600" b="1" smtClean="0"/>
              <a:t>                                                                            </a:t>
            </a:r>
            <a:r>
              <a:rPr lang="ro-RO" sz="1600" b="1" smtClean="0"/>
              <a:t>       </a:t>
            </a:r>
            <a:r>
              <a:rPr lang="ro-RO" sz="1400" b="1" smtClean="0"/>
              <a:t>Universitatea Tehnică a </a:t>
            </a:r>
            <a:r>
              <a:rPr lang="en-US" sz="1400" b="1" smtClean="0"/>
              <a:t>Moldovei  </a:t>
            </a:r>
            <a:br>
              <a:rPr lang="en-US" sz="1400" b="1" smtClean="0"/>
            </a:br>
            <a:r>
              <a:rPr lang="ro-RO" sz="1600" b="1" smtClean="0"/>
              <a:t>                                                                           </a:t>
            </a:r>
            <a:r>
              <a:rPr lang="en-US" sz="1600" b="1" smtClean="0"/>
              <a:t/>
            </a:r>
            <a:br>
              <a:rPr lang="en-US" sz="1600" b="1" smtClean="0"/>
            </a:br>
            <a:r>
              <a:rPr lang="en-US" sz="1600" b="1" smtClean="0"/>
              <a:t> </a:t>
            </a:r>
            <a:r>
              <a:rPr lang="en-US" sz="1400" b="1" smtClean="0"/>
              <a:t/>
            </a:r>
            <a:br>
              <a:rPr lang="en-US" sz="1400" b="1" smtClean="0"/>
            </a:br>
            <a:r>
              <a:rPr lang="ro-RO" sz="1800" b="1" smtClean="0"/>
              <a:t>                                                                               </a:t>
            </a:r>
            <a:r>
              <a:rPr lang="ro-RO" sz="1200" b="1" smtClean="0"/>
              <a:t>25-27 octombrie 2016</a:t>
            </a:r>
            <a:br>
              <a:rPr lang="ro-RO" sz="1200" b="1" smtClean="0"/>
            </a:br>
            <a:r>
              <a:rPr lang="ro-RO" sz="1200" b="1" smtClean="0"/>
              <a:t>                                                                                                                                Chişinău</a:t>
            </a:r>
            <a:endParaRPr lang="de-DE" sz="1200" b="1" smtClean="0"/>
          </a:p>
        </p:txBody>
      </p:sp>
      <p:sp>
        <p:nvSpPr>
          <p:cNvPr id="3" name="Fußzeilenplatzhalter 2"/>
          <p:cNvSpPr>
            <a:spLocks noGrp="1"/>
          </p:cNvSpPr>
          <p:nvPr>
            <p:ph type="ftr" sz="quarter" idx="10"/>
          </p:nvPr>
        </p:nvSpPr>
        <p:spPr/>
        <p:txBody>
          <a:bodyPr/>
          <a:lstStyle/>
          <a:p>
            <a:pPr>
              <a:defRPr/>
            </a:pPr>
            <a:r>
              <a:rPr lang="ro-RO" smtClean="0"/>
              <a:t>Ioneţ</a:t>
            </a:r>
            <a:endParaRPr lang="en-BZ" smtClean="0"/>
          </a:p>
        </p:txBody>
      </p:sp>
      <p:sp>
        <p:nvSpPr>
          <p:cNvPr id="17411" name="Datumsplatzhalter 3"/>
          <p:cNvSpPr>
            <a:spLocks noGrp="1"/>
          </p:cNvSpPr>
          <p:nvPr>
            <p:ph type="dt" sz="quarter" idx="11"/>
          </p:nvPr>
        </p:nvSpPr>
        <p:spPr>
          <a:xfrm>
            <a:off x="785813" y="6611938"/>
            <a:ext cx="1295400" cy="246062"/>
          </a:xfrm>
          <a:noFill/>
        </p:spPr>
        <p:txBody>
          <a:bodyPr/>
          <a:lstStyle/>
          <a:p>
            <a:r>
              <a:rPr lang="ro-RO" smtClean="0"/>
              <a:t>26</a:t>
            </a:r>
            <a:r>
              <a:rPr lang="en-US" smtClean="0"/>
              <a:t>/10/2016</a:t>
            </a:r>
            <a:endParaRPr lang="de-DE" smtClean="0"/>
          </a:p>
        </p:txBody>
      </p:sp>
      <p:sp>
        <p:nvSpPr>
          <p:cNvPr id="17412" name="Textfeld 5"/>
          <p:cNvSpPr txBox="1">
            <a:spLocks noChangeArrowheads="1"/>
          </p:cNvSpPr>
          <p:nvPr/>
        </p:nvSpPr>
        <p:spPr bwMode="auto">
          <a:xfrm>
            <a:off x="7419975" y="314325"/>
            <a:ext cx="1066800" cy="215900"/>
          </a:xfrm>
          <a:prstGeom prst="rect">
            <a:avLst/>
          </a:prstGeom>
          <a:noFill/>
          <a:ln w="9525">
            <a:noFill/>
            <a:miter lim="800000"/>
            <a:headEnd/>
            <a:tailEnd/>
          </a:ln>
        </p:spPr>
        <p:txBody>
          <a:bodyPr>
            <a:spAutoFit/>
          </a:bodyPr>
          <a:lstStyle/>
          <a:p>
            <a:pPr eaLnBrk="0" hangingPunct="0"/>
            <a:r>
              <a:rPr lang="ro-RO" sz="800" b="0">
                <a:solidFill>
                  <a:schemeClr val="tx1"/>
                </a:solidFill>
                <a:latin typeface="Arial" charset="0"/>
                <a:cs typeface="Arial" charset="0"/>
              </a:rPr>
              <a:t>Implementat de</a:t>
            </a:r>
            <a:endParaRPr lang="en-GB" sz="800" b="0">
              <a:solidFill>
                <a:schemeClr val="tx1"/>
              </a:solidFill>
              <a:latin typeface="Arial" charset="0"/>
              <a:cs typeface="Arial" charset="0"/>
            </a:endParaRPr>
          </a:p>
        </p:txBody>
      </p:sp>
      <p:pic>
        <p:nvPicPr>
          <p:cNvPr id="17413" name="Picture 2" descr="D:\docs\desktop\ELdZ_Mol_cmyk_rum.jpg"/>
          <p:cNvPicPr>
            <a:picLocks noChangeAspect="1" noChangeArrowheads="1"/>
          </p:cNvPicPr>
          <p:nvPr/>
        </p:nvPicPr>
        <p:blipFill>
          <a:blip r:embed="rId3"/>
          <a:srcRect/>
          <a:stretch>
            <a:fillRect/>
          </a:stretch>
        </p:blipFill>
        <p:spPr bwMode="auto">
          <a:xfrm>
            <a:off x="0" y="0"/>
            <a:ext cx="2138363" cy="1555750"/>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Rectangle 2"/>
          <p:cNvSpPr>
            <a:spLocks noGrp="1" noChangeArrowheads="1"/>
          </p:cNvSpPr>
          <p:nvPr>
            <p:ph type="title"/>
          </p:nvPr>
        </p:nvSpPr>
        <p:spPr>
          <a:xfrm>
            <a:off x="684213" y="1127125"/>
            <a:ext cx="7775575" cy="606425"/>
          </a:xfrm>
        </p:spPr>
        <p:txBody>
          <a:bodyPr/>
          <a:lstStyle/>
          <a:p>
            <a:pPr algn="ctr" eaLnBrk="1" hangingPunct="1"/>
            <a:r>
              <a:rPr lang="ro-RO" sz="3200" b="1" smtClean="0">
                <a:latin typeface="Times New Roman" pitchFamily="18" charset="0"/>
              </a:rPr>
              <a:t>Activităţi de contorizare</a:t>
            </a:r>
            <a:endParaRPr lang="ru-RU" sz="3200" b="1" smtClean="0">
              <a:latin typeface="Times New Roman" pitchFamily="18" charset="0"/>
            </a:endParaRPr>
          </a:p>
        </p:txBody>
      </p:sp>
      <p:sp>
        <p:nvSpPr>
          <p:cNvPr id="27650" name="Rectangle 5"/>
          <p:cNvSpPr>
            <a:spLocks noGrp="1" noChangeArrowheads="1"/>
          </p:cNvSpPr>
          <p:nvPr>
            <p:ph idx="4294967295"/>
          </p:nvPr>
        </p:nvSpPr>
        <p:spPr>
          <a:xfrm>
            <a:off x="684213" y="1835150"/>
            <a:ext cx="7775575" cy="4695825"/>
          </a:xfrm>
          <a:solidFill>
            <a:schemeClr val="bg1"/>
          </a:solidFill>
          <a:ln>
            <a:solidFill>
              <a:schemeClr val="tx1"/>
            </a:solidFill>
          </a:ln>
        </p:spPr>
        <p:txBody>
          <a:bodyPr/>
          <a:lstStyle/>
          <a:p>
            <a:pPr marL="177800" lvl="1" indent="0">
              <a:buClr>
                <a:schemeClr val="tx1"/>
              </a:buClr>
              <a:buFont typeface="Wingdings" pitchFamily="2" charset="2"/>
              <a:buNone/>
              <a:tabLst>
                <a:tab pos="228600" algn="l"/>
                <a:tab pos="2190750" algn="l"/>
              </a:tabLst>
            </a:pPr>
            <a:r>
              <a:rPr lang="it-IT" b="1" smtClean="0">
                <a:latin typeface="Times New Roman" pitchFamily="18" charset="0"/>
              </a:rPr>
              <a:t>Activităţile de achiziţionare, instalare, exploatare </a:t>
            </a:r>
            <a:r>
              <a:rPr lang="ro-RO" b="1" smtClean="0">
                <a:latin typeface="Times New Roman" pitchFamily="18" charset="0"/>
              </a:rPr>
              <a:t> a aparatelor de evidenţă (apometrelor)</a:t>
            </a:r>
            <a:r>
              <a:rPr lang="it-IT" b="1" smtClean="0">
                <a:latin typeface="Times New Roman" pitchFamily="18" charset="0"/>
              </a:rPr>
              <a:t>, se efectuează: </a:t>
            </a:r>
            <a:endParaRPr lang="ro-RO" b="1" smtClean="0">
              <a:latin typeface="Times New Roman" pitchFamily="18" charset="0"/>
            </a:endParaRPr>
          </a:p>
          <a:p>
            <a:pPr marL="177800" lvl="1" indent="0">
              <a:buClr>
                <a:schemeClr val="tx1"/>
              </a:buClr>
              <a:buFont typeface="Wingdings" pitchFamily="2" charset="2"/>
              <a:buChar char="Ø"/>
              <a:tabLst>
                <a:tab pos="228600" algn="l"/>
                <a:tab pos="2190750" algn="l"/>
              </a:tabLst>
            </a:pPr>
            <a:r>
              <a:rPr lang="ro-RO" smtClean="0">
                <a:latin typeface="Times New Roman" pitchFamily="18" charset="0"/>
              </a:rPr>
              <a:t>l</a:t>
            </a:r>
            <a:r>
              <a:rPr lang="ro-RO" b="1" smtClean="0">
                <a:latin typeface="Times New Roman" pitchFamily="18" charset="0"/>
              </a:rPr>
              <a:t>a </a:t>
            </a:r>
            <a:r>
              <a:rPr lang="it-IT" b="1" smtClean="0">
                <a:latin typeface="Times New Roman" pitchFamily="18" charset="0"/>
              </a:rPr>
              <a:t>branşamentele obiectivelor ce aparţin instituţiilor publice</a:t>
            </a:r>
            <a:r>
              <a:rPr lang="it-IT" smtClean="0">
                <a:latin typeface="Times New Roman" pitchFamily="18" charset="0"/>
              </a:rPr>
              <a:t> - din contul mijloacelor financiare prevăzute în bugetele publice; </a:t>
            </a:r>
            <a:endParaRPr lang="en-US" smtClean="0">
              <a:latin typeface="Times New Roman" pitchFamily="18" charset="0"/>
            </a:endParaRPr>
          </a:p>
          <a:p>
            <a:pPr marL="177800" lvl="1" indent="0">
              <a:buClr>
                <a:schemeClr val="tx1"/>
              </a:buClr>
              <a:buFont typeface="Wingdings" pitchFamily="2" charset="2"/>
              <a:buChar char="Ø"/>
              <a:tabLst>
                <a:tab pos="228600" algn="l"/>
                <a:tab pos="2190750" algn="l"/>
              </a:tabLst>
            </a:pPr>
            <a:r>
              <a:rPr lang="ro-RO" smtClean="0">
                <a:latin typeface="Times New Roman" pitchFamily="18" charset="0"/>
              </a:rPr>
              <a:t>  </a:t>
            </a:r>
            <a:r>
              <a:rPr lang="en-US" smtClean="0">
                <a:latin typeface="Times New Roman" pitchFamily="18" charset="0"/>
              </a:rPr>
              <a:t> </a:t>
            </a:r>
            <a:r>
              <a:rPr lang="ro-RO" smtClean="0">
                <a:latin typeface="Times New Roman" pitchFamily="18" charset="0"/>
              </a:rPr>
              <a:t> </a:t>
            </a:r>
            <a:r>
              <a:rPr lang="en-US" b="1" smtClean="0">
                <a:latin typeface="Times New Roman" pitchFamily="18" charset="0"/>
              </a:rPr>
              <a:t>la branşamentele obiectivelor ce aparţin agenţilor economici</a:t>
            </a:r>
            <a:r>
              <a:rPr lang="en-US" smtClean="0">
                <a:latin typeface="Times New Roman" pitchFamily="18" charset="0"/>
              </a:rPr>
              <a:t> -  din </a:t>
            </a:r>
            <a:r>
              <a:rPr lang="ro-RO" smtClean="0">
                <a:latin typeface="Times New Roman" pitchFamily="18" charset="0"/>
              </a:rPr>
              <a:t>             </a:t>
            </a:r>
            <a:r>
              <a:rPr lang="en-US" smtClean="0">
                <a:latin typeface="Times New Roman" pitchFamily="18" charset="0"/>
              </a:rPr>
              <a:t>contul mijloacelor financiare proprii ale agenţilor economici; </a:t>
            </a:r>
            <a:endParaRPr lang="en-US" b="1" smtClean="0">
              <a:latin typeface="Times New Roman" pitchFamily="18" charset="0"/>
            </a:endParaRPr>
          </a:p>
          <a:p>
            <a:pPr marL="177800" lvl="1" indent="0">
              <a:buClr>
                <a:schemeClr val="tx1"/>
              </a:buClr>
              <a:buFont typeface="Wingdings" pitchFamily="2" charset="2"/>
              <a:buChar char="Ø"/>
              <a:tabLst>
                <a:tab pos="228600" algn="l"/>
                <a:tab pos="2190750" algn="l"/>
              </a:tabLst>
            </a:pPr>
            <a:r>
              <a:rPr lang="ro-RO" smtClean="0">
                <a:latin typeface="Times New Roman" pitchFamily="18" charset="0"/>
              </a:rPr>
              <a:t>   la</a:t>
            </a:r>
            <a:r>
              <a:rPr lang="en-US" b="1" smtClean="0">
                <a:latin typeface="Times New Roman" pitchFamily="18" charset="0"/>
              </a:rPr>
              <a:t> branşamentele blocurilor locative, aflate în exploatare</a:t>
            </a:r>
            <a:r>
              <a:rPr lang="en-US" smtClean="0">
                <a:latin typeface="Times New Roman" pitchFamily="18" charset="0"/>
              </a:rPr>
              <a:t> - de către operator, din contul mijloacelor financiare, prevăzute în tarifele respective de alimentare cu apă şi canalizare;</a:t>
            </a:r>
            <a:endParaRPr lang="ro-RO" smtClean="0">
              <a:latin typeface="Times New Roman" pitchFamily="18" charset="0"/>
            </a:endParaRPr>
          </a:p>
          <a:p>
            <a:pPr marL="685800" lvl="2" indent="-393700">
              <a:buClr>
                <a:schemeClr val="tx1"/>
              </a:buClr>
              <a:buFont typeface="Wingdings" pitchFamily="2" charset="2"/>
              <a:buChar char="Ø"/>
              <a:tabLst>
                <a:tab pos="228600" algn="l"/>
                <a:tab pos="2190750" algn="l"/>
              </a:tabLst>
            </a:pPr>
            <a:r>
              <a:rPr lang="en-US" b="1" smtClean="0">
                <a:latin typeface="Times New Roman" pitchFamily="18" charset="0"/>
              </a:rPr>
              <a:t>în apartamentele blocurilor locative</a:t>
            </a:r>
            <a:r>
              <a:rPr lang="en-US" smtClean="0">
                <a:latin typeface="Times New Roman" pitchFamily="18" charset="0"/>
              </a:rPr>
              <a:t>, încăperile locuibile în cămine, precum şi în case individuale - de către operator (furnizor) în baza contractului bilateral, prin aplicarea unui tarif distinct, aprobat de către autorităţile administraţiei publice locale pentru contorizarea consumului de apă. </a:t>
            </a:r>
            <a:r>
              <a:rPr lang="ro-RO" smtClean="0">
                <a:latin typeface="Times New Roman" pitchFamily="18" charset="0"/>
              </a:rPr>
              <a:t>    </a:t>
            </a:r>
            <a:r>
              <a:rPr lang="ru-RU" smtClean="0">
                <a:latin typeface="Times New Roman" pitchFamily="18" charset="0"/>
              </a:rPr>
              <a:t>În lipsa contractului respectiv</a:t>
            </a:r>
            <a:r>
              <a:rPr lang="ro-RO" smtClean="0">
                <a:latin typeface="Times New Roman" pitchFamily="18" charset="0"/>
              </a:rPr>
              <a:t> - </a:t>
            </a:r>
            <a:r>
              <a:rPr lang="ru-RU" smtClean="0">
                <a:latin typeface="Times New Roman" pitchFamily="18" charset="0"/>
              </a:rPr>
              <a:t> din contul consumatorului.</a:t>
            </a:r>
          </a:p>
          <a:p>
            <a:pPr marL="63500" indent="-63500">
              <a:tabLst>
                <a:tab pos="228600" algn="l"/>
                <a:tab pos="2190750" algn="l"/>
              </a:tabLst>
            </a:pPr>
            <a:endParaRPr lang="ru-RU" smtClean="0">
              <a:latin typeface="Times New Roman" pitchFamily="18" charset="0"/>
            </a:endParaRPr>
          </a:p>
          <a:p>
            <a:pPr marL="177800" lvl="1" indent="0">
              <a:buClr>
                <a:schemeClr val="tx1"/>
              </a:buClr>
              <a:buFont typeface="Wingdings" pitchFamily="2" charset="2"/>
              <a:buChar char="Ø"/>
              <a:tabLst>
                <a:tab pos="228600" algn="l"/>
                <a:tab pos="2190750" algn="l"/>
              </a:tabLst>
            </a:pPr>
            <a:endParaRPr lang="ro-RO" b="1" smtClean="0">
              <a:latin typeface="Times New Roman" pitchFamily="18" charset="0"/>
            </a:endParaRPr>
          </a:p>
          <a:p>
            <a:pPr marL="177800" lvl="1" indent="0">
              <a:buClr>
                <a:schemeClr val="tx1"/>
              </a:buClr>
              <a:buFont typeface="Wingdings" pitchFamily="2" charset="2"/>
              <a:buChar char="Ø"/>
              <a:tabLst>
                <a:tab pos="228600" algn="l"/>
                <a:tab pos="2190750" algn="l"/>
              </a:tabLst>
            </a:pPr>
            <a:endParaRPr lang="ru-RU" smtClean="0">
              <a:latin typeface="Times New Roman" pitchFamily="18" charset="0"/>
            </a:endParaRPr>
          </a:p>
        </p:txBody>
      </p:sp>
      <p:pic>
        <p:nvPicPr>
          <p:cNvPr id="27651" name="Picture 2" descr="D:\docs\desktop\ELdZ_Mol_cmyk_rum.jpg"/>
          <p:cNvPicPr>
            <a:picLocks noChangeAspect="1" noChangeArrowheads="1"/>
          </p:cNvPicPr>
          <p:nvPr/>
        </p:nvPicPr>
        <p:blipFill>
          <a:blip r:embed="rId2"/>
          <a:srcRect/>
          <a:stretch>
            <a:fillRect/>
          </a:stretch>
        </p:blipFill>
        <p:spPr bwMode="auto">
          <a:xfrm>
            <a:off x="0" y="0"/>
            <a:ext cx="2138363" cy="1555750"/>
          </a:xfrm>
          <a:prstGeom prst="rect">
            <a:avLst/>
          </a:prstGeom>
          <a:noFill/>
          <a:ln w="9525">
            <a:noFill/>
            <a:miter lim="800000"/>
            <a:headEnd/>
            <a:tailEnd/>
          </a:ln>
        </p:spPr>
      </p:pic>
      <p:sp>
        <p:nvSpPr>
          <p:cNvPr id="27652" name="Datumsplatzhalter 3"/>
          <p:cNvSpPr txBox="1">
            <a:spLocks noGrp="1"/>
          </p:cNvSpPr>
          <p:nvPr/>
        </p:nvSpPr>
        <p:spPr bwMode="auto">
          <a:xfrm>
            <a:off x="771525" y="6611938"/>
            <a:ext cx="1295400" cy="246062"/>
          </a:xfrm>
          <a:prstGeom prst="rect">
            <a:avLst/>
          </a:prstGeom>
          <a:noFill/>
          <a:ln w="9525">
            <a:noFill/>
            <a:miter lim="800000"/>
            <a:headEnd/>
            <a:tailEnd/>
          </a:ln>
        </p:spPr>
        <p:txBody>
          <a:bodyPr>
            <a:spAutoFit/>
          </a:bodyPr>
          <a:lstStyle/>
          <a:p>
            <a:pPr eaLnBrk="0" hangingPunct="0"/>
            <a:r>
              <a:rPr lang="ro-RO" sz="1000" b="0">
                <a:solidFill>
                  <a:srgbClr val="6E6452"/>
                </a:solidFill>
              </a:rPr>
              <a:t>26</a:t>
            </a:r>
            <a:r>
              <a:rPr lang="en-US" sz="1000" b="0">
                <a:solidFill>
                  <a:srgbClr val="6E6452"/>
                </a:solidFill>
              </a:rPr>
              <a:t>/10/2016</a:t>
            </a:r>
            <a:endParaRPr lang="de-DE" sz="1000" b="0">
              <a:solidFill>
                <a:srgbClr val="6E6452"/>
              </a:solidFill>
            </a:endParaRPr>
          </a:p>
        </p:txBody>
      </p:sp>
      <p:sp>
        <p:nvSpPr>
          <p:cNvPr id="27653" name="Fußzeilenplatzhalter 2"/>
          <p:cNvSpPr txBox="1">
            <a:spLocks noGrp="1"/>
          </p:cNvSpPr>
          <p:nvPr/>
        </p:nvSpPr>
        <p:spPr bwMode="auto">
          <a:xfrm>
            <a:off x="2862263" y="6581775"/>
            <a:ext cx="3419475" cy="246063"/>
          </a:xfrm>
          <a:prstGeom prst="rect">
            <a:avLst/>
          </a:prstGeom>
          <a:noFill/>
          <a:ln w="9525">
            <a:noFill/>
            <a:miter lim="800000"/>
            <a:headEnd/>
            <a:tailEnd/>
          </a:ln>
        </p:spPr>
        <p:txBody>
          <a:bodyPr>
            <a:spAutoFit/>
          </a:bodyPr>
          <a:lstStyle/>
          <a:p>
            <a:pPr algn="ctr" eaLnBrk="0" hangingPunct="0"/>
            <a:r>
              <a:rPr lang="de-DE" sz="1000">
                <a:solidFill>
                  <a:srgbClr val="6E6452"/>
                </a:solidFill>
              </a:rPr>
              <a:t>Ione</a:t>
            </a:r>
            <a:r>
              <a:rPr lang="ro-RO" sz="1000">
                <a:solidFill>
                  <a:srgbClr val="6E6452"/>
                </a:solidFill>
              </a:rPr>
              <a:t>ţ</a:t>
            </a:r>
            <a:endParaRPr lang="de-DE" sz="1000">
              <a:solidFill>
                <a:srgbClr val="6E6452"/>
              </a:solidFill>
            </a:endParaRPr>
          </a:p>
        </p:txBody>
      </p:sp>
    </p:spTree>
  </p:cSld>
  <p:clrMapOvr>
    <a:masterClrMapping/>
  </p:clrMapOv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Rectangle 2"/>
          <p:cNvSpPr>
            <a:spLocks noGrp="1" noChangeArrowheads="1"/>
          </p:cNvSpPr>
          <p:nvPr>
            <p:ph type="title"/>
          </p:nvPr>
        </p:nvSpPr>
        <p:spPr>
          <a:xfrm>
            <a:off x="671513" y="1114425"/>
            <a:ext cx="7775575" cy="581025"/>
          </a:xfrm>
        </p:spPr>
        <p:txBody>
          <a:bodyPr/>
          <a:lstStyle/>
          <a:p>
            <a:pPr algn="ctr"/>
            <a:r>
              <a:rPr lang="pt-BR" sz="2800" b="1" smtClean="0">
                <a:latin typeface="Times New Roman" pitchFamily="18" charset="0"/>
              </a:rPr>
              <a:t>Tipuri de contoare de apa</a:t>
            </a:r>
            <a:endParaRPr lang="ru-RU" sz="2800" b="1" smtClean="0">
              <a:latin typeface="Times New Roman" pitchFamily="18" charset="0"/>
            </a:endParaRPr>
          </a:p>
        </p:txBody>
      </p:sp>
      <p:sp>
        <p:nvSpPr>
          <p:cNvPr id="28674" name="Rectangle 3"/>
          <p:cNvSpPr>
            <a:spLocks noGrp="1" noChangeArrowheads="1"/>
          </p:cNvSpPr>
          <p:nvPr>
            <p:ph type="body" idx="1"/>
          </p:nvPr>
        </p:nvSpPr>
        <p:spPr>
          <a:xfrm>
            <a:off x="684213" y="1838325"/>
            <a:ext cx="7775575" cy="4743450"/>
          </a:xfrm>
          <a:ln>
            <a:solidFill>
              <a:schemeClr val="tx1"/>
            </a:solidFill>
          </a:ln>
        </p:spPr>
        <p:txBody>
          <a:bodyPr/>
          <a:lstStyle/>
          <a:p>
            <a:pPr>
              <a:lnSpc>
                <a:spcPct val="80000"/>
              </a:lnSpc>
              <a:buFont typeface="Arial" charset="0"/>
              <a:buNone/>
            </a:pPr>
            <a:r>
              <a:rPr lang="pt-BR" b="1" smtClean="0">
                <a:latin typeface="Times New Roman" pitchFamily="18" charset="0"/>
              </a:rPr>
              <a:t>Contor de apă -</a:t>
            </a:r>
            <a:r>
              <a:rPr lang="pt-BR" smtClean="0">
                <a:latin typeface="Times New Roman" pitchFamily="18" charset="0"/>
              </a:rPr>
              <a:t> mijloc de măsurare destinat să măsoare, să memoreze şi să afişeze , </a:t>
            </a:r>
            <a:r>
              <a:rPr lang="pt-BR" smtClean="0"/>
              <a:t>î</a:t>
            </a:r>
            <a:r>
              <a:rPr lang="pt-BR" smtClean="0">
                <a:latin typeface="Times New Roman" pitchFamily="18" charset="0"/>
              </a:rPr>
              <a:t>n condiţiile de măsurare, volumul apei care trece prin interiorul aparatului de măsurare</a:t>
            </a:r>
            <a:endParaRPr lang="it-IT" smtClean="0">
              <a:latin typeface="Times New Roman" pitchFamily="18" charset="0"/>
            </a:endParaRPr>
          </a:p>
          <a:p>
            <a:pPr>
              <a:lnSpc>
                <a:spcPct val="80000"/>
              </a:lnSpc>
              <a:buFont typeface="Arial" charset="0"/>
              <a:buNone/>
            </a:pPr>
            <a:r>
              <a:rPr lang="ro-RO" smtClean="0">
                <a:latin typeface="Times New Roman" pitchFamily="18" charset="0"/>
              </a:rPr>
              <a:t>    </a:t>
            </a:r>
            <a:r>
              <a:rPr lang="it-IT" smtClean="0">
                <a:latin typeface="Times New Roman" pitchFamily="18" charset="0"/>
              </a:rPr>
              <a:t>In prezent exista mai multe tipuri de apometre.</a:t>
            </a:r>
            <a:endParaRPr lang="it-IT" i="1" smtClean="0">
              <a:latin typeface="Times New Roman" pitchFamily="18" charset="0"/>
            </a:endParaRPr>
          </a:p>
          <a:p>
            <a:pPr>
              <a:lnSpc>
                <a:spcPct val="80000"/>
              </a:lnSpc>
              <a:buFont typeface="Arial" charset="0"/>
              <a:buNone/>
            </a:pPr>
            <a:r>
              <a:rPr lang="ro-RO" i="1" smtClean="0">
                <a:latin typeface="Times New Roman" pitchFamily="18" charset="0"/>
              </a:rPr>
              <a:t>   </a:t>
            </a:r>
            <a:r>
              <a:rPr lang="it-IT" i="1" smtClean="0">
                <a:latin typeface="Times New Roman" pitchFamily="18" charset="0"/>
              </a:rPr>
              <a:t>Dupa principiul de functionare apometrele pot fi</a:t>
            </a:r>
            <a:r>
              <a:rPr lang="ro-RO" i="1" smtClean="0">
                <a:latin typeface="Times New Roman" pitchFamily="18" charset="0"/>
              </a:rPr>
              <a:t>: </a:t>
            </a:r>
            <a:r>
              <a:rPr lang="it-IT" i="1" smtClean="0">
                <a:latin typeface="Times New Roman" pitchFamily="18" charset="0"/>
              </a:rPr>
              <a:t>m</a:t>
            </a:r>
            <a:r>
              <a:rPr lang="it-IT" b="1" i="1" smtClean="0">
                <a:latin typeface="Times New Roman" pitchFamily="18" charset="0"/>
              </a:rPr>
              <a:t>ecanice, turbionare</a:t>
            </a:r>
            <a:r>
              <a:rPr lang="ro-RO" b="1" i="1" smtClean="0">
                <a:latin typeface="Times New Roman" pitchFamily="18" charset="0"/>
              </a:rPr>
              <a:t> </a:t>
            </a:r>
            <a:r>
              <a:rPr lang="it-IT" b="1" i="1" smtClean="0">
                <a:latin typeface="Times New Roman" pitchFamily="18" charset="0"/>
              </a:rPr>
              <a:t>(cu diferenţă de presiune), ultrasonore si electromagnetice.</a:t>
            </a:r>
            <a:endParaRPr lang="it-IT" b="1" smtClean="0">
              <a:latin typeface="Times New Roman" pitchFamily="18" charset="0"/>
            </a:endParaRPr>
          </a:p>
          <a:p>
            <a:pPr>
              <a:lnSpc>
                <a:spcPct val="80000"/>
              </a:lnSpc>
              <a:buFont typeface="Arial" charset="0"/>
              <a:buNone/>
            </a:pPr>
            <a:r>
              <a:rPr lang="ro-RO" b="1" smtClean="0">
                <a:latin typeface="Times New Roman" pitchFamily="18" charset="0"/>
              </a:rPr>
              <a:t>   </a:t>
            </a:r>
            <a:r>
              <a:rPr lang="it-IT" b="1" smtClean="0">
                <a:latin typeface="Times New Roman" pitchFamily="18" charset="0"/>
              </a:rPr>
              <a:t>  Mecanice : apometre de viteză şi apometre volumetrice</a:t>
            </a:r>
            <a:endParaRPr lang="ru-RU" smtClean="0">
              <a:latin typeface="Times New Roman" pitchFamily="18" charset="0"/>
            </a:endParaRPr>
          </a:p>
          <a:p>
            <a:pPr>
              <a:lnSpc>
                <a:spcPct val="80000"/>
              </a:lnSpc>
              <a:buClr>
                <a:schemeClr val="tx1"/>
              </a:buClr>
              <a:buFont typeface="Wingdings" pitchFamily="2" charset="2"/>
              <a:buChar char="Ø"/>
            </a:pPr>
            <a:r>
              <a:rPr lang="ro-RO" b="1" smtClean="0">
                <a:latin typeface="Times New Roman" pitchFamily="18" charset="0"/>
              </a:rPr>
              <a:t>Apometre de viteza</a:t>
            </a:r>
            <a:r>
              <a:rPr lang="ro-RO" smtClean="0">
                <a:latin typeface="Times New Roman" pitchFamily="18" charset="0"/>
              </a:rPr>
              <a:t>:  Aparat compus dintr-un organ mobil - unei roti cu palete sau cu elice (turbina) a cărui viteză depinde direct de viteza apei.  Mişcarea organului mobil este transmisă mechanic sau </a:t>
            </a:r>
            <a:r>
              <a:rPr lang="ro-RO" smtClean="0"/>
              <a:t>î</a:t>
            </a:r>
            <a:r>
              <a:rPr lang="ro-RO" smtClean="0">
                <a:latin typeface="Times New Roman" pitchFamily="18" charset="0"/>
              </a:rPr>
              <a:t>n alt mod la dispozitivul indicator, care totalizează volumul de apă trecut.</a:t>
            </a:r>
          </a:p>
          <a:p>
            <a:pPr>
              <a:lnSpc>
                <a:spcPct val="80000"/>
              </a:lnSpc>
              <a:buClr>
                <a:schemeClr val="tx1"/>
              </a:buClr>
              <a:buFont typeface="Wingdings" pitchFamily="2" charset="2"/>
              <a:buNone/>
            </a:pPr>
            <a:r>
              <a:rPr lang="ro-RO" smtClean="0">
                <a:latin typeface="Times New Roman" pitchFamily="18" charset="0"/>
              </a:rPr>
              <a:t>     Contoarele de viteză pot fi </a:t>
            </a:r>
            <a:r>
              <a:rPr lang="ro-RO" b="1" i="1" smtClean="0">
                <a:latin typeface="Times New Roman" pitchFamily="18" charset="0"/>
              </a:rPr>
              <a:t>monojet şi multijet</a:t>
            </a:r>
            <a:endParaRPr lang="ru-RU" smtClean="0">
              <a:latin typeface="Times New Roman" pitchFamily="18" charset="0"/>
            </a:endParaRPr>
          </a:p>
          <a:p>
            <a:pPr>
              <a:lnSpc>
                <a:spcPct val="80000"/>
              </a:lnSpc>
              <a:buClr>
                <a:schemeClr val="tx1"/>
              </a:buClr>
              <a:buFont typeface="Wingdings" pitchFamily="2" charset="2"/>
              <a:buChar char="Ø"/>
            </a:pPr>
            <a:r>
              <a:rPr lang="it-IT" b="1" smtClean="0">
                <a:latin typeface="Times New Roman" pitchFamily="18" charset="0"/>
              </a:rPr>
              <a:t>Apometre volumetrice</a:t>
            </a:r>
            <a:r>
              <a:rPr lang="it-IT" smtClean="0">
                <a:latin typeface="Times New Roman" pitchFamily="18" charset="0"/>
              </a:rPr>
              <a:t>:  cele care inregistrează cantitatea de apă prin miscarea de umplere si de de golire in mod succesiv a unor compartimente cu un volum determinat.</a:t>
            </a:r>
            <a:r>
              <a:rPr lang="ro-RO" smtClean="0">
                <a:latin typeface="Times New Roman" pitchFamily="18" charset="0"/>
              </a:rPr>
              <a:t> </a:t>
            </a:r>
          </a:p>
          <a:p>
            <a:pPr>
              <a:lnSpc>
                <a:spcPct val="80000"/>
              </a:lnSpc>
              <a:buClr>
                <a:schemeClr val="tx1"/>
              </a:buClr>
              <a:buFont typeface="Wingdings" pitchFamily="2" charset="2"/>
              <a:buChar char="Ø"/>
            </a:pPr>
            <a:r>
              <a:rPr lang="ro-RO" b="1" smtClean="0">
                <a:latin typeface="Times New Roman" pitchFamily="18" charset="0"/>
              </a:rPr>
              <a:t>Apometre cu cadran </a:t>
            </a:r>
            <a:r>
              <a:rPr lang="ro-RO" b="1" i="1" smtClean="0">
                <a:latin typeface="Times New Roman" pitchFamily="18" charset="0"/>
              </a:rPr>
              <a:t>uscat şi cu cadran umed</a:t>
            </a:r>
            <a:r>
              <a:rPr lang="ro-RO" smtClean="0">
                <a:latin typeface="Times New Roman" pitchFamily="18" charset="0"/>
              </a:rPr>
              <a:t> </a:t>
            </a:r>
            <a:endParaRPr lang="ru-RU" smtClean="0">
              <a:latin typeface="Times New Roman" pitchFamily="18" charset="0"/>
            </a:endParaRPr>
          </a:p>
          <a:p>
            <a:pPr>
              <a:lnSpc>
                <a:spcPct val="80000"/>
              </a:lnSpc>
            </a:pPr>
            <a:endParaRPr lang="ru-RU" smtClean="0"/>
          </a:p>
        </p:txBody>
      </p:sp>
      <p:pic>
        <p:nvPicPr>
          <p:cNvPr id="28675" name="Picture 2" descr="D:\docs\desktop\ELdZ_Mol_cmyk_rum.jpg"/>
          <p:cNvPicPr>
            <a:picLocks noChangeAspect="1" noChangeArrowheads="1"/>
          </p:cNvPicPr>
          <p:nvPr/>
        </p:nvPicPr>
        <p:blipFill>
          <a:blip r:embed="rId2"/>
          <a:srcRect/>
          <a:stretch>
            <a:fillRect/>
          </a:stretch>
        </p:blipFill>
        <p:spPr bwMode="auto">
          <a:xfrm>
            <a:off x="0" y="0"/>
            <a:ext cx="2138363" cy="1555750"/>
          </a:xfrm>
          <a:prstGeom prst="rect">
            <a:avLst/>
          </a:prstGeom>
          <a:noFill/>
          <a:ln w="9525">
            <a:noFill/>
            <a:miter lim="800000"/>
            <a:headEnd/>
            <a:tailEnd/>
          </a:ln>
        </p:spPr>
      </p:pic>
      <p:sp>
        <p:nvSpPr>
          <p:cNvPr id="28676" name="Datumsplatzhalter 3"/>
          <p:cNvSpPr txBox="1">
            <a:spLocks noGrp="1"/>
          </p:cNvSpPr>
          <p:nvPr/>
        </p:nvSpPr>
        <p:spPr bwMode="auto">
          <a:xfrm>
            <a:off x="771525" y="6611938"/>
            <a:ext cx="1295400" cy="246062"/>
          </a:xfrm>
          <a:prstGeom prst="rect">
            <a:avLst/>
          </a:prstGeom>
          <a:noFill/>
          <a:ln w="9525">
            <a:noFill/>
            <a:miter lim="800000"/>
            <a:headEnd/>
            <a:tailEnd/>
          </a:ln>
        </p:spPr>
        <p:txBody>
          <a:bodyPr>
            <a:spAutoFit/>
          </a:bodyPr>
          <a:lstStyle/>
          <a:p>
            <a:pPr eaLnBrk="0" hangingPunct="0"/>
            <a:r>
              <a:rPr lang="ro-RO" sz="1000" b="0">
                <a:solidFill>
                  <a:srgbClr val="6E6452"/>
                </a:solidFill>
              </a:rPr>
              <a:t>26</a:t>
            </a:r>
            <a:r>
              <a:rPr lang="en-US" sz="1000" b="0">
                <a:solidFill>
                  <a:srgbClr val="6E6452"/>
                </a:solidFill>
              </a:rPr>
              <a:t>/10/2016</a:t>
            </a:r>
            <a:endParaRPr lang="de-DE" sz="1000" b="0">
              <a:solidFill>
                <a:srgbClr val="6E6452"/>
              </a:solidFill>
            </a:endParaRPr>
          </a:p>
        </p:txBody>
      </p:sp>
      <p:sp>
        <p:nvSpPr>
          <p:cNvPr id="28677" name="Fußzeilenplatzhalter 2"/>
          <p:cNvSpPr txBox="1">
            <a:spLocks noGrp="1"/>
          </p:cNvSpPr>
          <p:nvPr/>
        </p:nvSpPr>
        <p:spPr bwMode="auto">
          <a:xfrm>
            <a:off x="2862263" y="6581775"/>
            <a:ext cx="3419475" cy="246063"/>
          </a:xfrm>
          <a:prstGeom prst="rect">
            <a:avLst/>
          </a:prstGeom>
          <a:noFill/>
          <a:ln w="9525">
            <a:noFill/>
            <a:miter lim="800000"/>
            <a:headEnd/>
            <a:tailEnd/>
          </a:ln>
        </p:spPr>
        <p:txBody>
          <a:bodyPr>
            <a:spAutoFit/>
          </a:bodyPr>
          <a:lstStyle/>
          <a:p>
            <a:pPr algn="ctr" eaLnBrk="0" hangingPunct="0"/>
            <a:r>
              <a:rPr lang="de-DE" sz="1000">
                <a:solidFill>
                  <a:srgbClr val="6E6452"/>
                </a:solidFill>
              </a:rPr>
              <a:t>Ione</a:t>
            </a:r>
            <a:r>
              <a:rPr lang="ro-RO" sz="1000">
                <a:solidFill>
                  <a:srgbClr val="6E6452"/>
                </a:solidFill>
              </a:rPr>
              <a:t>ţ</a:t>
            </a:r>
            <a:endParaRPr lang="de-DE" sz="1000">
              <a:solidFill>
                <a:srgbClr val="6E6452"/>
              </a:solidFill>
            </a:endParaRPr>
          </a:p>
        </p:txBody>
      </p:sp>
    </p:spTree>
  </p:cSld>
  <p:clrMapOvr>
    <a:masterClrMapping/>
  </p:clrMapOv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Rectangle 2"/>
          <p:cNvSpPr>
            <a:spLocks noGrp="1" noChangeArrowheads="1"/>
          </p:cNvSpPr>
          <p:nvPr>
            <p:ph type="title"/>
          </p:nvPr>
        </p:nvSpPr>
        <p:spPr>
          <a:xfrm>
            <a:off x="684213" y="974725"/>
            <a:ext cx="7775575" cy="581025"/>
          </a:xfrm>
        </p:spPr>
        <p:txBody>
          <a:bodyPr/>
          <a:lstStyle/>
          <a:p>
            <a:pPr algn="ctr"/>
            <a:r>
              <a:rPr lang="pt-BR" sz="2800" b="1" smtClean="0">
                <a:latin typeface="Times New Roman" pitchFamily="18" charset="0"/>
              </a:rPr>
              <a:t>Tipuri de contoare de apa</a:t>
            </a:r>
            <a:endParaRPr lang="ru-RU" sz="2800" b="1" smtClean="0">
              <a:latin typeface="Times New Roman" pitchFamily="18" charset="0"/>
            </a:endParaRPr>
          </a:p>
        </p:txBody>
      </p:sp>
      <p:sp>
        <p:nvSpPr>
          <p:cNvPr id="29698" name="Rectangle 3"/>
          <p:cNvSpPr>
            <a:spLocks noGrp="1" noChangeArrowheads="1"/>
          </p:cNvSpPr>
          <p:nvPr>
            <p:ph type="body" idx="1"/>
          </p:nvPr>
        </p:nvSpPr>
        <p:spPr>
          <a:xfrm>
            <a:off x="366713" y="1597025"/>
            <a:ext cx="8532812" cy="4926013"/>
          </a:xfrm>
          <a:ln>
            <a:solidFill>
              <a:schemeClr val="tx1"/>
            </a:solidFill>
          </a:ln>
        </p:spPr>
        <p:txBody>
          <a:bodyPr/>
          <a:lstStyle/>
          <a:p>
            <a:pPr>
              <a:buFont typeface="Arial" charset="0"/>
              <a:buNone/>
            </a:pPr>
            <a:r>
              <a:rPr lang="pt-BR" b="1" smtClean="0">
                <a:latin typeface="Times New Roman" pitchFamily="18" charset="0"/>
              </a:rPr>
              <a:t>Contor de apă -</a:t>
            </a:r>
            <a:r>
              <a:rPr lang="pt-BR" smtClean="0">
                <a:latin typeface="Times New Roman" pitchFamily="18" charset="0"/>
              </a:rPr>
              <a:t> mijloc de măsurare destinat să măsoare, să memoreze şi să afişeze , </a:t>
            </a:r>
            <a:r>
              <a:rPr lang="pt-BR" smtClean="0"/>
              <a:t>î</a:t>
            </a:r>
            <a:r>
              <a:rPr lang="pt-BR" smtClean="0">
                <a:latin typeface="Times New Roman" pitchFamily="18" charset="0"/>
              </a:rPr>
              <a:t>n condiţiile de măsurare, volumul apei care trece prin interiorul aparatului de măsurare</a:t>
            </a:r>
            <a:endParaRPr lang="it-IT" smtClean="0">
              <a:latin typeface="Times New Roman" pitchFamily="18" charset="0"/>
            </a:endParaRPr>
          </a:p>
          <a:p>
            <a:pPr>
              <a:buFont typeface="Arial" charset="0"/>
              <a:buNone/>
            </a:pPr>
            <a:r>
              <a:rPr lang="ro-RO" smtClean="0">
                <a:latin typeface="Times New Roman" pitchFamily="18" charset="0"/>
              </a:rPr>
              <a:t>    </a:t>
            </a:r>
            <a:r>
              <a:rPr lang="ro-RO" i="1" smtClean="0">
                <a:latin typeface="Times New Roman" pitchFamily="18" charset="0"/>
              </a:rPr>
              <a:t>     </a:t>
            </a:r>
            <a:r>
              <a:rPr lang="it-IT" i="1" smtClean="0">
                <a:latin typeface="Times New Roman" pitchFamily="18" charset="0"/>
              </a:rPr>
              <a:t>Dupa principiul de functionare apometrele pot fi</a:t>
            </a:r>
            <a:r>
              <a:rPr lang="ro-RO" i="1" smtClean="0">
                <a:latin typeface="Times New Roman" pitchFamily="18" charset="0"/>
              </a:rPr>
              <a:t>: </a:t>
            </a:r>
            <a:r>
              <a:rPr lang="it-IT" i="1" smtClean="0">
                <a:latin typeface="Times New Roman" pitchFamily="18" charset="0"/>
              </a:rPr>
              <a:t>m</a:t>
            </a:r>
            <a:r>
              <a:rPr lang="it-IT" b="1" i="1" smtClean="0">
                <a:latin typeface="Times New Roman" pitchFamily="18" charset="0"/>
              </a:rPr>
              <a:t>ecanice, turbionare</a:t>
            </a:r>
            <a:r>
              <a:rPr lang="ro-RO" b="1" i="1" smtClean="0">
                <a:latin typeface="Times New Roman" pitchFamily="18" charset="0"/>
              </a:rPr>
              <a:t> </a:t>
            </a:r>
            <a:r>
              <a:rPr lang="it-IT" b="1" i="1" smtClean="0">
                <a:latin typeface="Times New Roman" pitchFamily="18" charset="0"/>
              </a:rPr>
              <a:t>(cu diferenţă de presiune), ultrasonore si electromagnetice.</a:t>
            </a:r>
            <a:endParaRPr lang="it-IT" b="1" smtClean="0">
              <a:latin typeface="Times New Roman" pitchFamily="18" charset="0"/>
            </a:endParaRPr>
          </a:p>
          <a:p>
            <a:pPr>
              <a:buFont typeface="Arial" charset="0"/>
              <a:buNone/>
            </a:pPr>
            <a:r>
              <a:rPr lang="ro-RO" b="1" smtClean="0">
                <a:latin typeface="Times New Roman" pitchFamily="18" charset="0"/>
              </a:rPr>
              <a:t>   </a:t>
            </a:r>
            <a:r>
              <a:rPr lang="it-IT" b="1" smtClean="0">
                <a:latin typeface="Times New Roman" pitchFamily="18" charset="0"/>
              </a:rPr>
              <a:t>  Mecanice : apometre de viteză şi apometre volumetrice</a:t>
            </a:r>
            <a:endParaRPr lang="ru-RU" smtClean="0">
              <a:latin typeface="Times New Roman" pitchFamily="18" charset="0"/>
            </a:endParaRPr>
          </a:p>
          <a:p>
            <a:pPr>
              <a:buClr>
                <a:schemeClr val="tx1"/>
              </a:buClr>
              <a:buFont typeface="Wingdings" pitchFamily="2" charset="2"/>
              <a:buChar char="Ø"/>
            </a:pPr>
            <a:r>
              <a:rPr lang="ro-RO" b="1" smtClean="0">
                <a:latin typeface="Times New Roman" pitchFamily="18" charset="0"/>
              </a:rPr>
              <a:t>Apometre de viteza</a:t>
            </a:r>
            <a:r>
              <a:rPr lang="ro-RO" smtClean="0">
                <a:latin typeface="Times New Roman" pitchFamily="18" charset="0"/>
              </a:rPr>
              <a:t>:  Aparat compus dintr-un organ mobil - unei roti cu palete sau cu elice (turbina) a cărui viteză depinde direct de viteza apei.  Mişcarea organului mobil este transmisă mechanic sau </a:t>
            </a:r>
            <a:r>
              <a:rPr lang="ro-RO" smtClean="0"/>
              <a:t>î</a:t>
            </a:r>
            <a:r>
              <a:rPr lang="ro-RO" smtClean="0">
                <a:latin typeface="Times New Roman" pitchFamily="18" charset="0"/>
              </a:rPr>
              <a:t>n alt mod la dispozitivul indicator, care totalizează volumul de apă trecut.</a:t>
            </a:r>
          </a:p>
          <a:p>
            <a:pPr>
              <a:buClr>
                <a:schemeClr val="tx1"/>
              </a:buClr>
              <a:buFont typeface="Wingdings" pitchFamily="2" charset="2"/>
              <a:buNone/>
            </a:pPr>
            <a:r>
              <a:rPr lang="ro-RO" smtClean="0">
                <a:latin typeface="Times New Roman" pitchFamily="18" charset="0"/>
              </a:rPr>
              <a:t>     Contoarele de viteză pot fi </a:t>
            </a:r>
            <a:r>
              <a:rPr lang="ro-RO" b="1" i="1" smtClean="0">
                <a:latin typeface="Times New Roman" pitchFamily="18" charset="0"/>
              </a:rPr>
              <a:t>monojet şi multijet</a:t>
            </a:r>
            <a:endParaRPr lang="ru-RU" smtClean="0">
              <a:latin typeface="Times New Roman" pitchFamily="18" charset="0"/>
            </a:endParaRPr>
          </a:p>
          <a:p>
            <a:pPr>
              <a:buClr>
                <a:schemeClr val="tx1"/>
              </a:buClr>
              <a:buFont typeface="Wingdings" pitchFamily="2" charset="2"/>
              <a:buChar char="Ø"/>
            </a:pPr>
            <a:r>
              <a:rPr lang="it-IT" b="1" smtClean="0">
                <a:latin typeface="Times New Roman" pitchFamily="18" charset="0"/>
              </a:rPr>
              <a:t>Apometre volumetrice</a:t>
            </a:r>
            <a:r>
              <a:rPr lang="it-IT" smtClean="0">
                <a:latin typeface="Times New Roman" pitchFamily="18" charset="0"/>
              </a:rPr>
              <a:t>:  cele care inregistrează cantitatea de apă prin miscarea de umplere si de de golire in mod succesiv a unor compartimente cu un volum determinat.</a:t>
            </a:r>
            <a:r>
              <a:rPr lang="ro-RO" smtClean="0">
                <a:latin typeface="Times New Roman" pitchFamily="18" charset="0"/>
              </a:rPr>
              <a:t> </a:t>
            </a:r>
          </a:p>
          <a:p>
            <a:pPr>
              <a:buClr>
                <a:schemeClr val="tx1"/>
              </a:buClr>
              <a:buFont typeface="Wingdings" pitchFamily="2" charset="2"/>
              <a:buChar char="Ø"/>
            </a:pPr>
            <a:r>
              <a:rPr lang="ro-RO" b="1" smtClean="0">
                <a:latin typeface="Times New Roman" pitchFamily="18" charset="0"/>
              </a:rPr>
              <a:t>Apometre cu cadran </a:t>
            </a:r>
            <a:r>
              <a:rPr lang="ro-RO" b="1" i="1" smtClean="0">
                <a:latin typeface="Times New Roman" pitchFamily="18" charset="0"/>
              </a:rPr>
              <a:t>uscat şi cu cadran umed</a:t>
            </a:r>
            <a:r>
              <a:rPr lang="ro-RO" smtClean="0">
                <a:latin typeface="Times New Roman" pitchFamily="18" charset="0"/>
              </a:rPr>
              <a:t> </a:t>
            </a:r>
            <a:endParaRPr lang="ru-RU" smtClean="0">
              <a:latin typeface="Times New Roman" pitchFamily="18" charset="0"/>
            </a:endParaRPr>
          </a:p>
          <a:p>
            <a:endParaRPr lang="ru-RU" smtClean="0"/>
          </a:p>
        </p:txBody>
      </p:sp>
      <p:pic>
        <p:nvPicPr>
          <p:cNvPr id="29699" name="Picture 2" descr="D:\docs\desktop\ELdZ_Mol_cmyk_rum.jpg"/>
          <p:cNvPicPr>
            <a:picLocks noChangeAspect="1" noChangeArrowheads="1"/>
          </p:cNvPicPr>
          <p:nvPr/>
        </p:nvPicPr>
        <p:blipFill>
          <a:blip r:embed="rId2"/>
          <a:srcRect/>
          <a:stretch>
            <a:fillRect/>
          </a:stretch>
        </p:blipFill>
        <p:spPr bwMode="auto">
          <a:xfrm>
            <a:off x="0" y="0"/>
            <a:ext cx="2138363" cy="1555750"/>
          </a:xfrm>
          <a:prstGeom prst="rect">
            <a:avLst/>
          </a:prstGeom>
          <a:noFill/>
          <a:ln w="9525">
            <a:noFill/>
            <a:miter lim="800000"/>
            <a:headEnd/>
            <a:tailEnd/>
          </a:ln>
        </p:spPr>
      </p:pic>
      <p:sp>
        <p:nvSpPr>
          <p:cNvPr id="29700" name="Datumsplatzhalter 3"/>
          <p:cNvSpPr txBox="1">
            <a:spLocks noGrp="1"/>
          </p:cNvSpPr>
          <p:nvPr/>
        </p:nvSpPr>
        <p:spPr bwMode="auto">
          <a:xfrm>
            <a:off x="771525" y="6611938"/>
            <a:ext cx="1295400" cy="246062"/>
          </a:xfrm>
          <a:prstGeom prst="rect">
            <a:avLst/>
          </a:prstGeom>
          <a:noFill/>
          <a:ln w="9525">
            <a:noFill/>
            <a:miter lim="800000"/>
            <a:headEnd/>
            <a:tailEnd/>
          </a:ln>
        </p:spPr>
        <p:txBody>
          <a:bodyPr>
            <a:spAutoFit/>
          </a:bodyPr>
          <a:lstStyle/>
          <a:p>
            <a:pPr eaLnBrk="0" hangingPunct="0"/>
            <a:r>
              <a:rPr lang="ro-RO" sz="1000" b="0">
                <a:solidFill>
                  <a:srgbClr val="6E6452"/>
                </a:solidFill>
              </a:rPr>
              <a:t>26</a:t>
            </a:r>
            <a:r>
              <a:rPr lang="en-US" sz="1000" b="0">
                <a:solidFill>
                  <a:srgbClr val="6E6452"/>
                </a:solidFill>
              </a:rPr>
              <a:t>/10/2016</a:t>
            </a:r>
            <a:endParaRPr lang="de-DE" sz="1000" b="0">
              <a:solidFill>
                <a:srgbClr val="6E6452"/>
              </a:solidFill>
            </a:endParaRPr>
          </a:p>
        </p:txBody>
      </p:sp>
      <p:sp>
        <p:nvSpPr>
          <p:cNvPr id="29701" name="Datumsplatzhalter 3"/>
          <p:cNvSpPr txBox="1">
            <a:spLocks noGrp="1"/>
          </p:cNvSpPr>
          <p:nvPr/>
        </p:nvSpPr>
        <p:spPr bwMode="auto">
          <a:xfrm>
            <a:off x="987425" y="6507163"/>
            <a:ext cx="1295400" cy="244475"/>
          </a:xfrm>
          <a:prstGeom prst="rect">
            <a:avLst/>
          </a:prstGeom>
          <a:noFill/>
          <a:ln w="9525">
            <a:noFill/>
            <a:miter lim="800000"/>
            <a:headEnd/>
            <a:tailEnd/>
          </a:ln>
        </p:spPr>
        <p:txBody>
          <a:bodyPr>
            <a:spAutoFit/>
          </a:bodyPr>
          <a:lstStyle/>
          <a:p>
            <a:pPr eaLnBrk="0" hangingPunct="0"/>
            <a:r>
              <a:rPr lang="ro-RO" sz="1000" b="0">
                <a:solidFill>
                  <a:srgbClr val="6E6452"/>
                </a:solidFill>
              </a:rPr>
              <a:t>26</a:t>
            </a:r>
            <a:r>
              <a:rPr lang="en-US" sz="1000" b="0">
                <a:solidFill>
                  <a:srgbClr val="6E6452"/>
                </a:solidFill>
              </a:rPr>
              <a:t>/10/2016</a:t>
            </a:r>
            <a:endParaRPr lang="de-DE" sz="1000" b="0">
              <a:solidFill>
                <a:srgbClr val="6E6452"/>
              </a:solidFill>
            </a:endParaRPr>
          </a:p>
        </p:txBody>
      </p:sp>
      <p:sp>
        <p:nvSpPr>
          <p:cNvPr id="29702" name="Fußzeilenplatzhalter 2"/>
          <p:cNvSpPr txBox="1">
            <a:spLocks noGrp="1"/>
          </p:cNvSpPr>
          <p:nvPr/>
        </p:nvSpPr>
        <p:spPr bwMode="auto">
          <a:xfrm>
            <a:off x="2862263" y="6581775"/>
            <a:ext cx="3419475" cy="246063"/>
          </a:xfrm>
          <a:prstGeom prst="rect">
            <a:avLst/>
          </a:prstGeom>
          <a:noFill/>
          <a:ln w="9525">
            <a:noFill/>
            <a:miter lim="800000"/>
            <a:headEnd/>
            <a:tailEnd/>
          </a:ln>
        </p:spPr>
        <p:txBody>
          <a:bodyPr>
            <a:spAutoFit/>
          </a:bodyPr>
          <a:lstStyle/>
          <a:p>
            <a:pPr algn="ctr" eaLnBrk="0" hangingPunct="0"/>
            <a:r>
              <a:rPr lang="de-DE" sz="1000">
                <a:solidFill>
                  <a:srgbClr val="6E6452"/>
                </a:solidFill>
              </a:rPr>
              <a:t>Ione</a:t>
            </a:r>
            <a:r>
              <a:rPr lang="ro-RO" sz="1000">
                <a:solidFill>
                  <a:srgbClr val="6E6452"/>
                </a:solidFill>
              </a:rPr>
              <a:t>ţ</a:t>
            </a:r>
            <a:endParaRPr lang="de-DE" sz="1000">
              <a:solidFill>
                <a:srgbClr val="6E6452"/>
              </a:solidFill>
            </a:endParaRPr>
          </a:p>
        </p:txBody>
      </p:sp>
    </p:spTree>
  </p:cSld>
  <p:clrMapOvr>
    <a:masterClrMapping/>
  </p:clrMapOv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Rectangle 2"/>
          <p:cNvSpPr>
            <a:spLocks noGrp="1" noChangeArrowheads="1"/>
          </p:cNvSpPr>
          <p:nvPr>
            <p:ph type="title"/>
          </p:nvPr>
        </p:nvSpPr>
        <p:spPr>
          <a:xfrm>
            <a:off x="684213" y="1139825"/>
            <a:ext cx="7775575" cy="619125"/>
          </a:xfrm>
        </p:spPr>
        <p:txBody>
          <a:bodyPr/>
          <a:lstStyle/>
          <a:p>
            <a:pPr algn="ctr" eaLnBrk="1" hangingPunct="1"/>
            <a:r>
              <a:rPr lang="pt-BR" sz="2800" b="1" smtClean="0">
                <a:latin typeface="Times New Roman" pitchFamily="18" charset="0"/>
              </a:rPr>
              <a:t>Tipuri de contoare de apa</a:t>
            </a:r>
            <a:endParaRPr lang="ru-RU" sz="2800" b="1" smtClean="0">
              <a:latin typeface="Times New Roman" pitchFamily="18" charset="0"/>
            </a:endParaRPr>
          </a:p>
        </p:txBody>
      </p:sp>
      <p:sp>
        <p:nvSpPr>
          <p:cNvPr id="30722" name="Rectangle 7"/>
          <p:cNvSpPr>
            <a:spLocks noGrp="1" noChangeArrowheads="1"/>
          </p:cNvSpPr>
          <p:nvPr>
            <p:ph sz="half" idx="4294967295"/>
          </p:nvPr>
        </p:nvSpPr>
        <p:spPr>
          <a:xfrm>
            <a:off x="701675" y="1879600"/>
            <a:ext cx="7467600" cy="4594225"/>
          </a:xfrm>
          <a:ln>
            <a:solidFill>
              <a:schemeClr val="tx1"/>
            </a:solidFill>
          </a:ln>
        </p:spPr>
        <p:txBody>
          <a:bodyPr/>
          <a:lstStyle/>
          <a:p>
            <a:r>
              <a:rPr lang="it-IT" b="1" smtClean="0">
                <a:latin typeface="Times New Roman" pitchFamily="18" charset="0"/>
              </a:rPr>
              <a:t>Apometre cu admisie tangentiala (cu </a:t>
            </a:r>
            <a:r>
              <a:rPr lang="ro-RO" b="1" smtClean="0">
                <a:latin typeface="Times New Roman" pitchFamily="18" charset="0"/>
              </a:rPr>
              <a:t>palete</a:t>
            </a:r>
            <a:r>
              <a:rPr lang="it-IT" b="1" smtClean="0">
                <a:latin typeface="Times New Roman" pitchFamily="18" charset="0"/>
              </a:rPr>
              <a:t>)</a:t>
            </a:r>
            <a:r>
              <a:rPr lang="ro-RO" smtClean="0">
                <a:latin typeface="Times New Roman" pitchFamily="18" charset="0"/>
              </a:rPr>
              <a:t> - </a:t>
            </a:r>
            <a:r>
              <a:rPr lang="it-IT" smtClean="0">
                <a:latin typeface="Times New Roman" pitchFamily="18" charset="0"/>
              </a:rPr>
              <a:t> directia de curgere a apei este perpendiculara pe axul turbinei.  </a:t>
            </a:r>
            <a:endParaRPr lang="it-IT" b="1" smtClean="0">
              <a:latin typeface="Times New Roman" pitchFamily="18" charset="0"/>
            </a:endParaRPr>
          </a:p>
          <a:p>
            <a:r>
              <a:rPr lang="it-IT" b="1" smtClean="0">
                <a:latin typeface="Times New Roman" pitchFamily="18" charset="0"/>
              </a:rPr>
              <a:t>Apometre cu admisie axiala (cu turbină)</a:t>
            </a:r>
            <a:r>
              <a:rPr lang="ro-RO" b="1" smtClean="0">
                <a:latin typeface="Times New Roman" pitchFamily="18" charset="0"/>
              </a:rPr>
              <a:t> -</a:t>
            </a:r>
            <a:r>
              <a:rPr lang="it-IT" smtClean="0">
                <a:latin typeface="Times New Roman" pitchFamily="18" charset="0"/>
              </a:rPr>
              <a:t>  directia de curgere a apei in mod paralel pe axul turbinei.</a:t>
            </a:r>
            <a:endParaRPr lang="en-US" smtClean="0">
              <a:latin typeface="Times New Roman" pitchFamily="18" charset="0"/>
            </a:endParaRPr>
          </a:p>
          <a:p>
            <a:endParaRPr lang="ru-RU" smtClean="0">
              <a:latin typeface="Times New Roman" pitchFamily="18" charset="0"/>
            </a:endParaRPr>
          </a:p>
        </p:txBody>
      </p:sp>
      <p:pic>
        <p:nvPicPr>
          <p:cNvPr id="30723" name="Picture 5"/>
          <p:cNvPicPr>
            <a:picLocks noChangeAspect="1" noChangeArrowheads="1"/>
          </p:cNvPicPr>
          <p:nvPr>
            <p:ph type="body" sz="half" idx="4294967295"/>
          </p:nvPr>
        </p:nvPicPr>
        <p:blipFill>
          <a:blip r:embed="rId2"/>
          <a:srcRect l="17372" t="30684" r="19151" b="25758"/>
          <a:stretch>
            <a:fillRect/>
          </a:stretch>
        </p:blipFill>
        <p:spPr>
          <a:xfrm>
            <a:off x="1322388" y="3398838"/>
            <a:ext cx="5724525" cy="2962275"/>
          </a:xfrm>
          <a:solidFill>
            <a:schemeClr val="bg1"/>
          </a:solidFill>
        </p:spPr>
      </p:pic>
      <p:pic>
        <p:nvPicPr>
          <p:cNvPr id="30724" name="Picture 2" descr="D:\docs\desktop\ELdZ_Mol_cmyk_rum.jpg"/>
          <p:cNvPicPr>
            <a:picLocks noChangeAspect="1" noChangeArrowheads="1"/>
          </p:cNvPicPr>
          <p:nvPr/>
        </p:nvPicPr>
        <p:blipFill>
          <a:blip r:embed="rId3"/>
          <a:srcRect/>
          <a:stretch>
            <a:fillRect/>
          </a:stretch>
        </p:blipFill>
        <p:spPr bwMode="auto">
          <a:xfrm>
            <a:off x="0" y="0"/>
            <a:ext cx="2138363" cy="1555750"/>
          </a:xfrm>
          <a:prstGeom prst="rect">
            <a:avLst/>
          </a:prstGeom>
          <a:noFill/>
          <a:ln w="9525">
            <a:noFill/>
            <a:miter lim="800000"/>
            <a:headEnd/>
            <a:tailEnd/>
          </a:ln>
        </p:spPr>
      </p:pic>
      <p:sp>
        <p:nvSpPr>
          <p:cNvPr id="30725" name="Datumsplatzhalter 3"/>
          <p:cNvSpPr txBox="1">
            <a:spLocks noGrp="1"/>
          </p:cNvSpPr>
          <p:nvPr/>
        </p:nvSpPr>
        <p:spPr bwMode="auto">
          <a:xfrm>
            <a:off x="771525" y="6611938"/>
            <a:ext cx="1295400" cy="246062"/>
          </a:xfrm>
          <a:prstGeom prst="rect">
            <a:avLst/>
          </a:prstGeom>
          <a:noFill/>
          <a:ln w="9525">
            <a:noFill/>
            <a:miter lim="800000"/>
            <a:headEnd/>
            <a:tailEnd/>
          </a:ln>
        </p:spPr>
        <p:txBody>
          <a:bodyPr>
            <a:spAutoFit/>
          </a:bodyPr>
          <a:lstStyle/>
          <a:p>
            <a:pPr eaLnBrk="0" hangingPunct="0"/>
            <a:r>
              <a:rPr lang="ro-RO" sz="1000" b="0">
                <a:solidFill>
                  <a:srgbClr val="6E6452"/>
                </a:solidFill>
              </a:rPr>
              <a:t>26</a:t>
            </a:r>
            <a:r>
              <a:rPr lang="en-US" sz="1000" b="0">
                <a:solidFill>
                  <a:srgbClr val="6E6452"/>
                </a:solidFill>
              </a:rPr>
              <a:t>/10/2016</a:t>
            </a:r>
            <a:endParaRPr lang="de-DE" sz="1000" b="0">
              <a:solidFill>
                <a:srgbClr val="6E6452"/>
              </a:solidFill>
            </a:endParaRPr>
          </a:p>
        </p:txBody>
      </p:sp>
      <p:sp>
        <p:nvSpPr>
          <p:cNvPr id="30726" name="Fußzeilenplatzhalter 2"/>
          <p:cNvSpPr txBox="1">
            <a:spLocks noGrp="1"/>
          </p:cNvSpPr>
          <p:nvPr/>
        </p:nvSpPr>
        <p:spPr bwMode="auto">
          <a:xfrm>
            <a:off x="2862263" y="6581775"/>
            <a:ext cx="3419475" cy="246063"/>
          </a:xfrm>
          <a:prstGeom prst="rect">
            <a:avLst/>
          </a:prstGeom>
          <a:noFill/>
          <a:ln w="9525">
            <a:noFill/>
            <a:miter lim="800000"/>
            <a:headEnd/>
            <a:tailEnd/>
          </a:ln>
        </p:spPr>
        <p:txBody>
          <a:bodyPr>
            <a:spAutoFit/>
          </a:bodyPr>
          <a:lstStyle/>
          <a:p>
            <a:pPr algn="ctr" eaLnBrk="0" hangingPunct="0"/>
            <a:r>
              <a:rPr lang="de-DE" sz="1000">
                <a:solidFill>
                  <a:srgbClr val="6E6452"/>
                </a:solidFill>
              </a:rPr>
              <a:t>Ione</a:t>
            </a:r>
            <a:r>
              <a:rPr lang="ro-RO" sz="1000">
                <a:solidFill>
                  <a:srgbClr val="6E6452"/>
                </a:solidFill>
              </a:rPr>
              <a:t>ţ</a:t>
            </a:r>
            <a:endParaRPr lang="de-DE" sz="1000">
              <a:solidFill>
                <a:srgbClr val="6E6452"/>
              </a:solidFill>
            </a:endParaRPr>
          </a:p>
        </p:txBody>
      </p:sp>
    </p:spTree>
  </p:cSld>
  <p:clrMapOvr>
    <a:masterClrMapping/>
  </p:clrMapOvr>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Rectangle 2"/>
          <p:cNvSpPr>
            <a:spLocks noGrp="1" noChangeArrowheads="1"/>
          </p:cNvSpPr>
          <p:nvPr>
            <p:ph type="title"/>
          </p:nvPr>
        </p:nvSpPr>
        <p:spPr>
          <a:xfrm>
            <a:off x="684213" y="1203325"/>
            <a:ext cx="7775575" cy="657225"/>
          </a:xfrm>
        </p:spPr>
        <p:txBody>
          <a:bodyPr/>
          <a:lstStyle/>
          <a:p>
            <a:pPr algn="ctr" eaLnBrk="1" hangingPunct="1"/>
            <a:r>
              <a:rPr lang="pt-BR" sz="2800" b="1" smtClean="0">
                <a:latin typeface="Times New Roman" pitchFamily="18" charset="0"/>
              </a:rPr>
              <a:t>Tipuri de contoare de apa</a:t>
            </a:r>
            <a:endParaRPr lang="ru-RU" sz="2800" b="1" smtClean="0">
              <a:latin typeface="Times New Roman" pitchFamily="18" charset="0"/>
            </a:endParaRPr>
          </a:p>
        </p:txBody>
      </p:sp>
      <p:sp>
        <p:nvSpPr>
          <p:cNvPr id="31746" name="Rectangle 7"/>
          <p:cNvSpPr>
            <a:spLocks noGrp="1" noChangeArrowheads="1"/>
          </p:cNvSpPr>
          <p:nvPr>
            <p:ph type="body" sz="half" idx="4294967295"/>
          </p:nvPr>
        </p:nvSpPr>
        <p:spPr>
          <a:xfrm>
            <a:off x="898525" y="1812925"/>
            <a:ext cx="7346950" cy="4773613"/>
          </a:xfrm>
          <a:ln>
            <a:solidFill>
              <a:schemeClr val="tx1"/>
            </a:solidFill>
          </a:ln>
        </p:spPr>
        <p:txBody>
          <a:bodyPr/>
          <a:lstStyle/>
          <a:p>
            <a:r>
              <a:rPr lang="it-IT" b="1" smtClean="0">
                <a:latin typeface="Times New Roman" pitchFamily="18" charset="0"/>
              </a:rPr>
              <a:t>Apometre combinate</a:t>
            </a:r>
            <a:r>
              <a:rPr lang="ro-RO" b="1" smtClean="0">
                <a:latin typeface="Times New Roman" pitchFamily="18" charset="0"/>
              </a:rPr>
              <a:t> - </a:t>
            </a:r>
            <a:r>
              <a:rPr lang="it-IT" smtClean="0">
                <a:latin typeface="Times New Roman" pitchFamily="18" charset="0"/>
              </a:rPr>
              <a:t> montate in serie, </a:t>
            </a:r>
            <a:r>
              <a:rPr lang="ro-RO" smtClean="0">
                <a:latin typeface="Times New Roman" pitchFamily="18" charset="0"/>
              </a:rPr>
              <a:t>sau</a:t>
            </a:r>
            <a:r>
              <a:rPr lang="it-IT" smtClean="0">
                <a:latin typeface="Times New Roman" pitchFamily="18" charset="0"/>
              </a:rPr>
              <a:t> in paralel ambele turbine.  </a:t>
            </a:r>
            <a:r>
              <a:rPr lang="it-IT" b="1" smtClean="0">
                <a:latin typeface="Times New Roman" pitchFamily="18" charset="0"/>
              </a:rPr>
              <a:t>Masurarea</a:t>
            </a:r>
            <a:r>
              <a:rPr lang="it-IT" smtClean="0">
                <a:latin typeface="Times New Roman" pitchFamily="18" charset="0"/>
              </a:rPr>
              <a:t> se face in functie de fluxul de apa, astfel pentru un debit mic contorizeaza apometrul secundar cu o precizie ridicata in timp ce pentru un debit mai mare va contoriza apometrul principa</a:t>
            </a:r>
            <a:r>
              <a:rPr lang="ro-RO" smtClean="0">
                <a:latin typeface="Times New Roman" pitchFamily="18" charset="0"/>
              </a:rPr>
              <a:t>l.</a:t>
            </a:r>
          </a:p>
          <a:p>
            <a:pPr>
              <a:buFont typeface="Arial" charset="0"/>
              <a:buNone/>
            </a:pPr>
            <a:r>
              <a:rPr lang="ro-RO" smtClean="0">
                <a:latin typeface="Times New Roman" pitchFamily="18" charset="0"/>
              </a:rPr>
              <a:t>      </a:t>
            </a:r>
            <a:r>
              <a:rPr lang="it-IT" smtClean="0">
                <a:latin typeface="Times New Roman" pitchFamily="18" charset="0"/>
              </a:rPr>
              <a:t>Contoarele combinate sunt </a:t>
            </a:r>
            <a:r>
              <a:rPr lang="ro-RO" smtClean="0">
                <a:latin typeface="Times New Roman" pitchFamily="18" charset="0"/>
              </a:rPr>
              <a:t>utilizate</a:t>
            </a:r>
            <a:r>
              <a:rPr lang="it-IT" smtClean="0">
                <a:latin typeface="Times New Roman" pitchFamily="18" charset="0"/>
              </a:rPr>
              <a:t> pentru a măsura debitele de apă extrem de variabile. </a:t>
            </a:r>
            <a:endParaRPr lang="ru-RU" smtClean="0">
              <a:latin typeface="Times New Roman" pitchFamily="18" charset="0"/>
            </a:endParaRPr>
          </a:p>
          <a:p>
            <a:endParaRPr lang="ru-RU" smtClean="0">
              <a:latin typeface="Times New Roman" pitchFamily="18" charset="0"/>
            </a:endParaRPr>
          </a:p>
        </p:txBody>
      </p:sp>
      <p:pic>
        <p:nvPicPr>
          <p:cNvPr id="31747" name="Picture 2" descr="D:\docs\desktop\ELdZ_Mol_cmyk_rum.jpg"/>
          <p:cNvPicPr>
            <a:picLocks noChangeAspect="1" noChangeArrowheads="1"/>
          </p:cNvPicPr>
          <p:nvPr/>
        </p:nvPicPr>
        <p:blipFill>
          <a:blip r:embed="rId2"/>
          <a:srcRect/>
          <a:stretch>
            <a:fillRect/>
          </a:stretch>
        </p:blipFill>
        <p:spPr bwMode="auto">
          <a:xfrm>
            <a:off x="0" y="0"/>
            <a:ext cx="2138363" cy="1555750"/>
          </a:xfrm>
          <a:prstGeom prst="rect">
            <a:avLst/>
          </a:prstGeom>
          <a:noFill/>
          <a:ln w="9525">
            <a:noFill/>
            <a:miter lim="800000"/>
            <a:headEnd/>
            <a:tailEnd/>
          </a:ln>
        </p:spPr>
      </p:pic>
      <p:pic>
        <p:nvPicPr>
          <p:cNvPr id="31748" name="Picture 9"/>
          <p:cNvPicPr>
            <a:picLocks noChangeAspect="1" noChangeArrowheads="1"/>
          </p:cNvPicPr>
          <p:nvPr>
            <p:ph sz="half" idx="4294967295"/>
          </p:nvPr>
        </p:nvPicPr>
        <p:blipFill>
          <a:blip r:embed="rId3"/>
          <a:srcRect l="5174" t="30728" r="32649" b="28233"/>
          <a:stretch>
            <a:fillRect/>
          </a:stretch>
        </p:blipFill>
        <p:spPr>
          <a:xfrm>
            <a:off x="1700213" y="3684588"/>
            <a:ext cx="5373687" cy="2822575"/>
          </a:xfrm>
        </p:spPr>
      </p:pic>
      <p:sp>
        <p:nvSpPr>
          <p:cNvPr id="31749" name="Datumsplatzhalter 3"/>
          <p:cNvSpPr txBox="1">
            <a:spLocks noGrp="1"/>
          </p:cNvSpPr>
          <p:nvPr/>
        </p:nvSpPr>
        <p:spPr bwMode="auto">
          <a:xfrm>
            <a:off x="771525" y="6611938"/>
            <a:ext cx="1295400" cy="246062"/>
          </a:xfrm>
          <a:prstGeom prst="rect">
            <a:avLst/>
          </a:prstGeom>
          <a:noFill/>
          <a:ln w="9525">
            <a:noFill/>
            <a:miter lim="800000"/>
            <a:headEnd/>
            <a:tailEnd/>
          </a:ln>
        </p:spPr>
        <p:txBody>
          <a:bodyPr>
            <a:spAutoFit/>
          </a:bodyPr>
          <a:lstStyle/>
          <a:p>
            <a:pPr eaLnBrk="0" hangingPunct="0"/>
            <a:r>
              <a:rPr lang="ro-RO" sz="1000" b="0">
                <a:solidFill>
                  <a:srgbClr val="6E6452"/>
                </a:solidFill>
              </a:rPr>
              <a:t>26</a:t>
            </a:r>
            <a:r>
              <a:rPr lang="en-US" sz="1000" b="0">
                <a:solidFill>
                  <a:srgbClr val="6E6452"/>
                </a:solidFill>
              </a:rPr>
              <a:t>/10/2016</a:t>
            </a:r>
            <a:endParaRPr lang="de-DE" sz="1000" b="0">
              <a:solidFill>
                <a:srgbClr val="6E6452"/>
              </a:solidFill>
            </a:endParaRPr>
          </a:p>
        </p:txBody>
      </p:sp>
      <p:sp>
        <p:nvSpPr>
          <p:cNvPr id="31750" name="Fußzeilenplatzhalter 2"/>
          <p:cNvSpPr txBox="1">
            <a:spLocks noGrp="1"/>
          </p:cNvSpPr>
          <p:nvPr/>
        </p:nvSpPr>
        <p:spPr bwMode="auto">
          <a:xfrm>
            <a:off x="2862263" y="6581775"/>
            <a:ext cx="3419475" cy="246063"/>
          </a:xfrm>
          <a:prstGeom prst="rect">
            <a:avLst/>
          </a:prstGeom>
          <a:noFill/>
          <a:ln w="9525">
            <a:noFill/>
            <a:miter lim="800000"/>
            <a:headEnd/>
            <a:tailEnd/>
          </a:ln>
        </p:spPr>
        <p:txBody>
          <a:bodyPr>
            <a:spAutoFit/>
          </a:bodyPr>
          <a:lstStyle/>
          <a:p>
            <a:pPr algn="ctr" eaLnBrk="0" hangingPunct="0"/>
            <a:r>
              <a:rPr lang="de-DE" sz="1000">
                <a:solidFill>
                  <a:srgbClr val="6E6452"/>
                </a:solidFill>
              </a:rPr>
              <a:t>Ione</a:t>
            </a:r>
            <a:r>
              <a:rPr lang="ro-RO" sz="1000">
                <a:solidFill>
                  <a:srgbClr val="6E6452"/>
                </a:solidFill>
              </a:rPr>
              <a:t>ţ</a:t>
            </a:r>
            <a:endParaRPr lang="de-DE" sz="1000">
              <a:solidFill>
                <a:srgbClr val="6E6452"/>
              </a:solidFill>
            </a:endParaRPr>
          </a:p>
        </p:txBody>
      </p:sp>
    </p:spTree>
  </p:cSld>
  <p:clrMapOvr>
    <a:masterClrMapping/>
  </p:clrMapOvr>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Rectangle 2"/>
          <p:cNvSpPr>
            <a:spLocks noGrp="1" noChangeArrowheads="1"/>
          </p:cNvSpPr>
          <p:nvPr>
            <p:ph type="title"/>
          </p:nvPr>
        </p:nvSpPr>
        <p:spPr>
          <a:xfrm>
            <a:off x="684213" y="1152525"/>
            <a:ext cx="7775575" cy="606425"/>
          </a:xfrm>
        </p:spPr>
        <p:txBody>
          <a:bodyPr/>
          <a:lstStyle/>
          <a:p>
            <a:pPr algn="ctr" eaLnBrk="1" hangingPunct="1"/>
            <a:r>
              <a:rPr lang="pt-BR" sz="2800" b="1" smtClean="0">
                <a:latin typeface="Times New Roman" pitchFamily="18" charset="0"/>
              </a:rPr>
              <a:t>Tipuri de contoare de apa</a:t>
            </a:r>
            <a:r>
              <a:rPr lang="ro-RO" sz="3200" b="1" smtClean="0">
                <a:latin typeface="Times New Roman" pitchFamily="18" charset="0"/>
              </a:rPr>
              <a:t> </a:t>
            </a:r>
            <a:endParaRPr lang="ru-RU" sz="3200" b="1" smtClean="0">
              <a:latin typeface="Times New Roman" pitchFamily="18" charset="0"/>
            </a:endParaRPr>
          </a:p>
        </p:txBody>
      </p:sp>
      <p:sp>
        <p:nvSpPr>
          <p:cNvPr id="32770" name="Rectangle 5"/>
          <p:cNvSpPr>
            <a:spLocks noGrp="1" noChangeArrowheads="1"/>
          </p:cNvSpPr>
          <p:nvPr>
            <p:ph type="body" sz="half" idx="4294967295"/>
          </p:nvPr>
        </p:nvSpPr>
        <p:spPr>
          <a:xfrm>
            <a:off x="866775" y="2060575"/>
            <a:ext cx="7346950" cy="4473575"/>
          </a:xfrm>
          <a:ln>
            <a:solidFill>
              <a:schemeClr val="tx1"/>
            </a:solidFill>
          </a:ln>
        </p:spPr>
        <p:txBody>
          <a:bodyPr/>
          <a:lstStyle/>
          <a:p>
            <a:pPr marL="0" indent="342900">
              <a:lnSpc>
                <a:spcPct val="90000"/>
              </a:lnSpc>
              <a:buFont typeface="Arial" charset="0"/>
              <a:buNone/>
            </a:pPr>
            <a:r>
              <a:rPr lang="ro-RO" b="1" smtClean="0">
                <a:latin typeface="Times New Roman" pitchFamily="18" charset="0"/>
              </a:rPr>
              <a:t>Masurarea:</a:t>
            </a:r>
            <a:r>
              <a:rPr lang="ro-RO" smtClean="0">
                <a:latin typeface="Times New Roman" pitchFamily="18" charset="0"/>
              </a:rPr>
              <a:t> </a:t>
            </a:r>
            <a:r>
              <a:rPr lang="it-IT" smtClean="0">
                <a:latin typeface="Times New Roman" pitchFamily="18" charset="0"/>
              </a:rPr>
              <a:t>  În funcþie de mãrimea debitului de  apã si a presiunii , supapa de comutare dirijeazã , dupa caz, curgerea si  mãsurarea cãtre circuitul principal sau cel secundar sau cãtre ambele circuite. Volumul de apã mãsurat se determina prin  însumarea indicaþiilor de pe cadranele  contorului  principal  </a:t>
            </a:r>
            <a:r>
              <a:rPr lang="ro-RO" smtClean="0">
                <a:latin typeface="Times New Roman" pitchFamily="18" charset="0"/>
              </a:rPr>
              <a:t>şi celui secundar.</a:t>
            </a:r>
            <a:endParaRPr lang="ru-RU" smtClean="0">
              <a:latin typeface="Times New Roman" pitchFamily="18" charset="0"/>
            </a:endParaRPr>
          </a:p>
          <a:p>
            <a:pPr marL="0" indent="342900">
              <a:lnSpc>
                <a:spcPct val="90000"/>
              </a:lnSpc>
            </a:pPr>
            <a:endParaRPr lang="ru-RU" smtClean="0">
              <a:latin typeface="Times New Roman" pitchFamily="18" charset="0"/>
            </a:endParaRPr>
          </a:p>
        </p:txBody>
      </p:sp>
      <p:pic>
        <p:nvPicPr>
          <p:cNvPr id="32771" name="Picture 2" descr="D:\docs\desktop\ELdZ_Mol_cmyk_rum.jpg"/>
          <p:cNvPicPr>
            <a:picLocks noChangeAspect="1" noChangeArrowheads="1"/>
          </p:cNvPicPr>
          <p:nvPr/>
        </p:nvPicPr>
        <p:blipFill>
          <a:blip r:embed="rId2"/>
          <a:srcRect/>
          <a:stretch>
            <a:fillRect/>
          </a:stretch>
        </p:blipFill>
        <p:spPr bwMode="auto">
          <a:xfrm>
            <a:off x="0" y="0"/>
            <a:ext cx="2138363" cy="1555750"/>
          </a:xfrm>
          <a:prstGeom prst="rect">
            <a:avLst/>
          </a:prstGeom>
          <a:noFill/>
          <a:ln w="9525">
            <a:noFill/>
            <a:miter lim="800000"/>
            <a:headEnd/>
            <a:tailEnd/>
          </a:ln>
        </p:spPr>
      </p:pic>
      <p:pic>
        <p:nvPicPr>
          <p:cNvPr id="32772" name="Picture 7" descr="http://teplovodomer-rnd.ru/admin/plugins/ckeditor/plugins/kcfinder/upload/images/rabota_combik.jpg"/>
          <p:cNvPicPr>
            <a:picLocks noChangeAspect="1" noChangeArrowheads="1"/>
          </p:cNvPicPr>
          <p:nvPr>
            <p:ph sz="half" idx="4294967295"/>
          </p:nvPr>
        </p:nvPicPr>
        <p:blipFill>
          <a:blip r:embed="rId3"/>
          <a:srcRect/>
          <a:stretch>
            <a:fillRect/>
          </a:stretch>
        </p:blipFill>
        <p:spPr>
          <a:xfrm>
            <a:off x="1068388" y="3332163"/>
            <a:ext cx="6904037" cy="2862262"/>
          </a:xfrm>
        </p:spPr>
      </p:pic>
      <p:sp>
        <p:nvSpPr>
          <p:cNvPr id="32773" name="Datumsplatzhalter 3"/>
          <p:cNvSpPr txBox="1">
            <a:spLocks noGrp="1"/>
          </p:cNvSpPr>
          <p:nvPr/>
        </p:nvSpPr>
        <p:spPr bwMode="auto">
          <a:xfrm>
            <a:off x="771525" y="6611938"/>
            <a:ext cx="1295400" cy="246062"/>
          </a:xfrm>
          <a:prstGeom prst="rect">
            <a:avLst/>
          </a:prstGeom>
          <a:noFill/>
          <a:ln w="9525">
            <a:noFill/>
            <a:miter lim="800000"/>
            <a:headEnd/>
            <a:tailEnd/>
          </a:ln>
        </p:spPr>
        <p:txBody>
          <a:bodyPr>
            <a:spAutoFit/>
          </a:bodyPr>
          <a:lstStyle/>
          <a:p>
            <a:pPr eaLnBrk="0" hangingPunct="0"/>
            <a:r>
              <a:rPr lang="ro-RO" sz="1000" b="0">
                <a:solidFill>
                  <a:srgbClr val="6E6452"/>
                </a:solidFill>
              </a:rPr>
              <a:t>26</a:t>
            </a:r>
            <a:r>
              <a:rPr lang="en-US" sz="1000" b="0">
                <a:solidFill>
                  <a:srgbClr val="6E6452"/>
                </a:solidFill>
              </a:rPr>
              <a:t>/10/2016</a:t>
            </a:r>
            <a:endParaRPr lang="de-DE" sz="1000" b="0">
              <a:solidFill>
                <a:srgbClr val="6E6452"/>
              </a:solidFill>
            </a:endParaRPr>
          </a:p>
        </p:txBody>
      </p:sp>
      <p:sp>
        <p:nvSpPr>
          <p:cNvPr id="32774" name="Fußzeilenplatzhalter 2"/>
          <p:cNvSpPr txBox="1">
            <a:spLocks noGrp="1"/>
          </p:cNvSpPr>
          <p:nvPr/>
        </p:nvSpPr>
        <p:spPr bwMode="auto">
          <a:xfrm>
            <a:off x="2862263" y="6581775"/>
            <a:ext cx="3419475" cy="246063"/>
          </a:xfrm>
          <a:prstGeom prst="rect">
            <a:avLst/>
          </a:prstGeom>
          <a:noFill/>
          <a:ln w="9525">
            <a:noFill/>
            <a:miter lim="800000"/>
            <a:headEnd/>
            <a:tailEnd/>
          </a:ln>
        </p:spPr>
        <p:txBody>
          <a:bodyPr>
            <a:spAutoFit/>
          </a:bodyPr>
          <a:lstStyle/>
          <a:p>
            <a:pPr algn="ctr" eaLnBrk="0" hangingPunct="0"/>
            <a:r>
              <a:rPr lang="de-DE" sz="1000">
                <a:solidFill>
                  <a:srgbClr val="6E6452"/>
                </a:solidFill>
              </a:rPr>
              <a:t>Ione</a:t>
            </a:r>
            <a:r>
              <a:rPr lang="ro-RO" sz="1000">
                <a:solidFill>
                  <a:srgbClr val="6E6452"/>
                </a:solidFill>
              </a:rPr>
              <a:t>ţ</a:t>
            </a:r>
            <a:endParaRPr lang="de-DE" sz="1000">
              <a:solidFill>
                <a:srgbClr val="6E6452"/>
              </a:solidFill>
            </a:endParaRPr>
          </a:p>
        </p:txBody>
      </p:sp>
    </p:spTree>
  </p:cSld>
  <p:clrMapOvr>
    <a:masterClrMapping/>
  </p:clrMapOvr>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Rectangle 2"/>
          <p:cNvSpPr>
            <a:spLocks noGrp="1" noChangeArrowheads="1"/>
          </p:cNvSpPr>
          <p:nvPr>
            <p:ph type="title"/>
          </p:nvPr>
        </p:nvSpPr>
        <p:spPr>
          <a:xfrm>
            <a:off x="684213" y="1165225"/>
            <a:ext cx="7775575" cy="555625"/>
          </a:xfrm>
        </p:spPr>
        <p:txBody>
          <a:bodyPr/>
          <a:lstStyle/>
          <a:p>
            <a:pPr algn="ctr"/>
            <a:r>
              <a:rPr lang="pt-BR" sz="2800" b="1" smtClean="0">
                <a:latin typeface="Times New Roman" pitchFamily="18" charset="0"/>
              </a:rPr>
              <a:t>Tipuri de contoare de apa</a:t>
            </a:r>
            <a:endParaRPr lang="ru-RU" sz="2800" b="1" smtClean="0">
              <a:latin typeface="Times New Roman" pitchFamily="18" charset="0"/>
            </a:endParaRPr>
          </a:p>
        </p:txBody>
      </p:sp>
      <p:sp>
        <p:nvSpPr>
          <p:cNvPr id="33794" name="Rectangle 5"/>
          <p:cNvSpPr>
            <a:spLocks noGrp="1" noChangeArrowheads="1"/>
          </p:cNvSpPr>
          <p:nvPr>
            <p:ph sz="half" idx="1"/>
          </p:nvPr>
        </p:nvSpPr>
        <p:spPr>
          <a:xfrm>
            <a:off x="744538" y="2074863"/>
            <a:ext cx="7864475" cy="4294187"/>
          </a:xfrm>
          <a:ln>
            <a:solidFill>
              <a:schemeClr val="tx1"/>
            </a:solidFill>
          </a:ln>
        </p:spPr>
        <p:txBody>
          <a:bodyPr/>
          <a:lstStyle/>
          <a:p>
            <a:pPr>
              <a:buClr>
                <a:schemeClr val="tx1"/>
              </a:buClr>
              <a:buFont typeface="Wingdings" pitchFamily="2" charset="2"/>
              <a:buNone/>
            </a:pPr>
            <a:endParaRPr lang="pt-BR" sz="1600" b="1" smtClean="0"/>
          </a:p>
          <a:p>
            <a:pPr>
              <a:buClr>
                <a:schemeClr val="tx1"/>
              </a:buClr>
              <a:buFont typeface="Wingdings" pitchFamily="2" charset="2"/>
              <a:buNone/>
            </a:pPr>
            <a:r>
              <a:rPr lang="pt-BR" sz="1600" b="1" smtClean="0"/>
              <a:t>Avantajele</a:t>
            </a:r>
            <a:r>
              <a:rPr lang="pt-BR" sz="1600" smtClean="0"/>
              <a:t> apometrelor mecanice:</a:t>
            </a:r>
          </a:p>
          <a:p>
            <a:pPr>
              <a:buClr>
                <a:schemeClr val="tx1"/>
              </a:buClr>
              <a:buFont typeface="Wingdings" pitchFamily="2" charset="2"/>
              <a:buChar char="Ø"/>
            </a:pPr>
            <a:r>
              <a:rPr lang="pt-BR" sz="1600" smtClean="0"/>
              <a:t>  </a:t>
            </a:r>
            <a:r>
              <a:rPr lang="ro-RO" sz="1600" smtClean="0"/>
              <a:t>de</a:t>
            </a:r>
            <a:r>
              <a:rPr lang="pt-BR" sz="1600" smtClean="0"/>
              <a:t>servi</a:t>
            </a:r>
            <a:r>
              <a:rPr lang="ro-RO" sz="1600" smtClean="0"/>
              <a:t>re uşoară</a:t>
            </a:r>
            <a:endParaRPr lang="pt-BR" sz="1600" smtClean="0"/>
          </a:p>
          <a:p>
            <a:pPr>
              <a:buClr>
                <a:schemeClr val="tx1"/>
              </a:buClr>
              <a:buFont typeface="Wingdings" pitchFamily="2" charset="2"/>
              <a:buChar char="Ø"/>
            </a:pPr>
            <a:r>
              <a:rPr lang="pt-BR" sz="1600" smtClean="0"/>
              <a:t> </a:t>
            </a:r>
            <a:r>
              <a:rPr lang="ro-RO" sz="1600" smtClean="0"/>
              <a:t>n</a:t>
            </a:r>
            <a:r>
              <a:rPr lang="pt-BR" sz="1600" smtClean="0"/>
              <a:t>u necesită alimentare cu energie</a:t>
            </a:r>
            <a:endParaRPr lang="es-ES_tradnl" sz="1600" smtClean="0"/>
          </a:p>
          <a:p>
            <a:pPr>
              <a:buClr>
                <a:schemeClr val="tx1"/>
              </a:buClr>
              <a:buFont typeface="Wingdings" pitchFamily="2" charset="2"/>
              <a:buChar char="Ø"/>
            </a:pPr>
            <a:r>
              <a:rPr lang="es-ES_tradnl" sz="1600" smtClean="0"/>
              <a:t> </a:t>
            </a:r>
            <a:r>
              <a:rPr lang="ro-RO" sz="1600" smtClean="0"/>
              <a:t>p</a:t>
            </a:r>
            <a:r>
              <a:rPr lang="es-ES_tradnl" sz="1600" smtClean="0"/>
              <a:t>reț redus, în comparație cu aceleași contoare de apă de un alt tip </a:t>
            </a:r>
          </a:p>
          <a:p>
            <a:pPr>
              <a:buClr>
                <a:schemeClr val="tx1"/>
              </a:buClr>
              <a:buFont typeface="Wingdings" pitchFamily="2" charset="2"/>
              <a:buChar char="Ø"/>
            </a:pPr>
            <a:r>
              <a:rPr lang="es-ES_tradnl" sz="1600" smtClean="0"/>
              <a:t> </a:t>
            </a:r>
            <a:r>
              <a:rPr lang="it-IT" sz="1600" smtClean="0"/>
              <a:t>unele  dintre dispozitivele de măsurare mecanice pot fi montate în încăperi pline cu apă</a:t>
            </a:r>
          </a:p>
          <a:p>
            <a:pPr>
              <a:buClr>
                <a:schemeClr val="tx1"/>
              </a:buClr>
              <a:buFont typeface="Wingdings" pitchFamily="2" charset="2"/>
              <a:buChar char="Ø"/>
            </a:pPr>
            <a:r>
              <a:rPr lang="ro-RO" sz="1600" smtClean="0"/>
              <a:t>u</a:t>
            </a:r>
            <a:r>
              <a:rPr lang="it-IT" sz="1600" smtClean="0"/>
              <a:t>nele modele de  contoare mecanice permit măsurarea consumului de lichid cu conţinut de impurităţi</a:t>
            </a:r>
            <a:endParaRPr lang="ru-RU" sz="1600" smtClean="0"/>
          </a:p>
          <a:p>
            <a:endParaRPr lang="ru-RU" sz="1600" smtClean="0"/>
          </a:p>
        </p:txBody>
      </p:sp>
      <p:sp>
        <p:nvSpPr>
          <p:cNvPr id="33795" name="Rectangle 6"/>
          <p:cNvSpPr>
            <a:spLocks noGrp="1" noChangeArrowheads="1"/>
          </p:cNvSpPr>
          <p:nvPr>
            <p:ph sz="half" idx="2"/>
          </p:nvPr>
        </p:nvSpPr>
        <p:spPr>
          <a:xfrm>
            <a:off x="4648200" y="2478088"/>
            <a:ext cx="3811588" cy="3786187"/>
          </a:xfrm>
        </p:spPr>
        <p:txBody>
          <a:bodyPr/>
          <a:lstStyle/>
          <a:p>
            <a:pPr>
              <a:buClr>
                <a:schemeClr val="tx1"/>
              </a:buClr>
              <a:buFont typeface="Wingdings" pitchFamily="2" charset="2"/>
              <a:buNone/>
            </a:pPr>
            <a:r>
              <a:rPr lang="pt-BR" sz="1600" b="1" smtClean="0"/>
              <a:t>Dezavantajele</a:t>
            </a:r>
            <a:r>
              <a:rPr lang="pt-BR" sz="1600" smtClean="0"/>
              <a:t>  apometrelor mecanice:</a:t>
            </a:r>
            <a:endParaRPr lang="ro-RO" sz="1600" smtClean="0"/>
          </a:p>
          <a:p>
            <a:pPr>
              <a:buClr>
                <a:schemeClr val="tx1"/>
              </a:buClr>
              <a:buFont typeface="Wingdings" pitchFamily="2" charset="2"/>
              <a:buChar char="Ø"/>
            </a:pPr>
            <a:r>
              <a:rPr lang="ro-RO" sz="1600" smtClean="0"/>
              <a:t>g</a:t>
            </a:r>
            <a:r>
              <a:rPr lang="pt-BR" sz="1600" smtClean="0"/>
              <a:t>rilă scăzută de măsurare a debitelor;</a:t>
            </a:r>
          </a:p>
          <a:p>
            <a:pPr>
              <a:buClr>
                <a:schemeClr val="tx1"/>
              </a:buClr>
              <a:buFont typeface="Wingdings" pitchFamily="2" charset="2"/>
              <a:buChar char="Ø"/>
            </a:pPr>
            <a:r>
              <a:rPr lang="pt-BR" sz="1600" smtClean="0"/>
              <a:t> </a:t>
            </a:r>
            <a:r>
              <a:rPr lang="ro-RO" sz="1600" smtClean="0"/>
              <a:t>p</a:t>
            </a:r>
            <a:r>
              <a:rPr lang="pt-BR" sz="1600" smtClean="0"/>
              <a:t>ierdere  înaltă de presiune </a:t>
            </a:r>
          </a:p>
          <a:p>
            <a:pPr>
              <a:buClr>
                <a:schemeClr val="tx1"/>
              </a:buClr>
              <a:buFont typeface="Wingdings" pitchFamily="2" charset="2"/>
              <a:buChar char="Ø"/>
            </a:pPr>
            <a:r>
              <a:rPr lang="ro-RO" sz="1600" smtClean="0"/>
              <a:t>l</a:t>
            </a:r>
            <a:r>
              <a:rPr lang="pt-BR" sz="1600" smtClean="0"/>
              <a:t>ipsa indicației  debitului instantaneu</a:t>
            </a:r>
          </a:p>
          <a:p>
            <a:pPr>
              <a:buClr>
                <a:schemeClr val="tx1"/>
              </a:buClr>
              <a:buFont typeface="Wingdings" pitchFamily="2" charset="2"/>
              <a:buChar char="Ø"/>
            </a:pPr>
            <a:r>
              <a:rPr lang="ro-RO" sz="1600" smtClean="0"/>
              <a:t>p</a:t>
            </a:r>
            <a:r>
              <a:rPr lang="pt-BR" sz="1600" smtClean="0"/>
              <a:t>rezența pieselor în mișcare, în secțiunea de curgere</a:t>
            </a:r>
            <a:endParaRPr lang="it-IT" sz="1600" smtClean="0"/>
          </a:p>
          <a:p>
            <a:pPr>
              <a:buClr>
                <a:schemeClr val="tx1"/>
              </a:buClr>
              <a:buFont typeface="Wingdings" pitchFamily="2" charset="2"/>
              <a:buChar char="Ø"/>
            </a:pPr>
            <a:r>
              <a:rPr lang="ro-RO" sz="1600" smtClean="0"/>
              <a:t>n</a:t>
            </a:r>
            <a:r>
              <a:rPr lang="it-IT" sz="1600" smtClean="0"/>
              <a:t>ecesitatea de a instala un filtru în fața  contor</a:t>
            </a:r>
            <a:r>
              <a:rPr lang="ro-RO" sz="1600" smtClean="0"/>
              <a:t>ului</a:t>
            </a:r>
            <a:r>
              <a:rPr lang="it-IT" sz="1600" smtClean="0"/>
              <a:t> de apă</a:t>
            </a:r>
          </a:p>
          <a:p>
            <a:pPr>
              <a:buClr>
                <a:schemeClr val="tx1"/>
              </a:buClr>
              <a:buFont typeface="Wingdings" pitchFamily="2" charset="2"/>
              <a:buChar char="Ø"/>
            </a:pPr>
            <a:r>
              <a:rPr lang="it-IT" sz="1600" smtClean="0"/>
              <a:t> viață scurtă și acuratețe scăzută</a:t>
            </a:r>
            <a:endParaRPr lang="ru-RU" sz="1600" smtClean="0"/>
          </a:p>
          <a:p>
            <a:endParaRPr lang="ru-RU" sz="1600" smtClean="0"/>
          </a:p>
        </p:txBody>
      </p:sp>
      <p:pic>
        <p:nvPicPr>
          <p:cNvPr id="33796" name="Picture 2" descr="D:\docs\desktop\ELdZ_Mol_cmyk_rum.jpg"/>
          <p:cNvPicPr>
            <a:picLocks noChangeAspect="1" noChangeArrowheads="1"/>
          </p:cNvPicPr>
          <p:nvPr/>
        </p:nvPicPr>
        <p:blipFill>
          <a:blip r:embed="rId2"/>
          <a:srcRect/>
          <a:stretch>
            <a:fillRect/>
          </a:stretch>
        </p:blipFill>
        <p:spPr bwMode="auto">
          <a:xfrm>
            <a:off x="0" y="0"/>
            <a:ext cx="2138363" cy="1555750"/>
          </a:xfrm>
          <a:prstGeom prst="rect">
            <a:avLst/>
          </a:prstGeom>
          <a:noFill/>
          <a:ln w="9525">
            <a:noFill/>
            <a:miter lim="800000"/>
            <a:headEnd/>
            <a:tailEnd/>
          </a:ln>
        </p:spPr>
      </p:pic>
      <p:sp>
        <p:nvSpPr>
          <p:cNvPr id="33797" name="Datumsplatzhalter 3"/>
          <p:cNvSpPr txBox="1">
            <a:spLocks noGrp="1"/>
          </p:cNvSpPr>
          <p:nvPr/>
        </p:nvSpPr>
        <p:spPr bwMode="auto">
          <a:xfrm>
            <a:off x="771525" y="6611938"/>
            <a:ext cx="1295400" cy="246062"/>
          </a:xfrm>
          <a:prstGeom prst="rect">
            <a:avLst/>
          </a:prstGeom>
          <a:noFill/>
          <a:ln w="9525">
            <a:noFill/>
            <a:miter lim="800000"/>
            <a:headEnd/>
            <a:tailEnd/>
          </a:ln>
        </p:spPr>
        <p:txBody>
          <a:bodyPr>
            <a:spAutoFit/>
          </a:bodyPr>
          <a:lstStyle/>
          <a:p>
            <a:pPr eaLnBrk="0" hangingPunct="0"/>
            <a:r>
              <a:rPr lang="ro-RO" sz="1000" b="0">
                <a:solidFill>
                  <a:srgbClr val="6E6452"/>
                </a:solidFill>
              </a:rPr>
              <a:t>26</a:t>
            </a:r>
            <a:r>
              <a:rPr lang="en-US" sz="1000" b="0">
                <a:solidFill>
                  <a:srgbClr val="6E6452"/>
                </a:solidFill>
              </a:rPr>
              <a:t>/10/2016</a:t>
            </a:r>
            <a:endParaRPr lang="de-DE" sz="1000" b="0">
              <a:solidFill>
                <a:srgbClr val="6E6452"/>
              </a:solidFill>
            </a:endParaRPr>
          </a:p>
        </p:txBody>
      </p:sp>
      <p:sp>
        <p:nvSpPr>
          <p:cNvPr id="33798" name="Fußzeilenplatzhalter 2"/>
          <p:cNvSpPr txBox="1">
            <a:spLocks noGrp="1"/>
          </p:cNvSpPr>
          <p:nvPr/>
        </p:nvSpPr>
        <p:spPr bwMode="auto">
          <a:xfrm>
            <a:off x="2862263" y="6581775"/>
            <a:ext cx="3419475" cy="246063"/>
          </a:xfrm>
          <a:prstGeom prst="rect">
            <a:avLst/>
          </a:prstGeom>
          <a:noFill/>
          <a:ln w="9525">
            <a:noFill/>
            <a:miter lim="800000"/>
            <a:headEnd/>
            <a:tailEnd/>
          </a:ln>
        </p:spPr>
        <p:txBody>
          <a:bodyPr>
            <a:spAutoFit/>
          </a:bodyPr>
          <a:lstStyle/>
          <a:p>
            <a:pPr algn="ctr" eaLnBrk="0" hangingPunct="0"/>
            <a:r>
              <a:rPr lang="de-DE" sz="1000">
                <a:solidFill>
                  <a:srgbClr val="6E6452"/>
                </a:solidFill>
              </a:rPr>
              <a:t>Ione</a:t>
            </a:r>
            <a:r>
              <a:rPr lang="ro-RO" sz="1000">
                <a:solidFill>
                  <a:srgbClr val="6E6452"/>
                </a:solidFill>
              </a:rPr>
              <a:t>ţ</a:t>
            </a:r>
            <a:endParaRPr lang="de-DE" sz="1000">
              <a:solidFill>
                <a:srgbClr val="6E6452"/>
              </a:solidFill>
            </a:endParaRPr>
          </a:p>
        </p:txBody>
      </p:sp>
    </p:spTree>
  </p:cSld>
  <p:clrMapOvr>
    <a:masterClrMapping/>
  </p:clrMapOvr>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Rectangle 2"/>
          <p:cNvSpPr>
            <a:spLocks noGrp="1" noChangeArrowheads="1"/>
          </p:cNvSpPr>
          <p:nvPr>
            <p:ph type="title"/>
          </p:nvPr>
        </p:nvSpPr>
        <p:spPr>
          <a:xfrm>
            <a:off x="684213" y="1444625"/>
            <a:ext cx="7775575" cy="542925"/>
          </a:xfrm>
        </p:spPr>
        <p:txBody>
          <a:bodyPr/>
          <a:lstStyle/>
          <a:p>
            <a:pPr algn="ctr" eaLnBrk="1" hangingPunct="1"/>
            <a:r>
              <a:rPr lang="it-IT" sz="2800" b="1" smtClean="0">
                <a:latin typeface="Times New Roman" pitchFamily="18" charset="0"/>
              </a:rPr>
              <a:t>Elementele componente  a contorului de apă</a:t>
            </a:r>
            <a:r>
              <a:rPr lang="it-IT" sz="2800" smtClean="0">
                <a:latin typeface="Times New Roman" pitchFamily="18" charset="0"/>
              </a:rPr>
              <a:t/>
            </a:r>
            <a:br>
              <a:rPr lang="it-IT" sz="2800" smtClean="0">
                <a:latin typeface="Times New Roman" pitchFamily="18" charset="0"/>
              </a:rPr>
            </a:br>
            <a:endParaRPr lang="ru-RU" sz="2800" smtClean="0">
              <a:latin typeface="Times New Roman" pitchFamily="18" charset="0"/>
            </a:endParaRPr>
          </a:p>
        </p:txBody>
      </p:sp>
      <p:pic>
        <p:nvPicPr>
          <p:cNvPr id="34818" name="Picture 2" descr="D:\docs\desktop\ELdZ_Mol_cmyk_rum.jpg"/>
          <p:cNvPicPr>
            <a:picLocks noChangeAspect="1" noChangeArrowheads="1"/>
          </p:cNvPicPr>
          <p:nvPr/>
        </p:nvPicPr>
        <p:blipFill>
          <a:blip r:embed="rId2"/>
          <a:srcRect/>
          <a:stretch>
            <a:fillRect/>
          </a:stretch>
        </p:blipFill>
        <p:spPr bwMode="auto">
          <a:xfrm>
            <a:off x="0" y="0"/>
            <a:ext cx="2138363" cy="1555750"/>
          </a:xfrm>
          <a:prstGeom prst="rect">
            <a:avLst/>
          </a:prstGeom>
          <a:noFill/>
          <a:ln w="9525">
            <a:noFill/>
            <a:miter lim="800000"/>
            <a:headEnd/>
            <a:tailEnd/>
          </a:ln>
        </p:spPr>
      </p:pic>
      <p:pic>
        <p:nvPicPr>
          <p:cNvPr id="34819" name="Picture 10"/>
          <p:cNvPicPr>
            <a:picLocks noChangeAspect="1" noChangeArrowheads="1"/>
          </p:cNvPicPr>
          <p:nvPr>
            <p:ph sz="half" idx="1"/>
          </p:nvPr>
        </p:nvPicPr>
        <p:blipFill>
          <a:blip r:embed="rId3"/>
          <a:srcRect l="5907" t="37750" r="34406" b="26375"/>
          <a:stretch>
            <a:fillRect/>
          </a:stretch>
        </p:blipFill>
        <p:spPr>
          <a:xfrm>
            <a:off x="1301750" y="1979613"/>
            <a:ext cx="6564313" cy="2601912"/>
          </a:xfrm>
          <a:ln>
            <a:solidFill>
              <a:schemeClr val="tx1"/>
            </a:solidFill>
          </a:ln>
        </p:spPr>
      </p:pic>
      <p:sp>
        <p:nvSpPr>
          <p:cNvPr id="34820" name="Rectangle 12"/>
          <p:cNvSpPr>
            <a:spLocks noChangeArrowheads="1"/>
          </p:cNvSpPr>
          <p:nvPr/>
        </p:nvSpPr>
        <p:spPr bwMode="auto">
          <a:xfrm>
            <a:off x="425450" y="4713288"/>
            <a:ext cx="8169275" cy="1803400"/>
          </a:xfrm>
          <a:prstGeom prst="rect">
            <a:avLst/>
          </a:prstGeom>
          <a:noFill/>
          <a:ln w="9525">
            <a:solidFill>
              <a:schemeClr val="tx1"/>
            </a:solidFill>
            <a:miter lim="800000"/>
            <a:headEnd/>
            <a:tailEnd/>
          </a:ln>
        </p:spPr>
        <p:txBody>
          <a:bodyPr>
            <a:spAutoFit/>
          </a:bodyPr>
          <a:lstStyle/>
          <a:p>
            <a:r>
              <a:rPr lang="it-IT" sz="1400" b="0">
                <a:solidFill>
                  <a:schemeClr val="tx1"/>
                </a:solidFill>
                <a:latin typeface="Arial" charset="0"/>
              </a:rPr>
              <a:t>1-</a:t>
            </a:r>
            <a:r>
              <a:rPr lang="ro-RO" sz="1400" b="0">
                <a:solidFill>
                  <a:schemeClr val="tx1"/>
                </a:solidFill>
                <a:latin typeface="Arial" charset="0"/>
              </a:rPr>
              <a:t> </a:t>
            </a:r>
            <a:r>
              <a:rPr lang="it-IT" sz="1400" b="0">
                <a:solidFill>
                  <a:schemeClr val="tx1"/>
                </a:solidFill>
                <a:latin typeface="Arial" charset="0"/>
              </a:rPr>
              <a:t>corp din alama nichelata cu canal de intrare-iesire a apei;</a:t>
            </a:r>
            <a:endParaRPr lang="ro-RO" sz="1400" b="0">
              <a:solidFill>
                <a:schemeClr val="tx1"/>
              </a:solidFill>
              <a:latin typeface="Arial" charset="0"/>
            </a:endParaRPr>
          </a:p>
          <a:p>
            <a:r>
              <a:rPr lang="ro-RO" sz="1400" b="0">
                <a:solidFill>
                  <a:schemeClr val="tx1"/>
                </a:solidFill>
                <a:latin typeface="Arial" charset="0"/>
              </a:rPr>
              <a:t>2</a:t>
            </a:r>
            <a:r>
              <a:rPr lang="it-IT" sz="1400" b="0">
                <a:solidFill>
                  <a:schemeClr val="tx1"/>
                </a:solidFill>
                <a:latin typeface="Arial" charset="0"/>
              </a:rPr>
              <a:t>-</a:t>
            </a:r>
            <a:r>
              <a:rPr lang="ro-RO" sz="1400" b="0">
                <a:solidFill>
                  <a:schemeClr val="tx1"/>
                </a:solidFill>
                <a:latin typeface="Arial" charset="0"/>
              </a:rPr>
              <a:t> </a:t>
            </a:r>
            <a:r>
              <a:rPr lang="it-IT" sz="1400" b="0">
                <a:solidFill>
                  <a:schemeClr val="tx1"/>
                </a:solidFill>
                <a:latin typeface="Arial" charset="0"/>
              </a:rPr>
              <a:t>elice - dispozitiv de masurare ce functioneaza sub actiunea apei</a:t>
            </a:r>
            <a:r>
              <a:rPr lang="ro-RO" sz="1400" b="0">
                <a:solidFill>
                  <a:schemeClr val="tx1"/>
                </a:solidFill>
                <a:latin typeface="Arial" charset="0"/>
              </a:rPr>
              <a:t>;</a:t>
            </a:r>
            <a:r>
              <a:rPr lang="it-IT" sz="1400" b="0">
                <a:solidFill>
                  <a:schemeClr val="tx1"/>
                </a:solidFill>
                <a:latin typeface="Arial" charset="0"/>
              </a:rPr>
              <a:t> </a:t>
            </a:r>
          </a:p>
          <a:p>
            <a:r>
              <a:rPr lang="it-IT" sz="1400" b="0">
                <a:solidFill>
                  <a:schemeClr val="tx1"/>
                </a:solidFill>
                <a:latin typeface="Arial" charset="0"/>
              </a:rPr>
              <a:t>3-</a:t>
            </a:r>
            <a:r>
              <a:rPr lang="ro-RO" sz="1400" b="0">
                <a:solidFill>
                  <a:schemeClr val="tx1"/>
                </a:solidFill>
                <a:latin typeface="Arial" charset="0"/>
              </a:rPr>
              <a:t> </a:t>
            </a:r>
            <a:r>
              <a:rPr lang="it-IT" sz="1400" b="0">
                <a:solidFill>
                  <a:schemeClr val="tx1"/>
                </a:solidFill>
                <a:latin typeface="Arial" charset="0"/>
              </a:rPr>
              <a:t>cuplaj magnetic care asigura transmiterea miscarii intre turbin</a:t>
            </a:r>
            <a:r>
              <a:rPr lang="ro-RO" sz="1400" b="0">
                <a:solidFill>
                  <a:schemeClr val="tx1"/>
                </a:solidFill>
                <a:latin typeface="Arial" charset="0"/>
              </a:rPr>
              <a:t>ă</a:t>
            </a:r>
            <a:r>
              <a:rPr lang="it-IT" sz="1400" b="0">
                <a:solidFill>
                  <a:schemeClr val="tx1"/>
                </a:solidFill>
                <a:latin typeface="Arial" charset="0"/>
              </a:rPr>
              <a:t> si integratorul mecanic; </a:t>
            </a:r>
            <a:endParaRPr lang="ro-RO" sz="1400" b="0">
              <a:solidFill>
                <a:schemeClr val="tx1"/>
              </a:solidFill>
              <a:latin typeface="Arial" charset="0"/>
            </a:endParaRPr>
          </a:p>
          <a:p>
            <a:r>
              <a:rPr lang="it-IT" sz="1400" b="0">
                <a:solidFill>
                  <a:schemeClr val="tx1"/>
                </a:solidFill>
                <a:latin typeface="Arial" charset="0"/>
              </a:rPr>
              <a:t>4- scut  de ermetizare a  părţii hidraulice;</a:t>
            </a:r>
          </a:p>
          <a:p>
            <a:r>
              <a:rPr lang="it-IT" sz="1400" b="0">
                <a:solidFill>
                  <a:schemeClr val="tx1"/>
                </a:solidFill>
                <a:latin typeface="Arial" charset="0"/>
              </a:rPr>
              <a:t>5- capac  de acoperire a inelului din magnet;     </a:t>
            </a:r>
          </a:p>
          <a:p>
            <a:r>
              <a:rPr lang="it-IT" sz="1400" b="0">
                <a:solidFill>
                  <a:schemeClr val="tx1"/>
                </a:solidFill>
                <a:latin typeface="Arial" charset="0"/>
              </a:rPr>
              <a:t>6-</a:t>
            </a:r>
            <a:r>
              <a:rPr lang="ro-RO" sz="1400" b="0">
                <a:solidFill>
                  <a:schemeClr val="tx1"/>
                </a:solidFill>
                <a:latin typeface="Arial" charset="0"/>
              </a:rPr>
              <a:t> </a:t>
            </a:r>
            <a:r>
              <a:rPr lang="it-IT" sz="1400" b="0">
                <a:solidFill>
                  <a:schemeClr val="tx1"/>
                </a:solidFill>
                <a:latin typeface="Arial" charset="0"/>
              </a:rPr>
              <a:t>inel de stopare;</a:t>
            </a:r>
            <a:endParaRPr lang="ro-RO" sz="1400" b="0">
              <a:solidFill>
                <a:schemeClr val="tx1"/>
              </a:solidFill>
              <a:latin typeface="Arial" charset="0"/>
            </a:endParaRPr>
          </a:p>
          <a:p>
            <a:r>
              <a:rPr lang="it-IT" sz="1400" b="0">
                <a:solidFill>
                  <a:schemeClr val="tx1"/>
                </a:solidFill>
                <a:latin typeface="Arial" charset="0"/>
              </a:rPr>
              <a:t>7-</a:t>
            </a:r>
            <a:r>
              <a:rPr lang="ro-RO" sz="1400" b="0">
                <a:solidFill>
                  <a:schemeClr val="tx1"/>
                </a:solidFill>
                <a:latin typeface="Arial" charset="0"/>
              </a:rPr>
              <a:t> </a:t>
            </a:r>
            <a:r>
              <a:rPr lang="it-IT" sz="1400" b="0">
                <a:solidFill>
                  <a:schemeClr val="tx1"/>
                </a:solidFill>
                <a:latin typeface="Arial" charset="0"/>
              </a:rPr>
              <a:t>integrator mecanic alcatuit din  tamburi cifrati si un cadran cu ac indicator si scara gradata ; </a:t>
            </a:r>
            <a:endParaRPr lang="ro-RO" sz="1400" b="0">
              <a:solidFill>
                <a:schemeClr val="tx1"/>
              </a:solidFill>
              <a:latin typeface="Arial" charset="0"/>
            </a:endParaRPr>
          </a:p>
          <a:p>
            <a:r>
              <a:rPr lang="it-IT" sz="1400" b="0">
                <a:solidFill>
                  <a:schemeClr val="tx1"/>
                </a:solidFill>
                <a:latin typeface="Arial" charset="0"/>
              </a:rPr>
              <a:t>8 – capac de protecţie</a:t>
            </a:r>
            <a:endParaRPr lang="ru-RU" sz="1400" b="0">
              <a:solidFill>
                <a:schemeClr val="tx1"/>
              </a:solidFill>
              <a:latin typeface="Arial" charset="0"/>
            </a:endParaRPr>
          </a:p>
        </p:txBody>
      </p:sp>
      <p:sp>
        <p:nvSpPr>
          <p:cNvPr id="34821" name="Datumsplatzhalter 3"/>
          <p:cNvSpPr txBox="1">
            <a:spLocks noGrp="1"/>
          </p:cNvSpPr>
          <p:nvPr/>
        </p:nvSpPr>
        <p:spPr bwMode="auto">
          <a:xfrm>
            <a:off x="771525" y="6611938"/>
            <a:ext cx="1295400" cy="246062"/>
          </a:xfrm>
          <a:prstGeom prst="rect">
            <a:avLst/>
          </a:prstGeom>
          <a:noFill/>
          <a:ln w="9525">
            <a:noFill/>
            <a:miter lim="800000"/>
            <a:headEnd/>
            <a:tailEnd/>
          </a:ln>
        </p:spPr>
        <p:txBody>
          <a:bodyPr>
            <a:spAutoFit/>
          </a:bodyPr>
          <a:lstStyle/>
          <a:p>
            <a:pPr eaLnBrk="0" hangingPunct="0"/>
            <a:r>
              <a:rPr lang="ro-RO" sz="1000" b="0">
                <a:solidFill>
                  <a:srgbClr val="6E6452"/>
                </a:solidFill>
              </a:rPr>
              <a:t>26</a:t>
            </a:r>
            <a:r>
              <a:rPr lang="en-US" sz="1000" b="0">
                <a:solidFill>
                  <a:srgbClr val="6E6452"/>
                </a:solidFill>
              </a:rPr>
              <a:t>/10/2016</a:t>
            </a:r>
            <a:endParaRPr lang="de-DE" sz="1000" b="0">
              <a:solidFill>
                <a:srgbClr val="6E6452"/>
              </a:solidFill>
            </a:endParaRPr>
          </a:p>
        </p:txBody>
      </p:sp>
      <p:sp>
        <p:nvSpPr>
          <p:cNvPr id="34822" name="Fußzeilenplatzhalter 2"/>
          <p:cNvSpPr txBox="1">
            <a:spLocks noGrp="1"/>
          </p:cNvSpPr>
          <p:nvPr/>
        </p:nvSpPr>
        <p:spPr bwMode="auto">
          <a:xfrm>
            <a:off x="2862263" y="6581775"/>
            <a:ext cx="3419475" cy="246063"/>
          </a:xfrm>
          <a:prstGeom prst="rect">
            <a:avLst/>
          </a:prstGeom>
          <a:noFill/>
          <a:ln w="9525">
            <a:noFill/>
            <a:miter lim="800000"/>
            <a:headEnd/>
            <a:tailEnd/>
          </a:ln>
        </p:spPr>
        <p:txBody>
          <a:bodyPr>
            <a:spAutoFit/>
          </a:bodyPr>
          <a:lstStyle/>
          <a:p>
            <a:pPr algn="ctr" eaLnBrk="0" hangingPunct="0"/>
            <a:r>
              <a:rPr lang="de-DE" sz="1000">
                <a:solidFill>
                  <a:srgbClr val="6E6452"/>
                </a:solidFill>
              </a:rPr>
              <a:t>Ione</a:t>
            </a:r>
            <a:r>
              <a:rPr lang="ro-RO" sz="1000">
                <a:solidFill>
                  <a:srgbClr val="6E6452"/>
                </a:solidFill>
              </a:rPr>
              <a:t>ţ</a:t>
            </a:r>
            <a:endParaRPr lang="de-DE" sz="1000">
              <a:solidFill>
                <a:srgbClr val="6E6452"/>
              </a:solidFill>
            </a:endParaRPr>
          </a:p>
        </p:txBody>
      </p:sp>
    </p:spTree>
  </p:cSld>
  <p:clrMapOvr>
    <a:masterClrMapping/>
  </p:clrMapOvr>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Rectangle 2"/>
          <p:cNvSpPr>
            <a:spLocks noGrp="1" noChangeArrowheads="1"/>
          </p:cNvSpPr>
          <p:nvPr>
            <p:ph type="title"/>
          </p:nvPr>
        </p:nvSpPr>
        <p:spPr/>
        <p:txBody>
          <a:bodyPr/>
          <a:lstStyle/>
          <a:p>
            <a:pPr algn="ctr" eaLnBrk="1" hangingPunct="1"/>
            <a:r>
              <a:rPr lang="it-IT" sz="2800" b="1" smtClean="0">
                <a:latin typeface="Times New Roman" pitchFamily="18" charset="0"/>
              </a:rPr>
              <a:t>Marcari obligatorii  pe contoareale de apa</a:t>
            </a:r>
            <a:endParaRPr lang="ru-RU" sz="2800" b="1" smtClean="0">
              <a:latin typeface="Times New Roman" pitchFamily="18" charset="0"/>
            </a:endParaRPr>
          </a:p>
        </p:txBody>
      </p:sp>
      <p:sp>
        <p:nvSpPr>
          <p:cNvPr id="35842" name="Rectangle 5"/>
          <p:cNvSpPr>
            <a:spLocks noGrp="1" noChangeArrowheads="1"/>
          </p:cNvSpPr>
          <p:nvPr>
            <p:ph sz="half" idx="4294967295"/>
          </p:nvPr>
        </p:nvSpPr>
        <p:spPr>
          <a:xfrm>
            <a:off x="684213" y="2447925"/>
            <a:ext cx="3811587" cy="3816350"/>
          </a:xfrm>
        </p:spPr>
        <p:txBody>
          <a:bodyPr/>
          <a:lstStyle/>
          <a:p>
            <a:pPr>
              <a:lnSpc>
                <a:spcPct val="50000"/>
              </a:lnSpc>
              <a:buFontTx/>
              <a:buAutoNum type="arabicPeriod"/>
            </a:pPr>
            <a:r>
              <a:rPr lang="fr-FR" smtClean="0">
                <a:latin typeface="Times New Roman" pitchFamily="18" charset="0"/>
              </a:rPr>
              <a:t>numărul de serie  si anul fabricaţiei; </a:t>
            </a:r>
            <a:endParaRPr lang="ru-RU" smtClean="0">
              <a:latin typeface="Times New Roman" pitchFamily="18" charset="0"/>
            </a:endParaRPr>
          </a:p>
          <a:p>
            <a:pPr>
              <a:lnSpc>
                <a:spcPct val="50000"/>
              </a:lnSpc>
              <a:buFontTx/>
              <a:buAutoNum type="arabicPeriod"/>
            </a:pPr>
            <a:r>
              <a:rPr lang="fr-FR" smtClean="0">
                <a:latin typeface="Times New Roman" pitchFamily="18" charset="0"/>
              </a:rPr>
              <a:t>simbolul aprobării de mo</a:t>
            </a:r>
            <a:r>
              <a:rPr lang="ro-RO" smtClean="0">
                <a:latin typeface="Times New Roman" pitchFamily="18" charset="0"/>
              </a:rPr>
              <a:t>del</a:t>
            </a:r>
            <a:endParaRPr lang="ru-RU" smtClean="0">
              <a:latin typeface="Times New Roman" pitchFamily="18" charset="0"/>
            </a:endParaRPr>
          </a:p>
          <a:p>
            <a:pPr>
              <a:lnSpc>
                <a:spcPct val="50000"/>
              </a:lnSpc>
              <a:buFontTx/>
              <a:buAutoNum type="arabicPeriod"/>
            </a:pPr>
            <a:r>
              <a:rPr lang="it-IT" smtClean="0">
                <a:latin typeface="Times New Roman" pitchFamily="18" charset="0"/>
              </a:rPr>
              <a:t>denumirea sau numele comercial al producătorului (marca  comercială) </a:t>
            </a:r>
            <a:endParaRPr lang="ru-RU" smtClean="0">
              <a:latin typeface="Times New Roman" pitchFamily="18" charset="0"/>
            </a:endParaRPr>
          </a:p>
          <a:p>
            <a:pPr>
              <a:lnSpc>
                <a:spcPct val="50000"/>
              </a:lnSpc>
              <a:buFontTx/>
              <a:buAutoNum type="arabicPeriod"/>
            </a:pPr>
            <a:r>
              <a:rPr lang="it-IT" smtClean="0">
                <a:latin typeface="Times New Roman" pitchFamily="18" charset="0"/>
              </a:rPr>
              <a:t>domeniul de temperatură  apei; </a:t>
            </a:r>
            <a:endParaRPr lang="ru-RU" smtClean="0">
              <a:latin typeface="Times New Roman" pitchFamily="18" charset="0"/>
            </a:endParaRPr>
          </a:p>
          <a:p>
            <a:pPr>
              <a:lnSpc>
                <a:spcPct val="50000"/>
              </a:lnSpc>
              <a:buFontTx/>
              <a:buAutoNum type="arabicPeriod"/>
            </a:pPr>
            <a:r>
              <a:rPr lang="it-IT" smtClean="0">
                <a:latin typeface="Times New Roman" pitchFamily="18" charset="0"/>
              </a:rPr>
              <a:t> </a:t>
            </a:r>
            <a:r>
              <a:rPr lang="ro-RO" smtClean="0">
                <a:latin typeface="Times New Roman" pitchFamily="18" charset="0"/>
              </a:rPr>
              <a:t>debitul nominal, mc-h</a:t>
            </a:r>
            <a:endParaRPr lang="ru-RU" smtClean="0">
              <a:latin typeface="Times New Roman" pitchFamily="18" charset="0"/>
            </a:endParaRPr>
          </a:p>
          <a:p>
            <a:pPr>
              <a:lnSpc>
                <a:spcPct val="50000"/>
              </a:lnSpc>
              <a:buFontTx/>
              <a:buAutoNum type="arabicPeriod"/>
            </a:pPr>
            <a:r>
              <a:rPr lang="it-IT" smtClean="0">
                <a:latin typeface="Times New Roman" pitchFamily="18" charset="0"/>
              </a:rPr>
              <a:t>debitul  raportat la un impuls. </a:t>
            </a:r>
          </a:p>
          <a:p>
            <a:pPr>
              <a:lnSpc>
                <a:spcPct val="50000"/>
              </a:lnSpc>
              <a:buFontTx/>
              <a:buAutoNum type="arabicPeriod"/>
            </a:pPr>
            <a:r>
              <a:rPr lang="it-IT" smtClean="0">
                <a:latin typeface="Times New Roman" pitchFamily="18" charset="0"/>
              </a:rPr>
              <a:t>clasa metrologic</a:t>
            </a:r>
          </a:p>
          <a:p>
            <a:pPr>
              <a:lnSpc>
                <a:spcPct val="50000"/>
              </a:lnSpc>
              <a:buFontTx/>
              <a:buAutoNum type="arabicPeriod"/>
            </a:pPr>
            <a:r>
              <a:rPr lang="it-IT" smtClean="0">
                <a:latin typeface="Times New Roman" pitchFamily="18" charset="0"/>
              </a:rPr>
              <a:t>capac de protectie</a:t>
            </a:r>
          </a:p>
          <a:p>
            <a:pPr>
              <a:lnSpc>
                <a:spcPct val="50000"/>
              </a:lnSpc>
              <a:buFontTx/>
              <a:buAutoNum type="arabicPeriod"/>
            </a:pPr>
            <a:r>
              <a:rPr lang="it-IT" smtClean="0">
                <a:latin typeface="Times New Roman" pitchFamily="18" charset="0"/>
              </a:rPr>
              <a:t>indicator rotativ</a:t>
            </a:r>
          </a:p>
          <a:p>
            <a:pPr>
              <a:lnSpc>
                <a:spcPct val="50000"/>
              </a:lnSpc>
              <a:buFontTx/>
              <a:buAutoNum type="arabicPeriod"/>
            </a:pPr>
            <a:r>
              <a:rPr lang="it-IT" smtClean="0">
                <a:latin typeface="Times New Roman" pitchFamily="18" charset="0"/>
              </a:rPr>
              <a:t>scara cu sagiata </a:t>
            </a:r>
          </a:p>
          <a:p>
            <a:pPr>
              <a:lnSpc>
                <a:spcPct val="50000"/>
              </a:lnSpc>
              <a:buFontTx/>
              <a:buAutoNum type="arabicPeriod"/>
            </a:pPr>
            <a:r>
              <a:rPr lang="it-IT" smtClean="0">
                <a:latin typeface="Times New Roman" pitchFamily="18" charset="0"/>
              </a:rPr>
              <a:t>scara cu cifre negre şi roşii</a:t>
            </a:r>
          </a:p>
          <a:p>
            <a:pPr>
              <a:lnSpc>
                <a:spcPct val="50000"/>
              </a:lnSpc>
              <a:buFontTx/>
              <a:buAutoNum type="arabicPeriod"/>
            </a:pPr>
            <a:r>
              <a:rPr lang="it-IT" smtClean="0">
                <a:latin typeface="Times New Roman" pitchFamily="18" charset="0"/>
              </a:rPr>
              <a:t>Literele V sau H daca contorul poate funcţiona numai în poziţie verticală sau orizontală</a:t>
            </a:r>
            <a:br>
              <a:rPr lang="it-IT" smtClean="0">
                <a:latin typeface="Times New Roman" pitchFamily="18" charset="0"/>
              </a:rPr>
            </a:br>
            <a:r>
              <a:rPr lang="it-IT" sz="1600" smtClean="0">
                <a:latin typeface="Times New Roman" pitchFamily="18" charset="0"/>
              </a:rPr>
              <a:t>        </a:t>
            </a:r>
          </a:p>
          <a:p>
            <a:endParaRPr lang="ru-RU" sz="1600" smtClean="0">
              <a:latin typeface="Times New Roman" pitchFamily="18" charset="0"/>
            </a:endParaRPr>
          </a:p>
        </p:txBody>
      </p:sp>
      <p:sp>
        <p:nvSpPr>
          <p:cNvPr id="35843" name="Rectangle 3"/>
          <p:cNvSpPr>
            <a:spLocks noGrp="1" noChangeArrowheads="1"/>
          </p:cNvSpPr>
          <p:nvPr>
            <p:ph type="body" idx="1"/>
          </p:nvPr>
        </p:nvSpPr>
        <p:spPr>
          <a:xfrm>
            <a:off x="390525" y="2217738"/>
            <a:ext cx="8377238" cy="4327525"/>
          </a:xfrm>
          <a:ln>
            <a:solidFill>
              <a:schemeClr val="tx1"/>
            </a:solidFill>
          </a:ln>
        </p:spPr>
        <p:txBody>
          <a:bodyPr/>
          <a:lstStyle/>
          <a:p>
            <a:endParaRPr lang="ru-RU" sz="2800" smtClean="0">
              <a:latin typeface="Times New Roman" pitchFamily="18" charset="0"/>
            </a:endParaRPr>
          </a:p>
          <a:p>
            <a:endParaRPr lang="ru-RU" sz="2800" smtClean="0">
              <a:latin typeface="Times New Roman" pitchFamily="18" charset="0"/>
            </a:endParaRPr>
          </a:p>
          <a:p>
            <a:pPr eaLnBrk="1" hangingPunct="1">
              <a:buFont typeface="Arial" charset="0"/>
              <a:buNone/>
            </a:pPr>
            <a:endParaRPr lang="ru-RU" smtClean="0"/>
          </a:p>
        </p:txBody>
      </p:sp>
      <p:pic>
        <p:nvPicPr>
          <p:cNvPr id="35844" name="Picture 2" descr="D:\docs\desktop\ELdZ_Mol_cmyk_rum.jpg"/>
          <p:cNvPicPr>
            <a:picLocks noChangeAspect="1" noChangeArrowheads="1"/>
          </p:cNvPicPr>
          <p:nvPr/>
        </p:nvPicPr>
        <p:blipFill>
          <a:blip r:embed="rId2"/>
          <a:srcRect/>
          <a:stretch>
            <a:fillRect/>
          </a:stretch>
        </p:blipFill>
        <p:spPr bwMode="auto">
          <a:xfrm>
            <a:off x="0" y="0"/>
            <a:ext cx="2138363" cy="1555750"/>
          </a:xfrm>
          <a:prstGeom prst="rect">
            <a:avLst/>
          </a:prstGeom>
          <a:noFill/>
          <a:ln w="9525">
            <a:noFill/>
            <a:miter lim="800000"/>
            <a:headEnd/>
            <a:tailEnd/>
          </a:ln>
        </p:spPr>
      </p:pic>
      <p:pic>
        <p:nvPicPr>
          <p:cNvPr id="35845" name="Picture 9"/>
          <p:cNvPicPr>
            <a:picLocks noChangeAspect="1" noChangeArrowheads="1"/>
          </p:cNvPicPr>
          <p:nvPr>
            <p:ph sz="quarter" idx="4294967295"/>
          </p:nvPr>
        </p:nvPicPr>
        <p:blipFill>
          <a:blip r:embed="rId3"/>
          <a:srcRect l="18004" t="22482" r="26463" b="17383"/>
          <a:stretch>
            <a:fillRect/>
          </a:stretch>
        </p:blipFill>
        <p:spPr>
          <a:xfrm>
            <a:off x="5456238" y="2709863"/>
            <a:ext cx="2814637" cy="2109787"/>
          </a:xfrm>
        </p:spPr>
      </p:pic>
      <p:pic>
        <p:nvPicPr>
          <p:cNvPr id="35846" name="Picture 10"/>
          <p:cNvPicPr>
            <a:picLocks noChangeAspect="1" noChangeArrowheads="1"/>
          </p:cNvPicPr>
          <p:nvPr>
            <p:ph sz="quarter" idx="4294967295"/>
          </p:nvPr>
        </p:nvPicPr>
        <p:blipFill>
          <a:blip r:embed="rId4"/>
          <a:srcRect l="5344" t="27432" r="63194" b="30322"/>
          <a:stretch>
            <a:fillRect/>
          </a:stretch>
        </p:blipFill>
        <p:spPr>
          <a:xfrm>
            <a:off x="5922963" y="4316413"/>
            <a:ext cx="2549525" cy="2238375"/>
          </a:xfrm>
        </p:spPr>
      </p:pic>
      <p:sp>
        <p:nvSpPr>
          <p:cNvPr id="35847" name="Datumsplatzhalter 3"/>
          <p:cNvSpPr txBox="1">
            <a:spLocks noGrp="1"/>
          </p:cNvSpPr>
          <p:nvPr/>
        </p:nvSpPr>
        <p:spPr bwMode="auto">
          <a:xfrm>
            <a:off x="771525" y="6611938"/>
            <a:ext cx="1295400" cy="246062"/>
          </a:xfrm>
          <a:prstGeom prst="rect">
            <a:avLst/>
          </a:prstGeom>
          <a:noFill/>
          <a:ln w="9525">
            <a:noFill/>
            <a:miter lim="800000"/>
            <a:headEnd/>
            <a:tailEnd/>
          </a:ln>
        </p:spPr>
        <p:txBody>
          <a:bodyPr>
            <a:spAutoFit/>
          </a:bodyPr>
          <a:lstStyle/>
          <a:p>
            <a:pPr eaLnBrk="0" hangingPunct="0"/>
            <a:r>
              <a:rPr lang="ro-RO" sz="1000" b="0">
                <a:solidFill>
                  <a:srgbClr val="6E6452"/>
                </a:solidFill>
              </a:rPr>
              <a:t>26</a:t>
            </a:r>
            <a:r>
              <a:rPr lang="en-US" sz="1000" b="0">
                <a:solidFill>
                  <a:srgbClr val="6E6452"/>
                </a:solidFill>
              </a:rPr>
              <a:t>/10/2016</a:t>
            </a:r>
            <a:endParaRPr lang="de-DE" sz="1000" b="0">
              <a:solidFill>
                <a:srgbClr val="6E6452"/>
              </a:solidFill>
            </a:endParaRPr>
          </a:p>
        </p:txBody>
      </p:sp>
      <p:sp>
        <p:nvSpPr>
          <p:cNvPr id="35848" name="Fußzeilenplatzhalter 2"/>
          <p:cNvSpPr txBox="1">
            <a:spLocks noGrp="1"/>
          </p:cNvSpPr>
          <p:nvPr/>
        </p:nvSpPr>
        <p:spPr bwMode="auto">
          <a:xfrm>
            <a:off x="2862263" y="6581775"/>
            <a:ext cx="3419475" cy="246063"/>
          </a:xfrm>
          <a:prstGeom prst="rect">
            <a:avLst/>
          </a:prstGeom>
          <a:noFill/>
          <a:ln w="9525">
            <a:noFill/>
            <a:miter lim="800000"/>
            <a:headEnd/>
            <a:tailEnd/>
          </a:ln>
        </p:spPr>
        <p:txBody>
          <a:bodyPr>
            <a:spAutoFit/>
          </a:bodyPr>
          <a:lstStyle/>
          <a:p>
            <a:pPr algn="ctr" eaLnBrk="0" hangingPunct="0"/>
            <a:r>
              <a:rPr lang="de-DE" sz="1000">
                <a:solidFill>
                  <a:srgbClr val="6E6452"/>
                </a:solidFill>
              </a:rPr>
              <a:t>Ione</a:t>
            </a:r>
            <a:r>
              <a:rPr lang="ro-RO" sz="1000">
                <a:solidFill>
                  <a:srgbClr val="6E6452"/>
                </a:solidFill>
              </a:rPr>
              <a:t>ţ</a:t>
            </a:r>
            <a:endParaRPr lang="de-DE" sz="1000">
              <a:solidFill>
                <a:srgbClr val="6E6452"/>
              </a:solidFill>
            </a:endParaRPr>
          </a:p>
        </p:txBody>
      </p:sp>
    </p:spTree>
  </p:cSld>
  <p:clrMapOvr>
    <a:masterClrMapping/>
  </p:clrMapOvr>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Rectangle 2"/>
          <p:cNvSpPr>
            <a:spLocks noGrp="1" noChangeArrowheads="1"/>
          </p:cNvSpPr>
          <p:nvPr>
            <p:ph type="title" sz="quarter"/>
          </p:nvPr>
        </p:nvSpPr>
        <p:spPr/>
        <p:txBody>
          <a:bodyPr/>
          <a:lstStyle/>
          <a:p>
            <a:pPr algn="ctr"/>
            <a:r>
              <a:rPr lang="pt-BR" sz="2800" b="1" smtClean="0">
                <a:latin typeface="Times New Roman" pitchFamily="18" charset="0"/>
              </a:rPr>
              <a:t>Tipuri de contoare</a:t>
            </a:r>
            <a:endParaRPr lang="ru-RU" sz="2800" b="1" smtClean="0">
              <a:latin typeface="Times New Roman" pitchFamily="18" charset="0"/>
            </a:endParaRPr>
          </a:p>
        </p:txBody>
      </p:sp>
      <p:sp>
        <p:nvSpPr>
          <p:cNvPr id="36866" name="Rectangle 6"/>
          <p:cNvSpPr>
            <a:spLocks noGrp="1" noChangeArrowheads="1"/>
          </p:cNvSpPr>
          <p:nvPr>
            <p:ph sz="quarter" idx="1"/>
          </p:nvPr>
        </p:nvSpPr>
        <p:spPr>
          <a:xfrm>
            <a:off x="765175" y="2447925"/>
            <a:ext cx="3730625" cy="2451100"/>
          </a:xfrm>
        </p:spPr>
        <p:txBody>
          <a:bodyPr/>
          <a:lstStyle/>
          <a:p>
            <a:endParaRPr lang="ru-RU" sz="1400" smtClean="0"/>
          </a:p>
        </p:txBody>
      </p:sp>
      <p:sp>
        <p:nvSpPr>
          <p:cNvPr id="36867" name="Rectangle 8"/>
          <p:cNvSpPr>
            <a:spLocks noGrp="1" noChangeArrowheads="1"/>
          </p:cNvSpPr>
          <p:nvPr>
            <p:ph sz="quarter" idx="3"/>
          </p:nvPr>
        </p:nvSpPr>
        <p:spPr>
          <a:xfrm>
            <a:off x="623888" y="2268538"/>
            <a:ext cx="7818437" cy="4273550"/>
          </a:xfrm>
          <a:ln>
            <a:solidFill>
              <a:schemeClr val="tx1"/>
            </a:solidFill>
          </a:ln>
        </p:spPr>
        <p:txBody>
          <a:bodyPr/>
          <a:lstStyle/>
          <a:p>
            <a:pPr>
              <a:buFont typeface="Arial" charset="0"/>
              <a:buNone/>
            </a:pPr>
            <a:endParaRPr lang="ru-RU" sz="2000" smtClean="0">
              <a:latin typeface="Times New Roman" pitchFamily="18" charset="0"/>
            </a:endParaRPr>
          </a:p>
        </p:txBody>
      </p:sp>
      <p:sp>
        <p:nvSpPr>
          <p:cNvPr id="36868" name="Rectangle 9"/>
          <p:cNvSpPr>
            <a:spLocks noGrp="1" noChangeArrowheads="1"/>
          </p:cNvSpPr>
          <p:nvPr>
            <p:ph sz="quarter" idx="4"/>
          </p:nvPr>
        </p:nvSpPr>
        <p:spPr>
          <a:xfrm>
            <a:off x="898525" y="5418138"/>
            <a:ext cx="7605713" cy="1019175"/>
          </a:xfrm>
        </p:spPr>
        <p:txBody>
          <a:bodyPr/>
          <a:lstStyle/>
          <a:p>
            <a:pPr>
              <a:buFont typeface="Arial" charset="0"/>
              <a:buNone/>
            </a:pPr>
            <a:r>
              <a:rPr lang="ro-RO" sz="2000" smtClean="0">
                <a:latin typeface="Times New Roman" pitchFamily="18" charset="0"/>
              </a:rPr>
              <a:t>Contor cu indicatii electronice</a:t>
            </a:r>
            <a:r>
              <a:rPr lang="en-US" sz="2000" smtClean="0">
                <a:latin typeface="Times New Roman" pitchFamily="18" charset="0"/>
              </a:rPr>
              <a:t>   </a:t>
            </a:r>
            <a:r>
              <a:rPr lang="ro-RO" sz="2000" smtClean="0">
                <a:latin typeface="Times New Roman" pitchFamily="18" charset="0"/>
              </a:rPr>
              <a:t>Contor cu indicatii </a:t>
            </a:r>
            <a:r>
              <a:rPr lang="en-US" sz="2000" smtClean="0">
                <a:latin typeface="Times New Roman" pitchFamily="18" charset="0"/>
              </a:rPr>
              <a:t> cu sageti</a:t>
            </a:r>
            <a:endParaRPr lang="ru-RU" sz="2000" smtClean="0">
              <a:latin typeface="Times New Roman" pitchFamily="18" charset="0"/>
            </a:endParaRPr>
          </a:p>
          <a:p>
            <a:pPr>
              <a:buFont typeface="Arial" charset="0"/>
              <a:buNone/>
            </a:pPr>
            <a:endParaRPr lang="ru-RU" sz="2000" smtClean="0">
              <a:latin typeface="Times New Roman" pitchFamily="18" charset="0"/>
            </a:endParaRPr>
          </a:p>
          <a:p>
            <a:pPr>
              <a:buFont typeface="Arial" charset="0"/>
              <a:buNone/>
            </a:pPr>
            <a:r>
              <a:rPr lang="pt-BR" sz="2000" smtClean="0">
                <a:latin typeface="Times New Roman" pitchFamily="18" charset="0"/>
              </a:rPr>
              <a:t>                                                    </a:t>
            </a:r>
            <a:endParaRPr lang="ru-RU" smtClean="0"/>
          </a:p>
          <a:p>
            <a:endParaRPr lang="ru-RU" sz="1400" smtClean="0"/>
          </a:p>
        </p:txBody>
      </p:sp>
      <p:pic>
        <p:nvPicPr>
          <p:cNvPr id="36869" name="Picture 2" descr="D:\docs\desktop\ELdZ_Mol_cmyk_rum.jpg"/>
          <p:cNvPicPr>
            <a:picLocks noChangeAspect="1" noChangeArrowheads="1"/>
          </p:cNvPicPr>
          <p:nvPr/>
        </p:nvPicPr>
        <p:blipFill>
          <a:blip r:embed="rId2"/>
          <a:srcRect/>
          <a:stretch>
            <a:fillRect/>
          </a:stretch>
        </p:blipFill>
        <p:spPr bwMode="auto">
          <a:xfrm>
            <a:off x="0" y="0"/>
            <a:ext cx="2138363" cy="1555750"/>
          </a:xfrm>
          <a:prstGeom prst="rect">
            <a:avLst/>
          </a:prstGeom>
          <a:noFill/>
          <a:ln w="9525">
            <a:noFill/>
            <a:miter lim="800000"/>
            <a:headEnd/>
            <a:tailEnd/>
          </a:ln>
        </p:spPr>
      </p:pic>
      <p:pic>
        <p:nvPicPr>
          <p:cNvPr id="36870" name="Picture 5"/>
          <p:cNvPicPr>
            <a:picLocks noChangeAspect="1" noChangeArrowheads="1"/>
          </p:cNvPicPr>
          <p:nvPr>
            <p:ph type="body" idx="4294967295"/>
          </p:nvPr>
        </p:nvPicPr>
        <p:blipFill>
          <a:blip r:embed="rId3"/>
          <a:srcRect l="19244" t="15356" r="21111" b="7724"/>
          <a:stretch>
            <a:fillRect/>
          </a:stretch>
        </p:blipFill>
        <p:spPr>
          <a:xfrm>
            <a:off x="1268413" y="3032125"/>
            <a:ext cx="3259137" cy="2259013"/>
          </a:xfrm>
        </p:spPr>
      </p:pic>
      <p:pic>
        <p:nvPicPr>
          <p:cNvPr id="36871" name="Picture 10"/>
          <p:cNvPicPr>
            <a:picLocks noChangeAspect="1" noChangeArrowheads="1"/>
          </p:cNvPicPr>
          <p:nvPr>
            <p:ph sz="quarter" idx="2"/>
          </p:nvPr>
        </p:nvPicPr>
        <p:blipFill>
          <a:blip r:embed="rId4"/>
          <a:srcRect l="36806" t="27432" r="33632" b="30322"/>
          <a:stretch>
            <a:fillRect/>
          </a:stretch>
        </p:blipFill>
        <p:spPr>
          <a:xfrm>
            <a:off x="4981575" y="2359025"/>
            <a:ext cx="3149600" cy="2824163"/>
          </a:xfrm>
        </p:spPr>
      </p:pic>
      <p:sp>
        <p:nvSpPr>
          <p:cNvPr id="36872" name="Datumsplatzhalter 3"/>
          <p:cNvSpPr txBox="1">
            <a:spLocks noGrp="1"/>
          </p:cNvSpPr>
          <p:nvPr/>
        </p:nvSpPr>
        <p:spPr bwMode="auto">
          <a:xfrm>
            <a:off x="771525" y="6611938"/>
            <a:ext cx="1295400" cy="246062"/>
          </a:xfrm>
          <a:prstGeom prst="rect">
            <a:avLst/>
          </a:prstGeom>
          <a:noFill/>
          <a:ln w="9525">
            <a:noFill/>
            <a:miter lim="800000"/>
            <a:headEnd/>
            <a:tailEnd/>
          </a:ln>
        </p:spPr>
        <p:txBody>
          <a:bodyPr>
            <a:spAutoFit/>
          </a:bodyPr>
          <a:lstStyle/>
          <a:p>
            <a:pPr eaLnBrk="0" hangingPunct="0"/>
            <a:r>
              <a:rPr lang="ro-RO" sz="1000" b="0">
                <a:solidFill>
                  <a:srgbClr val="6E6452"/>
                </a:solidFill>
              </a:rPr>
              <a:t>26</a:t>
            </a:r>
            <a:r>
              <a:rPr lang="en-US" sz="1000" b="0">
                <a:solidFill>
                  <a:srgbClr val="6E6452"/>
                </a:solidFill>
              </a:rPr>
              <a:t>/10/2016</a:t>
            </a:r>
            <a:endParaRPr lang="de-DE" sz="1000" b="0">
              <a:solidFill>
                <a:srgbClr val="6E6452"/>
              </a:solidFill>
            </a:endParaRPr>
          </a:p>
        </p:txBody>
      </p:sp>
      <p:sp>
        <p:nvSpPr>
          <p:cNvPr id="36873" name="Fußzeilenplatzhalter 2"/>
          <p:cNvSpPr txBox="1">
            <a:spLocks noGrp="1"/>
          </p:cNvSpPr>
          <p:nvPr/>
        </p:nvSpPr>
        <p:spPr bwMode="auto">
          <a:xfrm>
            <a:off x="2862263" y="6581775"/>
            <a:ext cx="3419475" cy="246063"/>
          </a:xfrm>
          <a:prstGeom prst="rect">
            <a:avLst/>
          </a:prstGeom>
          <a:noFill/>
          <a:ln w="9525">
            <a:noFill/>
            <a:miter lim="800000"/>
            <a:headEnd/>
            <a:tailEnd/>
          </a:ln>
        </p:spPr>
        <p:txBody>
          <a:bodyPr>
            <a:spAutoFit/>
          </a:bodyPr>
          <a:lstStyle/>
          <a:p>
            <a:pPr algn="ctr" eaLnBrk="0" hangingPunct="0"/>
            <a:r>
              <a:rPr lang="de-DE" sz="1000">
                <a:solidFill>
                  <a:srgbClr val="6E6452"/>
                </a:solidFill>
              </a:rPr>
              <a:t>Ione</a:t>
            </a:r>
            <a:r>
              <a:rPr lang="ro-RO" sz="1000">
                <a:solidFill>
                  <a:srgbClr val="6E6452"/>
                </a:solidFill>
              </a:rPr>
              <a:t>ţ</a:t>
            </a:r>
            <a:endParaRPr lang="de-DE" sz="1000">
              <a:solidFill>
                <a:srgbClr val="6E6452"/>
              </a:solidFill>
            </a:endParaRPr>
          </a:p>
        </p:txBody>
      </p:sp>
    </p:spTree>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Rectangle 4"/>
          <p:cNvSpPr>
            <a:spLocks noGrp="1" noChangeArrowheads="1"/>
          </p:cNvSpPr>
          <p:nvPr>
            <p:ph type="title"/>
          </p:nvPr>
        </p:nvSpPr>
        <p:spPr>
          <a:xfrm>
            <a:off x="684213" y="1663700"/>
            <a:ext cx="7775575" cy="422275"/>
          </a:xfrm>
        </p:spPr>
        <p:txBody>
          <a:bodyPr/>
          <a:lstStyle/>
          <a:p>
            <a:pPr algn="ctr"/>
            <a:r>
              <a:rPr lang="en-US" smtClean="0"/>
              <a:t>Agenda zilei: </a:t>
            </a:r>
            <a:r>
              <a:rPr lang="en-US" b="1" smtClean="0"/>
              <a:t>Modulul II</a:t>
            </a:r>
            <a:r>
              <a:rPr lang="en-US" smtClean="0"/>
              <a:t> sesiun</a:t>
            </a:r>
            <a:r>
              <a:rPr lang="ro-RO" smtClean="0"/>
              <a:t>ile</a:t>
            </a:r>
            <a:r>
              <a:rPr lang="en-US" smtClean="0"/>
              <a:t> I si II</a:t>
            </a:r>
            <a:endParaRPr lang="ru-RU" smtClean="0"/>
          </a:p>
        </p:txBody>
      </p:sp>
      <p:pic>
        <p:nvPicPr>
          <p:cNvPr id="19458" name="Picture 2" descr="D:\docs\desktop\ELdZ_Mol_cmyk_rum.jpg"/>
          <p:cNvPicPr>
            <a:picLocks noChangeAspect="1" noChangeArrowheads="1"/>
          </p:cNvPicPr>
          <p:nvPr/>
        </p:nvPicPr>
        <p:blipFill>
          <a:blip r:embed="rId2"/>
          <a:srcRect/>
          <a:stretch>
            <a:fillRect/>
          </a:stretch>
        </p:blipFill>
        <p:spPr bwMode="auto">
          <a:xfrm>
            <a:off x="0" y="0"/>
            <a:ext cx="2138363" cy="1555750"/>
          </a:xfrm>
          <a:prstGeom prst="rect">
            <a:avLst/>
          </a:prstGeom>
          <a:noFill/>
          <a:ln w="9525">
            <a:noFill/>
            <a:miter lim="800000"/>
            <a:headEnd/>
            <a:tailEnd/>
          </a:ln>
        </p:spPr>
      </p:pic>
      <p:graphicFrame>
        <p:nvGraphicFramePr>
          <p:cNvPr id="19502" name="Group 46"/>
          <p:cNvGraphicFramePr>
            <a:graphicFrameLocks noGrp="1"/>
          </p:cNvGraphicFramePr>
          <p:nvPr/>
        </p:nvGraphicFramePr>
        <p:xfrm>
          <a:off x="501650" y="2162175"/>
          <a:ext cx="8093075" cy="4402138"/>
        </p:xfrm>
        <a:graphic>
          <a:graphicData uri="http://schemas.openxmlformats.org/drawingml/2006/table">
            <a:tbl>
              <a:tblPr/>
              <a:tblGrid>
                <a:gridCol w="1006475"/>
                <a:gridCol w="7086600"/>
              </a:tblGrid>
              <a:tr h="458788">
                <a:tc>
                  <a:txBody>
                    <a:bodyPr/>
                    <a:lstStyle/>
                    <a:p>
                      <a:pPr marL="0" marR="0" lvl="0" indent="0" algn="l" defTabSz="914400" rtl="0" eaLnBrk="0" fontAlgn="base" latinLnBrk="0" hangingPunct="0">
                        <a:lnSpc>
                          <a:spcPct val="100000"/>
                        </a:lnSpc>
                        <a:spcBef>
                          <a:spcPts val="400"/>
                        </a:spcBef>
                        <a:spcAft>
                          <a:spcPts val="800"/>
                        </a:spcAft>
                        <a:buClr>
                          <a:srgbClr val="C80F0F"/>
                        </a:buClr>
                        <a:buSzTx/>
                        <a:buFont typeface="Arial" charset="0"/>
                        <a:buNone/>
                        <a:tabLst>
                          <a:tab pos="2190750" algn="l"/>
                        </a:tabLst>
                      </a:pPr>
                      <a:r>
                        <a:rPr kumimoji="0" lang="ro-RO" sz="1200" b="0" i="0" u="none" strike="noStrike" cap="none" normalizeH="0" baseline="0" smtClean="0">
                          <a:ln>
                            <a:noFill/>
                          </a:ln>
                          <a:solidFill>
                            <a:srgbClr val="6E6452"/>
                          </a:solidFill>
                          <a:effectLst/>
                          <a:latin typeface="Arial" charset="0"/>
                        </a:rPr>
                        <a:t>09.00-10.00</a:t>
                      </a:r>
                      <a:endParaRPr kumimoji="0" lang="ru-RU" sz="1200" b="0" i="0" u="none" strike="noStrike" cap="none" normalizeH="0" baseline="0" smtClean="0">
                        <a:ln>
                          <a:noFill/>
                        </a:ln>
                        <a:solidFill>
                          <a:srgbClr val="6E6452"/>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ts val="400"/>
                        </a:spcBef>
                        <a:spcAft>
                          <a:spcPts val="800"/>
                        </a:spcAft>
                        <a:buClr>
                          <a:srgbClr val="C80F0F"/>
                        </a:buClr>
                        <a:buSzTx/>
                        <a:buFont typeface="Arial" charset="0"/>
                        <a:buNone/>
                        <a:tabLst>
                          <a:tab pos="2190750" algn="l"/>
                        </a:tabLst>
                      </a:pPr>
                      <a:r>
                        <a:rPr kumimoji="0" lang="ro-RO" sz="1200" b="0" i="0" u="none" strike="noStrike" cap="none" normalizeH="0" baseline="0" smtClean="0">
                          <a:ln>
                            <a:noFill/>
                          </a:ln>
                          <a:solidFill>
                            <a:srgbClr val="6E6452"/>
                          </a:solidFill>
                          <a:effectLst/>
                          <a:latin typeface="Arial" charset="0"/>
                        </a:rPr>
                        <a:t>     </a:t>
                      </a:r>
                      <a:r>
                        <a:rPr kumimoji="0" lang="ro-RO" sz="1200" b="1" i="0" u="none" strike="noStrike" cap="none" normalizeH="0" baseline="0" smtClean="0">
                          <a:ln>
                            <a:noFill/>
                          </a:ln>
                          <a:solidFill>
                            <a:srgbClr val="6E6452"/>
                          </a:solidFill>
                          <a:effectLst/>
                          <a:latin typeface="Arial" charset="0"/>
                        </a:rPr>
                        <a:t>Montarea si exploatarea contoarelor de apa.</a:t>
                      </a:r>
                      <a:r>
                        <a:rPr kumimoji="0" lang="ro-RO" sz="1200" b="0" i="0" u="none" strike="noStrike" cap="none" normalizeH="0" baseline="0" smtClean="0">
                          <a:ln>
                            <a:noFill/>
                          </a:ln>
                          <a:solidFill>
                            <a:srgbClr val="6E6452"/>
                          </a:solidFill>
                          <a:effectLst/>
                          <a:latin typeface="Arial" charset="0"/>
                        </a:rPr>
                        <a:t>  Achizitionarea contoarelor; Caracteristica generala a contoarelor. Montarea contoarelor si cerinte de montare. Intrebari si raspunsuri.             </a:t>
                      </a:r>
                      <a:r>
                        <a:rPr kumimoji="0" lang="ro-RO" sz="1200" b="1" i="0" u="none" strike="noStrike" cap="none" normalizeH="0" baseline="0" smtClean="0">
                          <a:ln>
                            <a:noFill/>
                          </a:ln>
                          <a:solidFill>
                            <a:srgbClr val="6E6452"/>
                          </a:solidFill>
                          <a:effectLst/>
                          <a:latin typeface="Arial" charset="0"/>
                        </a:rPr>
                        <a:t>I. Ioneţ</a:t>
                      </a:r>
                      <a:r>
                        <a:rPr kumimoji="0" lang="ru-RU" sz="1000" b="0" i="0" u="none" strike="noStrike" cap="none" normalizeH="0" baseline="0" smtClean="0">
                          <a:ln>
                            <a:noFill/>
                          </a:ln>
                          <a:solidFill>
                            <a:srgbClr val="6E6452"/>
                          </a:solidFill>
                          <a:effectLst/>
                          <a:latin typeface="Arial" charset="0"/>
                        </a:rPr>
                        <a:t> </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39738">
                <a:tc>
                  <a:txBody>
                    <a:bodyPr/>
                    <a:lstStyle/>
                    <a:p>
                      <a:pPr marL="0" marR="0" lvl="0" indent="0" algn="l" defTabSz="914400" rtl="0" eaLnBrk="0" fontAlgn="base" latinLnBrk="0" hangingPunct="0">
                        <a:lnSpc>
                          <a:spcPct val="100000"/>
                        </a:lnSpc>
                        <a:spcBef>
                          <a:spcPts val="400"/>
                        </a:spcBef>
                        <a:spcAft>
                          <a:spcPts val="800"/>
                        </a:spcAft>
                        <a:buClr>
                          <a:srgbClr val="C80F0F"/>
                        </a:buClr>
                        <a:buSzTx/>
                        <a:buFont typeface="Arial" charset="0"/>
                        <a:buNone/>
                        <a:tabLst>
                          <a:tab pos="2190750" algn="l"/>
                        </a:tabLst>
                      </a:pPr>
                      <a:r>
                        <a:rPr kumimoji="0" lang="ro-RO" sz="1200" b="0" i="0" u="none" strike="noStrike" cap="none" normalizeH="0" baseline="0" smtClean="0">
                          <a:ln>
                            <a:noFill/>
                          </a:ln>
                          <a:solidFill>
                            <a:srgbClr val="6E6452"/>
                          </a:solidFill>
                          <a:effectLst/>
                          <a:latin typeface="Arial" charset="0"/>
                        </a:rPr>
                        <a:t>10.00-11.00</a:t>
                      </a:r>
                      <a:endParaRPr kumimoji="0" lang="ru-RU" sz="1200" b="0" i="0" u="none" strike="noStrike" cap="none" normalizeH="0" baseline="0" smtClean="0">
                        <a:ln>
                          <a:noFill/>
                        </a:ln>
                        <a:solidFill>
                          <a:srgbClr val="6E6452"/>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ts val="400"/>
                        </a:spcBef>
                        <a:spcAft>
                          <a:spcPts val="800"/>
                        </a:spcAft>
                        <a:buClr>
                          <a:srgbClr val="C80F0F"/>
                        </a:buClr>
                        <a:buSzTx/>
                        <a:buFont typeface="Arial" charset="0"/>
                        <a:buNone/>
                        <a:tabLst>
                          <a:tab pos="2190750" algn="l"/>
                        </a:tabLst>
                      </a:pPr>
                      <a:r>
                        <a:rPr kumimoji="0" lang="ro-RO" sz="1200" b="0" i="0" u="none" strike="noStrike" cap="none" normalizeH="0" baseline="0" smtClean="0">
                          <a:ln>
                            <a:noFill/>
                          </a:ln>
                          <a:solidFill>
                            <a:srgbClr val="6E6452"/>
                          </a:solidFill>
                          <a:effectLst/>
                          <a:latin typeface="Arial" charset="0"/>
                        </a:rPr>
                        <a:t>       </a:t>
                      </a:r>
                      <a:r>
                        <a:rPr kumimoji="0" lang="ro-RO" sz="1200" b="1" i="0" u="none" strike="noStrike" cap="none" normalizeH="0" baseline="0" smtClean="0">
                          <a:ln>
                            <a:noFill/>
                          </a:ln>
                          <a:solidFill>
                            <a:srgbClr val="6E6452"/>
                          </a:solidFill>
                          <a:effectLst/>
                          <a:latin typeface="Arial" charset="0"/>
                        </a:rPr>
                        <a:t>Bransamente si noduri de evidenta.</a:t>
                      </a:r>
                      <a:r>
                        <a:rPr kumimoji="0" lang="ro-RO" sz="1200" b="0" i="0" u="none" strike="noStrike" cap="none" normalizeH="0" baseline="0" smtClean="0">
                          <a:ln>
                            <a:noFill/>
                          </a:ln>
                          <a:solidFill>
                            <a:srgbClr val="6E6452"/>
                          </a:solidFill>
                          <a:effectLst/>
                          <a:latin typeface="Arial" charset="0"/>
                        </a:rPr>
                        <a:t> Tipuri de bransamente si modul de executie;Noduri de evidenta;  Tipul si locul amplasarii; Elementele nodurilor apometrice.  Intrebari si raspunsuri. I.Ioneţ                                                                      </a:t>
                      </a:r>
                      <a:r>
                        <a:rPr kumimoji="0" lang="en-US" sz="1200" b="0" i="0" u="none" strike="noStrike" cap="none" normalizeH="0" baseline="0" smtClean="0">
                          <a:ln>
                            <a:noFill/>
                          </a:ln>
                          <a:solidFill>
                            <a:srgbClr val="6E6452"/>
                          </a:solidFill>
                          <a:effectLst/>
                          <a:latin typeface="Arial" charset="0"/>
                        </a:rPr>
                        <a:t>     </a:t>
                      </a:r>
                      <a:r>
                        <a:rPr kumimoji="0" lang="ro-RO" sz="1200" b="0" i="0" u="none" strike="noStrike" cap="none" normalizeH="0" baseline="0" smtClean="0">
                          <a:ln>
                            <a:noFill/>
                          </a:ln>
                          <a:solidFill>
                            <a:srgbClr val="6E6452"/>
                          </a:solidFill>
                          <a:effectLst/>
                          <a:latin typeface="Arial" charset="0"/>
                        </a:rPr>
                        <a:t>           </a:t>
                      </a:r>
                      <a:endParaRPr kumimoji="0" lang="ru-RU" sz="1200" b="0" i="0" u="none" strike="noStrike" cap="none" normalizeH="0" baseline="0" smtClean="0">
                        <a:ln>
                          <a:noFill/>
                        </a:ln>
                        <a:solidFill>
                          <a:srgbClr val="6E6452"/>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04800">
                <a:tc>
                  <a:txBody>
                    <a:bodyPr/>
                    <a:lstStyle/>
                    <a:p>
                      <a:pPr marL="0" marR="0" lvl="0" indent="0" algn="l" defTabSz="914400" rtl="0" eaLnBrk="0" fontAlgn="base" latinLnBrk="0" hangingPunct="0">
                        <a:lnSpc>
                          <a:spcPct val="100000"/>
                        </a:lnSpc>
                        <a:spcBef>
                          <a:spcPts val="400"/>
                        </a:spcBef>
                        <a:spcAft>
                          <a:spcPts val="800"/>
                        </a:spcAft>
                        <a:buClr>
                          <a:srgbClr val="C80F0F"/>
                        </a:buClr>
                        <a:buSzTx/>
                        <a:buFont typeface="Arial" charset="0"/>
                        <a:buNone/>
                        <a:tabLst>
                          <a:tab pos="2190750" algn="l"/>
                        </a:tabLst>
                      </a:pPr>
                      <a:r>
                        <a:rPr kumimoji="0" lang="ro-RO" sz="1200" b="0" i="0" u="none" strike="noStrike" cap="none" normalizeH="0" baseline="0" smtClean="0">
                          <a:ln>
                            <a:noFill/>
                          </a:ln>
                          <a:solidFill>
                            <a:srgbClr val="6E6452"/>
                          </a:solidFill>
                          <a:effectLst/>
                          <a:latin typeface="Times New Roman" pitchFamily="18" charset="0"/>
                        </a:rPr>
                        <a:t>11.00-11.15</a:t>
                      </a:r>
                      <a:endParaRPr kumimoji="0" lang="ru-RU" sz="1200" b="0" i="0" u="none" strike="noStrike" cap="none" normalizeH="0" baseline="0" smtClean="0">
                        <a:ln>
                          <a:noFill/>
                        </a:ln>
                        <a:solidFill>
                          <a:srgbClr val="6E6452"/>
                        </a:solidFill>
                        <a:effectLst/>
                        <a:latin typeface="Times New Roman" pitchFamily="18"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ts val="400"/>
                        </a:spcBef>
                        <a:spcAft>
                          <a:spcPts val="800"/>
                        </a:spcAft>
                        <a:buClr>
                          <a:srgbClr val="C80F0F"/>
                        </a:buClr>
                        <a:buSzTx/>
                        <a:buFont typeface="Arial" charset="0"/>
                        <a:buNone/>
                        <a:tabLst>
                          <a:tab pos="2190750" algn="l"/>
                        </a:tabLst>
                      </a:pPr>
                      <a:r>
                        <a:rPr kumimoji="0" lang="ro-RO" sz="1200" b="1" i="1" u="none" strike="noStrike" cap="none" normalizeH="0" baseline="0" smtClean="0">
                          <a:ln>
                            <a:noFill/>
                          </a:ln>
                          <a:solidFill>
                            <a:srgbClr val="6E6452"/>
                          </a:solidFill>
                          <a:effectLst/>
                          <a:latin typeface="Arial" charset="0"/>
                        </a:rPr>
                        <a:t>Pauză de cafea</a:t>
                      </a:r>
                      <a:endParaRPr kumimoji="0" lang="ru-RU" sz="1200" b="1" i="0" u="none" strike="noStrike" cap="none" normalizeH="0" baseline="0" smtClean="0">
                        <a:ln>
                          <a:noFill/>
                        </a:ln>
                        <a:solidFill>
                          <a:srgbClr val="6E6452"/>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79425">
                <a:tc>
                  <a:txBody>
                    <a:bodyPr/>
                    <a:lstStyle/>
                    <a:p>
                      <a:pPr marL="0" marR="0" lvl="0" indent="0" algn="l" defTabSz="914400" rtl="0" eaLnBrk="0" fontAlgn="base" latinLnBrk="0" hangingPunct="0">
                        <a:lnSpc>
                          <a:spcPct val="100000"/>
                        </a:lnSpc>
                        <a:spcBef>
                          <a:spcPts val="400"/>
                        </a:spcBef>
                        <a:spcAft>
                          <a:spcPts val="800"/>
                        </a:spcAft>
                        <a:buClr>
                          <a:srgbClr val="C80F0F"/>
                        </a:buClr>
                        <a:buSzTx/>
                        <a:buFont typeface="Arial" charset="0"/>
                        <a:buNone/>
                        <a:tabLst>
                          <a:tab pos="2190750" algn="l"/>
                        </a:tabLst>
                      </a:pPr>
                      <a:r>
                        <a:rPr kumimoji="0" lang="ro-RO" sz="1200" b="0" i="0" u="none" strike="noStrike" cap="none" normalizeH="0" baseline="0" smtClean="0">
                          <a:ln>
                            <a:noFill/>
                          </a:ln>
                          <a:solidFill>
                            <a:srgbClr val="6E6452"/>
                          </a:solidFill>
                          <a:effectLst/>
                          <a:latin typeface="Times New Roman" pitchFamily="18" charset="0"/>
                        </a:rPr>
                        <a:t>11.15-12.15</a:t>
                      </a:r>
                      <a:endParaRPr kumimoji="0" lang="ru-RU" sz="1200" b="0" i="0" u="none" strike="noStrike" cap="none" normalizeH="0" baseline="0" smtClean="0">
                        <a:ln>
                          <a:noFill/>
                        </a:ln>
                        <a:solidFill>
                          <a:srgbClr val="6E6452"/>
                        </a:solidFill>
                        <a:effectLst/>
                        <a:latin typeface="Times New Roman" pitchFamily="18"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ts val="400"/>
                        </a:spcBef>
                        <a:spcAft>
                          <a:spcPts val="800"/>
                        </a:spcAft>
                        <a:buClr>
                          <a:srgbClr val="C80F0F"/>
                        </a:buClr>
                        <a:buSzTx/>
                        <a:buFont typeface="Arial" charset="0"/>
                        <a:buNone/>
                        <a:tabLst>
                          <a:tab pos="2190750" algn="l"/>
                        </a:tabLst>
                      </a:pPr>
                      <a:r>
                        <a:rPr kumimoji="0" lang="ro-RO" sz="1200" b="0" i="0" u="none" strike="noStrike" cap="none" normalizeH="0" baseline="0" smtClean="0">
                          <a:ln>
                            <a:noFill/>
                          </a:ln>
                          <a:solidFill>
                            <a:srgbClr val="6E6452"/>
                          </a:solidFill>
                          <a:effectLst/>
                          <a:latin typeface="Arial" charset="0"/>
                        </a:rPr>
                        <a:t>      </a:t>
                      </a:r>
                      <a:r>
                        <a:rPr kumimoji="0" lang="ro-RO" sz="1200" b="1" i="0" u="none" strike="noStrike" cap="none" normalizeH="0" baseline="0" smtClean="0">
                          <a:ln>
                            <a:noFill/>
                          </a:ln>
                          <a:solidFill>
                            <a:srgbClr val="6E6452"/>
                          </a:solidFill>
                          <a:effectLst/>
                          <a:latin typeface="Arial" charset="0"/>
                        </a:rPr>
                        <a:t>Citirea indicatiilor contoarelor</a:t>
                      </a:r>
                      <a:r>
                        <a:rPr kumimoji="0" lang="ro-RO" sz="1200" b="0" i="0" u="none" strike="noStrike" cap="none" normalizeH="0" baseline="0" smtClean="0">
                          <a:ln>
                            <a:noFill/>
                          </a:ln>
                          <a:solidFill>
                            <a:srgbClr val="6E6452"/>
                          </a:solidFill>
                          <a:effectLst/>
                          <a:latin typeface="Arial" charset="0"/>
                        </a:rPr>
                        <a:t> .Controlul bransamentelor, contoarelor  si actele  necesare     intarite Citirea indicatiilor contoarelor.  Periodicitatea si termenii de citire.                           </a:t>
                      </a:r>
                      <a:r>
                        <a:rPr kumimoji="0" lang="ro-RO" sz="1200" b="1" i="0" u="none" strike="noStrike" cap="none" normalizeH="0" baseline="0" smtClean="0">
                          <a:ln>
                            <a:noFill/>
                          </a:ln>
                          <a:solidFill>
                            <a:srgbClr val="6E6452"/>
                          </a:solidFill>
                          <a:effectLst/>
                          <a:latin typeface="Arial" charset="0"/>
                        </a:rPr>
                        <a:t>M. Chiperi     </a:t>
                      </a:r>
                      <a:endParaRPr kumimoji="0" lang="ru-RU" sz="1200" b="1" i="0" u="none" strike="noStrike" cap="none" normalizeH="0" baseline="0" smtClean="0">
                        <a:ln>
                          <a:noFill/>
                        </a:ln>
                        <a:solidFill>
                          <a:srgbClr val="6E6452"/>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36575">
                <a:tc>
                  <a:txBody>
                    <a:bodyPr/>
                    <a:lstStyle/>
                    <a:p>
                      <a:pPr marL="0" marR="0" lvl="0" indent="0" algn="l" defTabSz="914400" rtl="0" eaLnBrk="0" fontAlgn="base" latinLnBrk="0" hangingPunct="0">
                        <a:lnSpc>
                          <a:spcPct val="100000"/>
                        </a:lnSpc>
                        <a:spcBef>
                          <a:spcPts val="400"/>
                        </a:spcBef>
                        <a:spcAft>
                          <a:spcPts val="800"/>
                        </a:spcAft>
                        <a:buClr>
                          <a:srgbClr val="C80F0F"/>
                        </a:buClr>
                        <a:buSzTx/>
                        <a:buFont typeface="Arial" charset="0"/>
                        <a:buNone/>
                        <a:tabLst>
                          <a:tab pos="2190750" algn="l"/>
                        </a:tabLst>
                      </a:pPr>
                      <a:r>
                        <a:rPr kumimoji="0" lang="ro-RO" sz="1200" b="0" i="0" u="none" strike="noStrike" cap="none" normalizeH="0" baseline="0" smtClean="0">
                          <a:ln>
                            <a:noFill/>
                          </a:ln>
                          <a:solidFill>
                            <a:srgbClr val="6E6452"/>
                          </a:solidFill>
                          <a:effectLst/>
                          <a:latin typeface="Times New Roman" pitchFamily="18" charset="0"/>
                        </a:rPr>
                        <a:t>12.15-13.15</a:t>
                      </a:r>
                      <a:endParaRPr kumimoji="0" lang="ru-RU" sz="1200" b="0" i="0" u="none" strike="noStrike" cap="none" normalizeH="0" baseline="0" smtClean="0">
                        <a:ln>
                          <a:noFill/>
                        </a:ln>
                        <a:solidFill>
                          <a:srgbClr val="6E6452"/>
                        </a:solidFill>
                        <a:effectLst/>
                        <a:latin typeface="Times New Roman" pitchFamily="18"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ts val="400"/>
                        </a:spcBef>
                        <a:spcAft>
                          <a:spcPts val="800"/>
                        </a:spcAft>
                        <a:buClr>
                          <a:srgbClr val="C80F0F"/>
                        </a:buClr>
                        <a:buSzTx/>
                        <a:buFont typeface="Arial" charset="0"/>
                        <a:buNone/>
                        <a:tabLst>
                          <a:tab pos="2190750" algn="l"/>
                        </a:tabLst>
                      </a:pPr>
                      <a:r>
                        <a:rPr kumimoji="0" lang="ro-RO" sz="1200" b="1" i="0" u="none" strike="noStrike" cap="none" normalizeH="0" baseline="0" smtClean="0">
                          <a:ln>
                            <a:noFill/>
                          </a:ln>
                          <a:solidFill>
                            <a:srgbClr val="6E6452"/>
                          </a:solidFill>
                          <a:effectLst/>
                          <a:latin typeface="Arial" charset="0"/>
                        </a:rPr>
                        <a:t>     Continuare  prelegere</a:t>
                      </a:r>
                      <a:r>
                        <a:rPr kumimoji="0" lang="ro-RO" sz="1200" b="0" i="0" u="none" strike="noStrike" cap="none" normalizeH="0" baseline="0" smtClean="0">
                          <a:ln>
                            <a:noFill/>
                          </a:ln>
                          <a:solidFill>
                            <a:srgbClr val="6E6452"/>
                          </a:solidFill>
                          <a:effectLst/>
                          <a:latin typeface="Arial" charset="0"/>
                        </a:rPr>
                        <a:t> . Calculul  volumului de apa consumat si a consumului de apa a persoanelor cu bransare ilicita .Intrebari si raspunsuri</a:t>
                      </a:r>
                      <a:r>
                        <a:rPr kumimoji="0" lang="ru-RU" sz="1600" b="0" i="0" u="none" strike="noStrike" cap="none" normalizeH="0" baseline="0" smtClean="0">
                          <a:ln>
                            <a:noFill/>
                          </a:ln>
                          <a:solidFill>
                            <a:srgbClr val="6E6452"/>
                          </a:solidFill>
                          <a:effectLst/>
                          <a:latin typeface="Arial" charset="0"/>
                        </a:rPr>
                        <a:t> </a:t>
                      </a:r>
                      <a:r>
                        <a:rPr kumimoji="0" lang="ro-RO" sz="1600" b="0" i="0" u="none" strike="noStrike" cap="none" normalizeH="0" baseline="0" smtClean="0">
                          <a:ln>
                            <a:noFill/>
                          </a:ln>
                          <a:solidFill>
                            <a:srgbClr val="6E6452"/>
                          </a:solidFill>
                          <a:effectLst/>
                          <a:latin typeface="Arial" charset="0"/>
                        </a:rPr>
                        <a:t>                           </a:t>
                      </a:r>
                      <a:r>
                        <a:rPr kumimoji="0" lang="en-US" sz="1600" b="0" i="0" u="none" strike="noStrike" cap="none" normalizeH="0" baseline="0" smtClean="0">
                          <a:ln>
                            <a:noFill/>
                          </a:ln>
                          <a:solidFill>
                            <a:srgbClr val="6E6452"/>
                          </a:solidFill>
                          <a:effectLst/>
                          <a:latin typeface="Arial" charset="0"/>
                        </a:rPr>
                        <a:t>     </a:t>
                      </a:r>
                      <a:r>
                        <a:rPr kumimoji="0" lang="ro-RO" sz="1600" b="0" i="0" u="none" strike="noStrike" cap="none" normalizeH="0" baseline="0" smtClean="0">
                          <a:ln>
                            <a:noFill/>
                          </a:ln>
                          <a:solidFill>
                            <a:srgbClr val="6E6452"/>
                          </a:solidFill>
                          <a:effectLst/>
                          <a:latin typeface="Arial" charset="0"/>
                        </a:rPr>
                        <a:t>                         </a:t>
                      </a:r>
                      <a:r>
                        <a:rPr kumimoji="0" lang="ro-RO" sz="1200" b="1" i="0" u="none" strike="noStrike" cap="none" normalizeH="0" baseline="0" smtClean="0">
                          <a:ln>
                            <a:noFill/>
                          </a:ln>
                          <a:solidFill>
                            <a:srgbClr val="6E6452"/>
                          </a:solidFill>
                          <a:effectLst/>
                          <a:latin typeface="Arial" charset="0"/>
                        </a:rPr>
                        <a:t>M. Chiperi</a:t>
                      </a:r>
                      <a:r>
                        <a:rPr kumimoji="0" lang="ro-RO" sz="1200" b="0" i="0" u="none" strike="noStrike" cap="none" normalizeH="0" baseline="0" smtClean="0">
                          <a:ln>
                            <a:noFill/>
                          </a:ln>
                          <a:solidFill>
                            <a:srgbClr val="6E6452"/>
                          </a:solidFill>
                          <a:effectLst/>
                          <a:latin typeface="Arial" charset="0"/>
                        </a:rPr>
                        <a:t>    </a:t>
                      </a:r>
                      <a:endParaRPr kumimoji="0" lang="ru-RU" sz="1600" b="0" i="0" u="none" strike="noStrike" cap="none" normalizeH="0" baseline="0" smtClean="0">
                        <a:ln>
                          <a:noFill/>
                        </a:ln>
                        <a:solidFill>
                          <a:srgbClr val="6E6452"/>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80988">
                <a:tc>
                  <a:txBody>
                    <a:bodyPr/>
                    <a:lstStyle/>
                    <a:p>
                      <a:pPr marL="0" marR="0" lvl="0" indent="0" algn="l" defTabSz="914400" rtl="0" eaLnBrk="0" fontAlgn="base" latinLnBrk="0" hangingPunct="0">
                        <a:lnSpc>
                          <a:spcPct val="100000"/>
                        </a:lnSpc>
                        <a:spcBef>
                          <a:spcPts val="400"/>
                        </a:spcBef>
                        <a:spcAft>
                          <a:spcPts val="800"/>
                        </a:spcAft>
                        <a:buClr>
                          <a:srgbClr val="C80F0F"/>
                        </a:buClr>
                        <a:buSzTx/>
                        <a:buFont typeface="Arial" charset="0"/>
                        <a:buNone/>
                        <a:tabLst>
                          <a:tab pos="2190750" algn="l"/>
                        </a:tabLst>
                      </a:pPr>
                      <a:r>
                        <a:rPr kumimoji="0" lang="ro-RO" sz="1200" b="0" i="0" u="none" strike="noStrike" cap="none" normalizeH="0" baseline="0" smtClean="0">
                          <a:ln>
                            <a:noFill/>
                          </a:ln>
                          <a:solidFill>
                            <a:srgbClr val="6E6452"/>
                          </a:solidFill>
                          <a:effectLst/>
                          <a:latin typeface="Times New Roman" pitchFamily="18" charset="0"/>
                        </a:rPr>
                        <a:t>13.15-14.15</a:t>
                      </a:r>
                      <a:endParaRPr kumimoji="0" lang="ru-RU" sz="1200" b="0" i="0" u="none" strike="noStrike" cap="none" normalizeH="0" baseline="0" smtClean="0">
                        <a:ln>
                          <a:noFill/>
                        </a:ln>
                        <a:solidFill>
                          <a:srgbClr val="6E6452"/>
                        </a:solidFill>
                        <a:effectLst/>
                        <a:latin typeface="Times New Roman" pitchFamily="18"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ts val="400"/>
                        </a:spcBef>
                        <a:spcAft>
                          <a:spcPts val="800"/>
                        </a:spcAft>
                        <a:buClr>
                          <a:srgbClr val="C80F0F"/>
                        </a:buClr>
                        <a:buSzTx/>
                        <a:buFont typeface="Arial" charset="0"/>
                        <a:buNone/>
                        <a:tabLst>
                          <a:tab pos="2190750" algn="l"/>
                        </a:tabLst>
                      </a:pPr>
                      <a:r>
                        <a:rPr kumimoji="0" lang="ro-RO" sz="1200" b="0" i="0" u="none" strike="noStrike" cap="none" normalizeH="0" baseline="0" smtClean="0">
                          <a:ln>
                            <a:noFill/>
                          </a:ln>
                          <a:solidFill>
                            <a:srgbClr val="6E6452"/>
                          </a:solidFill>
                          <a:effectLst/>
                          <a:latin typeface="Arial" charset="0"/>
                        </a:rPr>
                        <a:t> Masa de prinz</a:t>
                      </a:r>
                      <a:r>
                        <a:rPr kumimoji="0" lang="ru-RU" sz="1200" b="0" i="0" u="none" strike="noStrike" cap="none" normalizeH="0" baseline="0" smtClean="0">
                          <a:ln>
                            <a:noFill/>
                          </a:ln>
                          <a:solidFill>
                            <a:srgbClr val="6E6452"/>
                          </a:solidFill>
                          <a:effectLst/>
                          <a:latin typeface="Arial" charset="0"/>
                        </a:rPr>
                        <a:t> </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77838">
                <a:tc>
                  <a:txBody>
                    <a:bodyPr/>
                    <a:lstStyle/>
                    <a:p>
                      <a:pPr marL="0" marR="0" lvl="0" indent="0" algn="l" defTabSz="914400" rtl="0" eaLnBrk="0" fontAlgn="base" latinLnBrk="0" hangingPunct="0">
                        <a:lnSpc>
                          <a:spcPct val="100000"/>
                        </a:lnSpc>
                        <a:spcBef>
                          <a:spcPts val="400"/>
                        </a:spcBef>
                        <a:spcAft>
                          <a:spcPts val="800"/>
                        </a:spcAft>
                        <a:buClr>
                          <a:srgbClr val="C80F0F"/>
                        </a:buClr>
                        <a:buSzTx/>
                        <a:buFont typeface="Arial" charset="0"/>
                        <a:buNone/>
                        <a:tabLst>
                          <a:tab pos="2190750" algn="l"/>
                        </a:tabLst>
                      </a:pPr>
                      <a:r>
                        <a:rPr kumimoji="0" lang="ro-RO" sz="1200" b="0" i="0" u="none" strike="noStrike" cap="none" normalizeH="0" baseline="0" smtClean="0">
                          <a:ln>
                            <a:noFill/>
                          </a:ln>
                          <a:solidFill>
                            <a:srgbClr val="6E6452"/>
                          </a:solidFill>
                          <a:effectLst/>
                          <a:latin typeface="Times New Roman" pitchFamily="18" charset="0"/>
                        </a:rPr>
                        <a:t>14.15-15.00</a:t>
                      </a:r>
                      <a:endParaRPr kumimoji="0" lang="ru-RU" sz="1200" b="0" i="0" u="none" strike="noStrike" cap="none" normalizeH="0" baseline="0" smtClean="0">
                        <a:ln>
                          <a:noFill/>
                        </a:ln>
                        <a:solidFill>
                          <a:srgbClr val="6E6452"/>
                        </a:solidFill>
                        <a:effectLst/>
                        <a:latin typeface="Times New Roman" pitchFamily="18"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ts val="400"/>
                        </a:spcBef>
                        <a:spcAft>
                          <a:spcPts val="800"/>
                        </a:spcAft>
                        <a:buClr>
                          <a:srgbClr val="C80F0F"/>
                        </a:buClr>
                        <a:buSzTx/>
                        <a:buFont typeface="Arial" charset="0"/>
                        <a:buNone/>
                        <a:tabLst>
                          <a:tab pos="2190750" algn="l"/>
                        </a:tabLst>
                      </a:pPr>
                      <a:r>
                        <a:rPr kumimoji="0" lang="ro-RO" sz="1200" b="0" i="0" u="none" strike="noStrike" cap="none" normalizeH="0" baseline="0" smtClean="0">
                          <a:ln>
                            <a:noFill/>
                          </a:ln>
                          <a:solidFill>
                            <a:srgbClr val="6E6452"/>
                          </a:solidFill>
                          <a:effectLst/>
                          <a:latin typeface="Arial" charset="0"/>
                        </a:rPr>
                        <a:t>       </a:t>
                      </a:r>
                      <a:r>
                        <a:rPr kumimoji="0" lang="ro-RO" sz="1200" b="1" i="0" u="none" strike="noStrike" cap="none" normalizeH="0" baseline="0" smtClean="0">
                          <a:ln>
                            <a:noFill/>
                          </a:ln>
                          <a:solidFill>
                            <a:srgbClr val="6E6452"/>
                          </a:solidFill>
                          <a:effectLst/>
                          <a:latin typeface="Arial" charset="0"/>
                        </a:rPr>
                        <a:t>Legislatia RM privind Verificarea metrologica a contoarelor</a:t>
                      </a:r>
                      <a:r>
                        <a:rPr kumimoji="0" lang="ro-RO" sz="1200" b="0" i="0" u="none" strike="noStrike" cap="none" normalizeH="0" baseline="0" smtClean="0">
                          <a:ln>
                            <a:noFill/>
                          </a:ln>
                          <a:solidFill>
                            <a:srgbClr val="6E6452"/>
                          </a:solidFill>
                          <a:effectLst/>
                          <a:latin typeface="Arial" charset="0"/>
                        </a:rPr>
                        <a:t>.  Sistemul naţional de metrologie; Măsurările ca obiectiv  controlului metrologic legal; Intrebari si raspunsuri</a:t>
                      </a:r>
                      <a:r>
                        <a:rPr kumimoji="0" lang="ru-RU" sz="1200" b="0" i="0" u="none" strike="noStrike" cap="none" normalizeH="0" baseline="0" smtClean="0">
                          <a:ln>
                            <a:noFill/>
                          </a:ln>
                          <a:solidFill>
                            <a:srgbClr val="6E6452"/>
                          </a:solidFill>
                          <a:effectLst/>
                          <a:latin typeface="Arial" charset="0"/>
                        </a:rPr>
                        <a:t> </a:t>
                      </a:r>
                      <a:r>
                        <a:rPr kumimoji="0" lang="ro-RO" sz="1200" b="0" i="0" u="none" strike="noStrike" cap="none" normalizeH="0" baseline="0" smtClean="0">
                          <a:ln>
                            <a:noFill/>
                          </a:ln>
                          <a:solidFill>
                            <a:srgbClr val="6E6452"/>
                          </a:solidFill>
                          <a:effectLst/>
                          <a:latin typeface="Arial" charset="0"/>
                        </a:rPr>
                        <a:t>                        S. Botezat     </a:t>
                      </a:r>
                      <a:endParaRPr kumimoji="0" lang="ru-RU" sz="1200" b="0" i="0" u="none" strike="noStrike" cap="none" normalizeH="0" baseline="0" smtClean="0">
                        <a:ln>
                          <a:noFill/>
                        </a:ln>
                        <a:solidFill>
                          <a:srgbClr val="6E6452"/>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84163">
                <a:tc>
                  <a:txBody>
                    <a:bodyPr/>
                    <a:lstStyle/>
                    <a:p>
                      <a:pPr marL="0" marR="0" lvl="0" indent="0" algn="l" defTabSz="914400" rtl="0" eaLnBrk="0" fontAlgn="base" latinLnBrk="0" hangingPunct="0">
                        <a:lnSpc>
                          <a:spcPct val="100000"/>
                        </a:lnSpc>
                        <a:spcBef>
                          <a:spcPts val="400"/>
                        </a:spcBef>
                        <a:spcAft>
                          <a:spcPts val="800"/>
                        </a:spcAft>
                        <a:buClr>
                          <a:srgbClr val="C80F0F"/>
                        </a:buClr>
                        <a:buSzTx/>
                        <a:buFont typeface="Arial" charset="0"/>
                        <a:buNone/>
                        <a:tabLst>
                          <a:tab pos="2190750" algn="l"/>
                        </a:tabLst>
                      </a:pPr>
                      <a:r>
                        <a:rPr kumimoji="0" lang="ro-RO" sz="1200" b="0" i="0" u="none" strike="noStrike" cap="none" normalizeH="0" baseline="0" smtClean="0">
                          <a:ln>
                            <a:noFill/>
                          </a:ln>
                          <a:solidFill>
                            <a:srgbClr val="6E6452"/>
                          </a:solidFill>
                          <a:effectLst/>
                          <a:latin typeface="Times New Roman" pitchFamily="18" charset="0"/>
                        </a:rPr>
                        <a:t>15.00-15.15</a:t>
                      </a:r>
                      <a:endParaRPr kumimoji="0" lang="ru-RU" sz="1200" b="0" i="0" u="none" strike="noStrike" cap="none" normalizeH="0" baseline="0" smtClean="0">
                        <a:ln>
                          <a:noFill/>
                        </a:ln>
                        <a:solidFill>
                          <a:srgbClr val="6E6452"/>
                        </a:solidFill>
                        <a:effectLst/>
                        <a:latin typeface="Times New Roman" pitchFamily="18"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ts val="400"/>
                        </a:spcBef>
                        <a:spcAft>
                          <a:spcPts val="800"/>
                        </a:spcAft>
                        <a:buClr>
                          <a:srgbClr val="C80F0F"/>
                        </a:buClr>
                        <a:buSzTx/>
                        <a:buFont typeface="Arial" charset="0"/>
                        <a:buNone/>
                        <a:tabLst>
                          <a:tab pos="2190750" algn="l"/>
                        </a:tabLst>
                      </a:pPr>
                      <a:r>
                        <a:rPr kumimoji="0" lang="ro-RO" sz="1200" b="1" i="1" u="none" strike="noStrike" cap="none" normalizeH="0" baseline="0" smtClean="0">
                          <a:ln>
                            <a:noFill/>
                          </a:ln>
                          <a:solidFill>
                            <a:srgbClr val="6E6452"/>
                          </a:solidFill>
                          <a:effectLst/>
                          <a:latin typeface="Arial" charset="0"/>
                        </a:rPr>
                        <a:t>Pauză de cafea</a:t>
                      </a:r>
                      <a:r>
                        <a:rPr kumimoji="0" lang="ru-RU" sz="1200" b="1" i="0" u="none" strike="noStrike" cap="none" normalizeH="0" baseline="0" smtClean="0">
                          <a:ln>
                            <a:noFill/>
                          </a:ln>
                          <a:solidFill>
                            <a:srgbClr val="6E6452"/>
                          </a:solidFill>
                          <a:effectLst/>
                          <a:latin typeface="Arial" charset="0"/>
                        </a:rPr>
                        <a:t> </a:t>
                      </a:r>
                      <a:r>
                        <a:rPr kumimoji="0" lang="ro-RO" sz="1200" b="1" i="0" u="none" strike="noStrike" cap="none" normalizeH="0" baseline="0" smtClean="0">
                          <a:ln>
                            <a:noFill/>
                          </a:ln>
                          <a:solidFill>
                            <a:srgbClr val="6E6452"/>
                          </a:solidFill>
                          <a:effectLst/>
                          <a:latin typeface="Arial" charset="0"/>
                        </a:rPr>
                        <a:t>  </a:t>
                      </a:r>
                      <a:endParaRPr kumimoji="0" lang="ru-RU" sz="1200" b="1" i="0" u="none" strike="noStrike" cap="none" normalizeH="0" baseline="0" smtClean="0">
                        <a:ln>
                          <a:noFill/>
                        </a:ln>
                        <a:solidFill>
                          <a:srgbClr val="6E6452"/>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79425">
                <a:tc>
                  <a:txBody>
                    <a:bodyPr/>
                    <a:lstStyle/>
                    <a:p>
                      <a:pPr marL="0" marR="0" lvl="0" indent="0" algn="l" defTabSz="914400" rtl="0" eaLnBrk="0" fontAlgn="base" latinLnBrk="0" hangingPunct="0">
                        <a:lnSpc>
                          <a:spcPct val="100000"/>
                        </a:lnSpc>
                        <a:spcBef>
                          <a:spcPts val="400"/>
                        </a:spcBef>
                        <a:spcAft>
                          <a:spcPts val="800"/>
                        </a:spcAft>
                        <a:buClr>
                          <a:srgbClr val="C80F0F"/>
                        </a:buClr>
                        <a:buSzTx/>
                        <a:buFont typeface="Arial" charset="0"/>
                        <a:buNone/>
                        <a:tabLst>
                          <a:tab pos="2190750" algn="l"/>
                        </a:tabLst>
                      </a:pPr>
                      <a:r>
                        <a:rPr kumimoji="0" lang="ro-RO" sz="1200" b="0" i="0" u="none" strike="noStrike" cap="none" normalizeH="0" baseline="0" smtClean="0">
                          <a:ln>
                            <a:noFill/>
                          </a:ln>
                          <a:solidFill>
                            <a:srgbClr val="6E6452"/>
                          </a:solidFill>
                          <a:effectLst/>
                          <a:latin typeface="Times New Roman" pitchFamily="18" charset="0"/>
                        </a:rPr>
                        <a:t>15.15-16.15</a:t>
                      </a:r>
                      <a:endParaRPr kumimoji="0" lang="ru-RU" sz="1200" b="0" i="0" u="none" strike="noStrike" cap="none" normalizeH="0" baseline="0" smtClean="0">
                        <a:ln>
                          <a:noFill/>
                        </a:ln>
                        <a:solidFill>
                          <a:srgbClr val="6E6452"/>
                        </a:solidFill>
                        <a:effectLst/>
                        <a:latin typeface="Times New Roman" pitchFamily="18"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ts val="400"/>
                        </a:spcBef>
                        <a:spcAft>
                          <a:spcPts val="800"/>
                        </a:spcAft>
                        <a:buClr>
                          <a:srgbClr val="C80F0F"/>
                        </a:buClr>
                        <a:buSzTx/>
                        <a:buFont typeface="Arial" charset="0"/>
                        <a:buNone/>
                        <a:tabLst>
                          <a:tab pos="2190750" algn="l"/>
                        </a:tabLst>
                      </a:pPr>
                      <a:r>
                        <a:rPr kumimoji="0" lang="ro-RO" sz="1200" b="0" i="0" u="none" strike="noStrike" cap="none" normalizeH="0" baseline="0" smtClean="0">
                          <a:ln>
                            <a:noFill/>
                          </a:ln>
                          <a:solidFill>
                            <a:srgbClr val="6E6452"/>
                          </a:solidFill>
                          <a:effectLst/>
                          <a:latin typeface="Arial" charset="0"/>
                        </a:rPr>
                        <a:t>       </a:t>
                      </a:r>
                      <a:r>
                        <a:rPr kumimoji="0" lang="ro-RO" sz="1200" b="1" i="0" u="none" strike="noStrike" cap="none" normalizeH="0" baseline="0" smtClean="0">
                          <a:ln>
                            <a:noFill/>
                          </a:ln>
                          <a:solidFill>
                            <a:srgbClr val="6E6452"/>
                          </a:solidFill>
                          <a:effectLst/>
                          <a:latin typeface="Arial" charset="0"/>
                        </a:rPr>
                        <a:t>Verificarea metriologica a contoarelor</a:t>
                      </a:r>
                      <a:r>
                        <a:rPr kumimoji="0" lang="ro-RO" sz="1200" b="0" i="0" u="none" strike="noStrike" cap="none" normalizeH="0" baseline="0" smtClean="0">
                          <a:ln>
                            <a:noFill/>
                          </a:ln>
                          <a:solidFill>
                            <a:srgbClr val="6E6452"/>
                          </a:solidFill>
                          <a:effectLst/>
                          <a:latin typeface="Arial" charset="0"/>
                        </a:rPr>
                        <a:t>.   Metode de masurare a debitului; Tipurile constructive ale contoarelor;  </a:t>
                      </a:r>
                      <a:r>
                        <a:rPr kumimoji="0" lang="it-IT" sz="1200" b="0" i="0" u="none" strike="noStrike" cap="none" normalizeH="0" baseline="0" smtClean="0">
                          <a:ln>
                            <a:noFill/>
                          </a:ln>
                          <a:solidFill>
                            <a:srgbClr val="6E6452"/>
                          </a:solidFill>
                          <a:effectLst/>
                          <a:latin typeface="Arial" charset="0"/>
                        </a:rPr>
                        <a:t>Metode de verificare.</a:t>
                      </a:r>
                      <a:r>
                        <a:rPr kumimoji="0" lang="ro-RO" sz="1200" b="0" i="0" u="none" strike="noStrike" cap="none" normalizeH="0" baseline="0" smtClean="0">
                          <a:ln>
                            <a:noFill/>
                          </a:ln>
                          <a:solidFill>
                            <a:srgbClr val="6E6452"/>
                          </a:solidFill>
                          <a:effectLst/>
                          <a:latin typeface="Arial" charset="0"/>
                        </a:rPr>
                        <a:t>                                                                                 </a:t>
                      </a:r>
                      <a:r>
                        <a:rPr kumimoji="0" lang="ro-RO" sz="1200" b="1" i="0" u="none" strike="noStrike" cap="none" normalizeH="0" baseline="0" smtClean="0">
                          <a:ln>
                            <a:noFill/>
                          </a:ln>
                          <a:solidFill>
                            <a:srgbClr val="6E6452"/>
                          </a:solidFill>
                          <a:effectLst/>
                          <a:latin typeface="Arial" charset="0"/>
                        </a:rPr>
                        <a:t>A.Martîneţ </a:t>
                      </a:r>
                      <a:endParaRPr kumimoji="0" lang="ru-RU" sz="1200" b="1" i="0" u="none" strike="noStrike" cap="none" normalizeH="0" baseline="0" smtClean="0">
                        <a:ln>
                          <a:noFill/>
                        </a:ln>
                        <a:solidFill>
                          <a:srgbClr val="6E6452"/>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77838">
                <a:tc>
                  <a:txBody>
                    <a:bodyPr/>
                    <a:lstStyle/>
                    <a:p>
                      <a:pPr marL="0" marR="0" lvl="0" indent="0" algn="l" defTabSz="914400" rtl="0" eaLnBrk="0" fontAlgn="base" latinLnBrk="0" hangingPunct="0">
                        <a:lnSpc>
                          <a:spcPct val="100000"/>
                        </a:lnSpc>
                        <a:spcBef>
                          <a:spcPts val="400"/>
                        </a:spcBef>
                        <a:spcAft>
                          <a:spcPts val="800"/>
                        </a:spcAft>
                        <a:buClr>
                          <a:srgbClr val="C80F0F"/>
                        </a:buClr>
                        <a:buSzTx/>
                        <a:buFont typeface="Arial" charset="0"/>
                        <a:buNone/>
                        <a:tabLst>
                          <a:tab pos="2190750" algn="l"/>
                        </a:tabLst>
                      </a:pPr>
                      <a:r>
                        <a:rPr kumimoji="0" lang="ro-RO" sz="1200" b="0" i="0" u="none" strike="noStrike" cap="none" normalizeH="0" baseline="0" smtClean="0">
                          <a:ln>
                            <a:noFill/>
                          </a:ln>
                          <a:solidFill>
                            <a:srgbClr val="6E6452"/>
                          </a:solidFill>
                          <a:effectLst/>
                          <a:latin typeface="Times New Roman" pitchFamily="18" charset="0"/>
                        </a:rPr>
                        <a:t>16.015-17.00</a:t>
                      </a:r>
                      <a:endParaRPr kumimoji="0" lang="ru-RU" sz="1200" b="0" i="0" u="none" strike="noStrike" cap="none" normalizeH="0" baseline="0" smtClean="0">
                        <a:ln>
                          <a:noFill/>
                        </a:ln>
                        <a:solidFill>
                          <a:srgbClr val="6E6452"/>
                        </a:solidFill>
                        <a:effectLst/>
                        <a:latin typeface="Times New Roman" pitchFamily="18"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ts val="400"/>
                        </a:spcBef>
                        <a:spcAft>
                          <a:spcPts val="800"/>
                        </a:spcAft>
                        <a:buClr>
                          <a:srgbClr val="C80F0F"/>
                        </a:buClr>
                        <a:buSzTx/>
                        <a:buFont typeface="Arial" charset="0"/>
                        <a:buNone/>
                        <a:tabLst>
                          <a:tab pos="2190750" algn="l"/>
                        </a:tabLst>
                      </a:pPr>
                      <a:r>
                        <a:rPr kumimoji="0" lang="ro-RO" sz="1200" b="0" i="0" u="none" strike="noStrike" cap="none" normalizeH="0" baseline="0" smtClean="0">
                          <a:ln>
                            <a:noFill/>
                          </a:ln>
                          <a:solidFill>
                            <a:srgbClr val="6E6452"/>
                          </a:solidFill>
                          <a:effectLst/>
                          <a:latin typeface="Arial" charset="0"/>
                        </a:rPr>
                        <a:t>       </a:t>
                      </a:r>
                      <a:r>
                        <a:rPr kumimoji="0" lang="ro-RO" sz="1200" b="1" i="0" u="none" strike="noStrike" cap="none" normalizeH="0" baseline="0" smtClean="0">
                          <a:ln>
                            <a:noFill/>
                          </a:ln>
                          <a:solidFill>
                            <a:srgbClr val="6E6452"/>
                          </a:solidFill>
                          <a:effectLst/>
                          <a:latin typeface="Arial" charset="0"/>
                        </a:rPr>
                        <a:t>Sigilarea contoarelor</a:t>
                      </a:r>
                      <a:r>
                        <a:rPr kumimoji="0" lang="ro-RO" sz="1200" b="0" i="0" u="none" strike="noStrike" cap="none" normalizeH="0" baseline="0" smtClean="0">
                          <a:ln>
                            <a:noFill/>
                          </a:ln>
                          <a:solidFill>
                            <a:srgbClr val="6E6452"/>
                          </a:solidFill>
                          <a:effectLst/>
                          <a:latin typeface="Arial" charset="0"/>
                        </a:rPr>
                        <a:t>. Sigilarea  contoarelor verificate si tipurile  de sigilii.  Metode de influenta asupra indicatiilor contoarelor. Intrebari si raspunsuri.                                                        </a:t>
                      </a:r>
                      <a:r>
                        <a:rPr kumimoji="0" lang="ro-RO" sz="1200" b="1" i="0" u="none" strike="noStrike" cap="none" normalizeH="0" baseline="0" smtClean="0">
                          <a:ln>
                            <a:noFill/>
                          </a:ln>
                          <a:solidFill>
                            <a:srgbClr val="6E6452"/>
                          </a:solidFill>
                          <a:effectLst/>
                          <a:latin typeface="Arial" charset="0"/>
                        </a:rPr>
                        <a:t>A.Martîneţ </a:t>
                      </a:r>
                      <a:endParaRPr kumimoji="0" lang="ru-RU" sz="1200" b="1" i="0" u="none" strike="noStrike" cap="none" normalizeH="0" baseline="0" smtClean="0">
                        <a:ln>
                          <a:noFill/>
                        </a:ln>
                        <a:solidFill>
                          <a:srgbClr val="6E6452"/>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pic>
        <p:nvPicPr>
          <p:cNvPr id="19494" name="Picture 2" descr="D:\docs\desktop\ELdZ_Mol_cmyk_rum.jpg"/>
          <p:cNvPicPr>
            <a:picLocks noChangeAspect="1" noChangeArrowheads="1"/>
          </p:cNvPicPr>
          <p:nvPr/>
        </p:nvPicPr>
        <p:blipFill>
          <a:blip r:embed="rId2"/>
          <a:srcRect/>
          <a:stretch>
            <a:fillRect/>
          </a:stretch>
        </p:blipFill>
        <p:spPr bwMode="auto">
          <a:xfrm>
            <a:off x="215900" y="215900"/>
            <a:ext cx="2138363" cy="1555750"/>
          </a:xfrm>
          <a:prstGeom prst="rect">
            <a:avLst/>
          </a:prstGeom>
          <a:noFill/>
          <a:ln w="9525">
            <a:noFill/>
            <a:miter lim="800000"/>
            <a:headEnd/>
            <a:tailEnd/>
          </a:ln>
        </p:spPr>
      </p:pic>
      <p:sp>
        <p:nvSpPr>
          <p:cNvPr id="19495" name="Rectangle 62"/>
          <p:cNvSpPr>
            <a:spLocks noChangeArrowheads="1"/>
          </p:cNvSpPr>
          <p:nvPr/>
        </p:nvSpPr>
        <p:spPr bwMode="auto">
          <a:xfrm rot="10741674" flipV="1">
            <a:off x="4244975" y="6569075"/>
            <a:ext cx="1008063" cy="244475"/>
          </a:xfrm>
          <a:prstGeom prst="rect">
            <a:avLst/>
          </a:prstGeom>
          <a:noFill/>
          <a:ln w="9525">
            <a:noFill/>
            <a:miter lim="800000"/>
            <a:headEnd/>
            <a:tailEnd/>
          </a:ln>
        </p:spPr>
        <p:txBody>
          <a:bodyPr>
            <a:spAutoFit/>
          </a:bodyPr>
          <a:lstStyle/>
          <a:p>
            <a:pPr algn="ctr" eaLnBrk="0" hangingPunct="0"/>
            <a:r>
              <a:rPr lang="ro-RO" sz="1000">
                <a:solidFill>
                  <a:srgbClr val="6E6452"/>
                </a:solidFill>
              </a:rPr>
              <a:t>Ioneţ</a:t>
            </a:r>
            <a:endParaRPr lang="en-BZ" sz="1000">
              <a:solidFill>
                <a:srgbClr val="6E6452"/>
              </a:solidFill>
            </a:endParaRPr>
          </a:p>
        </p:txBody>
      </p:sp>
      <p:sp>
        <p:nvSpPr>
          <p:cNvPr id="19496" name="Datumsplatzhalter 3"/>
          <p:cNvSpPr txBox="1">
            <a:spLocks noGrp="1"/>
          </p:cNvSpPr>
          <p:nvPr/>
        </p:nvSpPr>
        <p:spPr bwMode="auto">
          <a:xfrm>
            <a:off x="771525" y="6611938"/>
            <a:ext cx="1295400" cy="246062"/>
          </a:xfrm>
          <a:prstGeom prst="rect">
            <a:avLst/>
          </a:prstGeom>
          <a:noFill/>
          <a:ln w="9525">
            <a:noFill/>
            <a:miter lim="800000"/>
            <a:headEnd/>
            <a:tailEnd/>
          </a:ln>
        </p:spPr>
        <p:txBody>
          <a:bodyPr>
            <a:spAutoFit/>
          </a:bodyPr>
          <a:lstStyle/>
          <a:p>
            <a:pPr eaLnBrk="0" hangingPunct="0"/>
            <a:r>
              <a:rPr lang="ro-RO" sz="1000" b="0">
                <a:solidFill>
                  <a:srgbClr val="6E6452"/>
                </a:solidFill>
              </a:rPr>
              <a:t>26</a:t>
            </a:r>
            <a:r>
              <a:rPr lang="en-US" sz="1000" b="0">
                <a:solidFill>
                  <a:srgbClr val="6E6452"/>
                </a:solidFill>
              </a:rPr>
              <a:t>/10/2016</a:t>
            </a:r>
            <a:endParaRPr lang="de-DE" sz="1000" b="0">
              <a:solidFill>
                <a:srgbClr val="6E6452"/>
              </a:solidFill>
            </a:endParaRPr>
          </a:p>
        </p:txBody>
      </p:sp>
    </p:spTree>
  </p:cSld>
  <p:clrMapOvr>
    <a:masterClrMapping/>
  </p:clrMapOvr>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Rectangle 5"/>
          <p:cNvSpPr>
            <a:spLocks noGrp="1" noChangeArrowheads="1"/>
          </p:cNvSpPr>
          <p:nvPr>
            <p:ph type="title"/>
          </p:nvPr>
        </p:nvSpPr>
        <p:spPr>
          <a:xfrm>
            <a:off x="744538" y="2381250"/>
            <a:ext cx="7775575" cy="619125"/>
          </a:xfrm>
        </p:spPr>
        <p:txBody>
          <a:bodyPr/>
          <a:lstStyle/>
          <a:p>
            <a:pPr algn="ctr"/>
            <a:r>
              <a:rPr lang="pt-BR" sz="2800" b="1" smtClean="0">
                <a:latin typeface="Times New Roman" pitchFamily="18" charset="0"/>
              </a:rPr>
              <a:t>Tipuri de contoare</a:t>
            </a:r>
            <a:endParaRPr lang="ru-RU" sz="2800" b="1" smtClean="0">
              <a:latin typeface="Times New Roman" pitchFamily="18" charset="0"/>
            </a:endParaRPr>
          </a:p>
        </p:txBody>
      </p:sp>
      <p:sp>
        <p:nvSpPr>
          <p:cNvPr id="37890" name="Rectangle 8"/>
          <p:cNvSpPr>
            <a:spLocks noGrp="1" noChangeArrowheads="1"/>
          </p:cNvSpPr>
          <p:nvPr>
            <p:ph type="body" sz="half" idx="3"/>
          </p:nvPr>
        </p:nvSpPr>
        <p:spPr>
          <a:xfrm>
            <a:off x="746125" y="1997075"/>
            <a:ext cx="7932738" cy="4284663"/>
          </a:xfrm>
          <a:ln>
            <a:solidFill>
              <a:schemeClr val="tx1"/>
            </a:solidFill>
          </a:ln>
        </p:spPr>
        <p:txBody>
          <a:bodyPr/>
          <a:lstStyle/>
          <a:p>
            <a:pPr algn="ctr">
              <a:buFont typeface="Arial" charset="0"/>
              <a:buNone/>
            </a:pPr>
            <a:endParaRPr lang="pt-BR" smtClean="0">
              <a:latin typeface="Times New Roman" pitchFamily="18" charset="0"/>
            </a:endParaRPr>
          </a:p>
          <a:p>
            <a:pPr algn="ctr">
              <a:buFont typeface="Arial" charset="0"/>
              <a:buNone/>
            </a:pPr>
            <a:endParaRPr lang="pt-BR" smtClean="0">
              <a:latin typeface="Times New Roman" pitchFamily="18" charset="0"/>
            </a:endParaRPr>
          </a:p>
          <a:p>
            <a:pPr algn="ctr">
              <a:buFont typeface="Arial" charset="0"/>
              <a:buNone/>
            </a:pPr>
            <a:endParaRPr lang="pt-BR" smtClean="0">
              <a:latin typeface="Times New Roman" pitchFamily="18" charset="0"/>
            </a:endParaRPr>
          </a:p>
          <a:p>
            <a:pPr algn="ctr">
              <a:buFont typeface="Arial" charset="0"/>
              <a:buNone/>
            </a:pPr>
            <a:endParaRPr lang="pt-BR" smtClean="0">
              <a:latin typeface="Times New Roman" pitchFamily="18" charset="0"/>
            </a:endParaRPr>
          </a:p>
          <a:p>
            <a:pPr algn="ctr">
              <a:buFont typeface="Arial" charset="0"/>
              <a:buNone/>
            </a:pPr>
            <a:endParaRPr lang="pt-BR" smtClean="0">
              <a:latin typeface="Times New Roman" pitchFamily="18" charset="0"/>
            </a:endParaRPr>
          </a:p>
          <a:p>
            <a:pPr algn="ctr">
              <a:buFont typeface="Arial" charset="0"/>
              <a:buNone/>
            </a:pPr>
            <a:endParaRPr lang="pt-BR" smtClean="0">
              <a:latin typeface="Times New Roman" pitchFamily="18" charset="0"/>
            </a:endParaRPr>
          </a:p>
          <a:p>
            <a:pPr algn="ctr">
              <a:buFont typeface="Arial" charset="0"/>
              <a:buNone/>
            </a:pPr>
            <a:endParaRPr lang="pt-BR" smtClean="0">
              <a:latin typeface="Times New Roman" pitchFamily="18" charset="0"/>
            </a:endParaRPr>
          </a:p>
          <a:p>
            <a:pPr algn="ctr">
              <a:buFont typeface="Arial" charset="0"/>
              <a:buNone/>
            </a:pPr>
            <a:endParaRPr lang="pt-BR" smtClean="0">
              <a:latin typeface="Times New Roman" pitchFamily="18" charset="0"/>
            </a:endParaRPr>
          </a:p>
          <a:p>
            <a:pPr algn="ctr">
              <a:buFont typeface="Arial" charset="0"/>
              <a:buNone/>
            </a:pPr>
            <a:endParaRPr lang="pt-BR" smtClean="0">
              <a:latin typeface="Times New Roman" pitchFamily="18" charset="0"/>
            </a:endParaRPr>
          </a:p>
          <a:p>
            <a:pPr algn="ctr">
              <a:buFont typeface="Arial" charset="0"/>
              <a:buNone/>
            </a:pPr>
            <a:r>
              <a:rPr lang="pt-BR" smtClean="0">
                <a:latin typeface="Times New Roman" pitchFamily="18" charset="0"/>
              </a:rPr>
              <a:t>Contor de apă cu  cu optii de citire a indicatiilor prin impulsuri</a:t>
            </a:r>
            <a:r>
              <a:rPr lang="ru-RU" smtClean="0">
                <a:latin typeface="Times New Roman" pitchFamily="18" charset="0"/>
              </a:rPr>
              <a:t> </a:t>
            </a:r>
          </a:p>
        </p:txBody>
      </p:sp>
      <p:pic>
        <p:nvPicPr>
          <p:cNvPr id="37891" name="Picture 2" descr="D:\docs\desktop\ELdZ_Mol_cmyk_rum.jpg"/>
          <p:cNvPicPr>
            <a:picLocks noChangeAspect="1" noChangeArrowheads="1"/>
          </p:cNvPicPr>
          <p:nvPr/>
        </p:nvPicPr>
        <p:blipFill>
          <a:blip r:embed="rId2"/>
          <a:srcRect/>
          <a:stretch>
            <a:fillRect/>
          </a:stretch>
        </p:blipFill>
        <p:spPr bwMode="auto">
          <a:xfrm>
            <a:off x="0" y="0"/>
            <a:ext cx="2138363" cy="1555750"/>
          </a:xfrm>
          <a:prstGeom prst="rect">
            <a:avLst/>
          </a:prstGeom>
          <a:noFill/>
          <a:ln w="9525">
            <a:noFill/>
            <a:miter lim="800000"/>
            <a:headEnd/>
            <a:tailEnd/>
          </a:ln>
        </p:spPr>
      </p:pic>
      <p:pic>
        <p:nvPicPr>
          <p:cNvPr id="37892" name="Picture 9"/>
          <p:cNvPicPr>
            <a:picLocks noChangeAspect="1" noChangeArrowheads="1"/>
          </p:cNvPicPr>
          <p:nvPr>
            <p:ph sz="quarter" idx="2"/>
          </p:nvPr>
        </p:nvPicPr>
        <p:blipFill>
          <a:blip r:embed="rId3"/>
          <a:srcRect l="13525" t="42308" r="34686" b="7478"/>
          <a:stretch>
            <a:fillRect/>
          </a:stretch>
        </p:blipFill>
        <p:spPr>
          <a:xfrm>
            <a:off x="854075" y="2427288"/>
            <a:ext cx="3536950" cy="2719387"/>
          </a:xfrm>
        </p:spPr>
      </p:pic>
      <p:pic>
        <p:nvPicPr>
          <p:cNvPr id="37893" name="Picture 10"/>
          <p:cNvPicPr>
            <a:picLocks noChangeAspect="1" noChangeArrowheads="1"/>
          </p:cNvPicPr>
          <p:nvPr>
            <p:ph sz="quarter" idx="1"/>
          </p:nvPr>
        </p:nvPicPr>
        <p:blipFill>
          <a:blip r:embed="rId4"/>
          <a:srcRect l="17339" t="26212" r="19220" b="21931"/>
          <a:stretch>
            <a:fillRect/>
          </a:stretch>
        </p:blipFill>
        <p:spPr>
          <a:xfrm>
            <a:off x="4398963" y="2462213"/>
            <a:ext cx="4270375" cy="2678112"/>
          </a:xfrm>
        </p:spPr>
      </p:pic>
      <p:sp>
        <p:nvSpPr>
          <p:cNvPr id="37894" name="Datumsplatzhalter 3"/>
          <p:cNvSpPr txBox="1">
            <a:spLocks noGrp="1"/>
          </p:cNvSpPr>
          <p:nvPr/>
        </p:nvSpPr>
        <p:spPr bwMode="auto">
          <a:xfrm>
            <a:off x="771525" y="6611938"/>
            <a:ext cx="1295400" cy="246062"/>
          </a:xfrm>
          <a:prstGeom prst="rect">
            <a:avLst/>
          </a:prstGeom>
          <a:noFill/>
          <a:ln w="9525">
            <a:noFill/>
            <a:miter lim="800000"/>
            <a:headEnd/>
            <a:tailEnd/>
          </a:ln>
        </p:spPr>
        <p:txBody>
          <a:bodyPr>
            <a:spAutoFit/>
          </a:bodyPr>
          <a:lstStyle/>
          <a:p>
            <a:pPr eaLnBrk="0" hangingPunct="0"/>
            <a:r>
              <a:rPr lang="ro-RO" sz="1000" b="0">
                <a:solidFill>
                  <a:srgbClr val="6E6452"/>
                </a:solidFill>
              </a:rPr>
              <a:t>26</a:t>
            </a:r>
            <a:r>
              <a:rPr lang="en-US" sz="1000" b="0">
                <a:solidFill>
                  <a:srgbClr val="6E6452"/>
                </a:solidFill>
              </a:rPr>
              <a:t>/10/2016</a:t>
            </a:r>
            <a:endParaRPr lang="de-DE" sz="1000" b="0">
              <a:solidFill>
                <a:srgbClr val="6E6452"/>
              </a:solidFill>
            </a:endParaRPr>
          </a:p>
        </p:txBody>
      </p:sp>
      <p:sp>
        <p:nvSpPr>
          <p:cNvPr id="37895" name="Fußzeilenplatzhalter 2"/>
          <p:cNvSpPr txBox="1">
            <a:spLocks noGrp="1"/>
          </p:cNvSpPr>
          <p:nvPr/>
        </p:nvSpPr>
        <p:spPr bwMode="auto">
          <a:xfrm>
            <a:off x="2862263" y="6581775"/>
            <a:ext cx="3419475" cy="246063"/>
          </a:xfrm>
          <a:prstGeom prst="rect">
            <a:avLst/>
          </a:prstGeom>
          <a:noFill/>
          <a:ln w="9525">
            <a:noFill/>
            <a:miter lim="800000"/>
            <a:headEnd/>
            <a:tailEnd/>
          </a:ln>
        </p:spPr>
        <p:txBody>
          <a:bodyPr>
            <a:spAutoFit/>
          </a:bodyPr>
          <a:lstStyle/>
          <a:p>
            <a:pPr algn="ctr" eaLnBrk="0" hangingPunct="0"/>
            <a:r>
              <a:rPr lang="de-DE" sz="1000">
                <a:solidFill>
                  <a:srgbClr val="6E6452"/>
                </a:solidFill>
              </a:rPr>
              <a:t>Ione</a:t>
            </a:r>
            <a:r>
              <a:rPr lang="ro-RO" sz="1000">
                <a:solidFill>
                  <a:srgbClr val="6E6452"/>
                </a:solidFill>
              </a:rPr>
              <a:t>ţ</a:t>
            </a:r>
            <a:endParaRPr lang="de-DE" sz="1000">
              <a:solidFill>
                <a:srgbClr val="6E6452"/>
              </a:solidFill>
            </a:endParaRPr>
          </a:p>
        </p:txBody>
      </p:sp>
    </p:spTree>
  </p:cSld>
  <p:clrMapOvr>
    <a:masterClrMapping/>
  </p:clrMapOvr>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Rectangle 2"/>
          <p:cNvSpPr>
            <a:spLocks noGrp="1" noChangeArrowheads="1"/>
          </p:cNvSpPr>
          <p:nvPr>
            <p:ph type="title"/>
          </p:nvPr>
        </p:nvSpPr>
        <p:spPr/>
        <p:txBody>
          <a:bodyPr/>
          <a:lstStyle/>
          <a:p>
            <a:pPr algn="ctr"/>
            <a:r>
              <a:rPr lang="ro-RO" sz="2800" b="1" smtClean="0">
                <a:latin typeface="Times New Roman" pitchFamily="18" charset="0"/>
              </a:rPr>
              <a:t>Dimensionarea conto</a:t>
            </a:r>
            <a:r>
              <a:rPr lang="en-US" sz="2800" b="1" smtClean="0">
                <a:latin typeface="Times New Roman" pitchFamily="18" charset="0"/>
              </a:rPr>
              <a:t>arelor</a:t>
            </a:r>
            <a:endParaRPr lang="ru-RU" sz="2800" b="1" smtClean="0">
              <a:latin typeface="Times New Roman" pitchFamily="18" charset="0"/>
            </a:endParaRPr>
          </a:p>
        </p:txBody>
      </p:sp>
      <p:sp>
        <p:nvSpPr>
          <p:cNvPr id="38914" name="Rectangle 3"/>
          <p:cNvSpPr>
            <a:spLocks noGrp="1" noChangeArrowheads="1"/>
          </p:cNvSpPr>
          <p:nvPr>
            <p:ph type="body" idx="1"/>
          </p:nvPr>
        </p:nvSpPr>
        <p:spPr>
          <a:xfrm>
            <a:off x="668338" y="2068513"/>
            <a:ext cx="7775575" cy="4438650"/>
          </a:xfrm>
          <a:ln>
            <a:solidFill>
              <a:schemeClr val="tx1"/>
            </a:solidFill>
          </a:ln>
        </p:spPr>
        <p:txBody>
          <a:bodyPr/>
          <a:lstStyle/>
          <a:p>
            <a:pPr>
              <a:buFont typeface="Arial" charset="0"/>
              <a:buNone/>
            </a:pPr>
            <a:r>
              <a:rPr lang="ro-RO" b="1" i="1" smtClean="0">
                <a:latin typeface="Times New Roman" pitchFamily="18" charset="0"/>
              </a:rPr>
              <a:t>Alegerea preventivă a diametrului</a:t>
            </a:r>
            <a:r>
              <a:rPr lang="ro-RO" smtClean="0">
                <a:latin typeface="Times New Roman" pitchFamily="18" charset="0"/>
              </a:rPr>
              <a:t> contorului de apă  trebuie efectuată în funcţie de debitul mediu zilnic de apă,care nu trebuie să depăşească cel nominal,  conform tabelului 6 </a:t>
            </a:r>
            <a:r>
              <a:rPr lang="en-US" smtClean="0">
                <a:latin typeface="Times New Roman" pitchFamily="18" charset="0"/>
              </a:rPr>
              <a:t>[1]</a:t>
            </a:r>
          </a:p>
          <a:p>
            <a:pPr>
              <a:buFont typeface="Arial" charset="0"/>
              <a:buNone/>
            </a:pPr>
            <a:r>
              <a:rPr lang="en-US" smtClean="0">
                <a:latin typeface="Times New Roman" pitchFamily="18" charset="0"/>
              </a:rPr>
              <a:t> </a:t>
            </a:r>
            <a:r>
              <a:rPr lang="ro-RO" smtClean="0">
                <a:latin typeface="Times New Roman" pitchFamily="18" charset="0"/>
              </a:rPr>
              <a:t>Debitul mediu zilnic de apa rece,</a:t>
            </a:r>
            <a:r>
              <a:rPr lang="en-US" smtClean="0">
                <a:latin typeface="Times New Roman" pitchFamily="18" charset="0"/>
              </a:rPr>
              <a:t> </a:t>
            </a:r>
            <a:r>
              <a:rPr lang="ro-RO" smtClean="0">
                <a:latin typeface="Times New Roman" pitchFamily="18" charset="0"/>
              </a:rPr>
              <a:t>se determină cu relaţia</a:t>
            </a:r>
            <a:r>
              <a:rPr lang="pt-BR" smtClean="0">
                <a:latin typeface="Times New Roman" pitchFamily="18" charset="0"/>
              </a:rPr>
              <a:t>,</a:t>
            </a:r>
            <a:r>
              <a:rPr lang="ro-RO" smtClean="0">
                <a:latin typeface="Times New Roman" pitchFamily="18" charset="0"/>
              </a:rPr>
              <a:t> în  </a:t>
            </a:r>
            <a:r>
              <a:rPr lang="ru-RU" smtClean="0">
                <a:latin typeface="Times New Roman" pitchFamily="18" charset="0"/>
              </a:rPr>
              <a:t>м</a:t>
            </a:r>
            <a:r>
              <a:rPr lang="pt-BR" smtClean="0">
                <a:latin typeface="Times New Roman" pitchFamily="18" charset="0"/>
              </a:rPr>
              <a:t>3/</a:t>
            </a:r>
            <a:r>
              <a:rPr lang="ro-RO" smtClean="0">
                <a:latin typeface="Times New Roman" pitchFamily="18" charset="0"/>
              </a:rPr>
              <a:t>h</a:t>
            </a:r>
            <a:r>
              <a:rPr lang="pt-BR" smtClean="0">
                <a:latin typeface="Times New Roman" pitchFamily="18" charset="0"/>
              </a:rPr>
              <a:t>:</a:t>
            </a:r>
          </a:p>
          <a:p>
            <a:pPr>
              <a:buFont typeface="Arial" charset="0"/>
              <a:buNone/>
            </a:pPr>
            <a:endParaRPr lang="pt-BR" smtClean="0">
              <a:latin typeface="Times New Roman" pitchFamily="18" charset="0"/>
            </a:endParaRPr>
          </a:p>
          <a:p>
            <a:pPr>
              <a:buFont typeface="Arial" charset="0"/>
              <a:buNone/>
            </a:pPr>
            <a:endParaRPr lang="pt-BR" smtClean="0">
              <a:latin typeface="Times New Roman" pitchFamily="18" charset="0"/>
            </a:endParaRPr>
          </a:p>
          <a:p>
            <a:pPr>
              <a:buFont typeface="Arial" charset="0"/>
              <a:buNone/>
            </a:pPr>
            <a:r>
              <a:rPr lang="ro-RO" smtClean="0">
                <a:latin typeface="Times New Roman" pitchFamily="18" charset="0"/>
              </a:rPr>
              <a:t>În care:  qc</a:t>
            </a:r>
            <a:r>
              <a:rPr lang="pt-BR" smtClean="0">
                <a:latin typeface="Times New Roman" pitchFamily="18" charset="0"/>
              </a:rPr>
              <a:t> - </a:t>
            </a:r>
            <a:r>
              <a:rPr lang="ro-RO" smtClean="0">
                <a:latin typeface="Times New Roman" pitchFamily="18" charset="0"/>
              </a:rPr>
              <a:t>normativul consumului de apă rece  pe zi de către o persoană, în ziua cu consum maxim, în l/zi, conform anexei C</a:t>
            </a:r>
            <a:r>
              <a:rPr lang="pt-BR" smtClean="0">
                <a:latin typeface="Times New Roman" pitchFamily="18" charset="0"/>
              </a:rPr>
              <a:t> [1] </a:t>
            </a:r>
            <a:r>
              <a:rPr lang="ro-RO" smtClean="0">
                <a:latin typeface="Times New Roman" pitchFamily="18" charset="0"/>
              </a:rPr>
              <a:t>funcţie de gradul de dotaţii cu utilităţi tehnico-sanitare;</a:t>
            </a:r>
          </a:p>
          <a:p>
            <a:pPr>
              <a:buFont typeface="Arial" charset="0"/>
              <a:buNone/>
            </a:pPr>
            <a:r>
              <a:rPr lang="en-US" smtClean="0">
                <a:latin typeface="Times New Roman" pitchFamily="18" charset="0"/>
              </a:rPr>
              <a:t>                </a:t>
            </a:r>
            <a:r>
              <a:rPr lang="ro-RO" smtClean="0">
                <a:latin typeface="Times New Roman" pitchFamily="18" charset="0"/>
              </a:rPr>
              <a:t>N - numărul de locuitori</a:t>
            </a:r>
            <a:r>
              <a:rPr lang="en-US" smtClean="0">
                <a:latin typeface="Times New Roman" pitchFamily="18" charset="0"/>
              </a:rPr>
              <a:t>, pers.</a:t>
            </a:r>
            <a:r>
              <a:rPr lang="ro-RO" smtClean="0">
                <a:latin typeface="Times New Roman" pitchFamily="18" charset="0"/>
              </a:rPr>
              <a:t>; </a:t>
            </a:r>
          </a:p>
          <a:p>
            <a:pPr>
              <a:buFont typeface="Arial" charset="0"/>
              <a:buNone/>
            </a:pPr>
            <a:r>
              <a:rPr lang="en-US" smtClean="0">
                <a:latin typeface="Times New Roman" pitchFamily="18" charset="0"/>
              </a:rPr>
              <a:t>                </a:t>
            </a:r>
            <a:r>
              <a:rPr lang="ro-RO" smtClean="0">
                <a:latin typeface="Times New Roman" pitchFamily="18" charset="0"/>
              </a:rPr>
              <a:t>T- timpul de calcul, ore</a:t>
            </a:r>
            <a:endParaRPr lang="ru-RU" smtClean="0">
              <a:latin typeface="Times New Roman" pitchFamily="18" charset="0"/>
            </a:endParaRPr>
          </a:p>
          <a:p>
            <a:pPr>
              <a:buFont typeface="Arial" charset="0"/>
              <a:buNone/>
            </a:pPr>
            <a:endParaRPr lang="pt-BR" smtClean="0">
              <a:latin typeface="Times New Roman" pitchFamily="18" charset="0"/>
            </a:endParaRPr>
          </a:p>
          <a:p>
            <a:endParaRPr lang="ru-RU" smtClean="0">
              <a:latin typeface="Times New Roman" pitchFamily="18" charset="0"/>
            </a:endParaRPr>
          </a:p>
        </p:txBody>
      </p:sp>
      <p:pic>
        <p:nvPicPr>
          <p:cNvPr id="38915" name="Picture 2" descr="D:\docs\desktop\ELdZ_Mol_cmyk_rum.jpg"/>
          <p:cNvPicPr>
            <a:picLocks noChangeAspect="1" noChangeArrowheads="1"/>
          </p:cNvPicPr>
          <p:nvPr/>
        </p:nvPicPr>
        <p:blipFill>
          <a:blip r:embed="rId2"/>
          <a:srcRect/>
          <a:stretch>
            <a:fillRect/>
          </a:stretch>
        </p:blipFill>
        <p:spPr bwMode="auto">
          <a:xfrm>
            <a:off x="0" y="0"/>
            <a:ext cx="2138363" cy="1555750"/>
          </a:xfrm>
          <a:prstGeom prst="rect">
            <a:avLst/>
          </a:prstGeom>
          <a:noFill/>
          <a:ln w="9525">
            <a:noFill/>
            <a:miter lim="800000"/>
            <a:headEnd/>
            <a:tailEnd/>
          </a:ln>
        </p:spPr>
      </p:pic>
      <p:pic>
        <p:nvPicPr>
          <p:cNvPr id="38916" name="Picture 5"/>
          <p:cNvPicPr>
            <a:picLocks noChangeAspect="1" noChangeArrowheads="1"/>
          </p:cNvPicPr>
          <p:nvPr/>
        </p:nvPicPr>
        <p:blipFill>
          <a:blip r:embed="rId3"/>
          <a:srcRect/>
          <a:stretch>
            <a:fillRect/>
          </a:stretch>
        </p:blipFill>
        <p:spPr bwMode="auto">
          <a:xfrm>
            <a:off x="2381250" y="3525838"/>
            <a:ext cx="3455988" cy="804862"/>
          </a:xfrm>
          <a:prstGeom prst="rect">
            <a:avLst/>
          </a:prstGeom>
          <a:noFill/>
          <a:ln w="9525">
            <a:noFill/>
            <a:miter lim="800000"/>
            <a:headEnd/>
            <a:tailEnd/>
          </a:ln>
        </p:spPr>
      </p:pic>
      <p:sp>
        <p:nvSpPr>
          <p:cNvPr id="38917" name="Datumsplatzhalter 3"/>
          <p:cNvSpPr txBox="1">
            <a:spLocks noGrp="1"/>
          </p:cNvSpPr>
          <p:nvPr/>
        </p:nvSpPr>
        <p:spPr bwMode="auto">
          <a:xfrm>
            <a:off x="771525" y="6611938"/>
            <a:ext cx="1295400" cy="246062"/>
          </a:xfrm>
          <a:prstGeom prst="rect">
            <a:avLst/>
          </a:prstGeom>
          <a:noFill/>
          <a:ln w="9525">
            <a:noFill/>
            <a:miter lim="800000"/>
            <a:headEnd/>
            <a:tailEnd/>
          </a:ln>
        </p:spPr>
        <p:txBody>
          <a:bodyPr>
            <a:spAutoFit/>
          </a:bodyPr>
          <a:lstStyle/>
          <a:p>
            <a:pPr eaLnBrk="0" hangingPunct="0"/>
            <a:r>
              <a:rPr lang="ro-RO" sz="1000" b="0">
                <a:solidFill>
                  <a:srgbClr val="6E6452"/>
                </a:solidFill>
              </a:rPr>
              <a:t>26</a:t>
            </a:r>
            <a:r>
              <a:rPr lang="en-US" sz="1000" b="0">
                <a:solidFill>
                  <a:srgbClr val="6E6452"/>
                </a:solidFill>
              </a:rPr>
              <a:t>/10/2016</a:t>
            </a:r>
            <a:endParaRPr lang="de-DE" sz="1000" b="0">
              <a:solidFill>
                <a:srgbClr val="6E6452"/>
              </a:solidFill>
            </a:endParaRPr>
          </a:p>
        </p:txBody>
      </p:sp>
      <p:sp>
        <p:nvSpPr>
          <p:cNvPr id="38918" name="Fußzeilenplatzhalter 2"/>
          <p:cNvSpPr txBox="1">
            <a:spLocks noGrp="1"/>
          </p:cNvSpPr>
          <p:nvPr/>
        </p:nvSpPr>
        <p:spPr bwMode="auto">
          <a:xfrm>
            <a:off x="2862263" y="6581775"/>
            <a:ext cx="3419475" cy="246063"/>
          </a:xfrm>
          <a:prstGeom prst="rect">
            <a:avLst/>
          </a:prstGeom>
          <a:noFill/>
          <a:ln w="9525">
            <a:noFill/>
            <a:miter lim="800000"/>
            <a:headEnd/>
            <a:tailEnd/>
          </a:ln>
        </p:spPr>
        <p:txBody>
          <a:bodyPr>
            <a:spAutoFit/>
          </a:bodyPr>
          <a:lstStyle/>
          <a:p>
            <a:pPr algn="ctr" eaLnBrk="0" hangingPunct="0"/>
            <a:r>
              <a:rPr lang="de-DE" sz="1000">
                <a:solidFill>
                  <a:srgbClr val="6E6452"/>
                </a:solidFill>
              </a:rPr>
              <a:t>Ione</a:t>
            </a:r>
            <a:r>
              <a:rPr lang="ro-RO" sz="1000">
                <a:solidFill>
                  <a:srgbClr val="6E6452"/>
                </a:solidFill>
              </a:rPr>
              <a:t>ţ</a:t>
            </a:r>
            <a:endParaRPr lang="de-DE" sz="1000">
              <a:solidFill>
                <a:srgbClr val="6E6452"/>
              </a:solidFill>
            </a:endParaRPr>
          </a:p>
        </p:txBody>
      </p:sp>
    </p:spTree>
  </p:cSld>
  <p:clrMapOvr>
    <a:masterClrMapping/>
  </p:clrMapOvr>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Rectangle 2"/>
          <p:cNvSpPr>
            <a:spLocks noGrp="1" noChangeArrowheads="1"/>
          </p:cNvSpPr>
          <p:nvPr>
            <p:ph type="title"/>
          </p:nvPr>
        </p:nvSpPr>
        <p:spPr>
          <a:xfrm>
            <a:off x="684213" y="1212850"/>
            <a:ext cx="7775575" cy="525463"/>
          </a:xfrm>
        </p:spPr>
        <p:txBody>
          <a:bodyPr/>
          <a:lstStyle/>
          <a:p>
            <a:pPr algn="ctr"/>
            <a:r>
              <a:rPr lang="ro-RO" sz="2800" smtClean="0">
                <a:latin typeface="Times New Roman" pitchFamily="18" charset="0"/>
              </a:rPr>
              <a:t>Dimensionarea conto</a:t>
            </a:r>
            <a:r>
              <a:rPr lang="en-US" sz="2800" smtClean="0">
                <a:latin typeface="Times New Roman" pitchFamily="18" charset="0"/>
              </a:rPr>
              <a:t>arelor</a:t>
            </a:r>
            <a:endParaRPr lang="ru-RU" sz="2800" smtClean="0">
              <a:latin typeface="Times New Roman" pitchFamily="18" charset="0"/>
            </a:endParaRPr>
          </a:p>
        </p:txBody>
      </p:sp>
      <p:sp>
        <p:nvSpPr>
          <p:cNvPr id="39938" name="Rectangle 3"/>
          <p:cNvSpPr>
            <a:spLocks noGrp="1" noChangeArrowheads="1"/>
          </p:cNvSpPr>
          <p:nvPr>
            <p:ph type="body" idx="1"/>
          </p:nvPr>
        </p:nvSpPr>
        <p:spPr>
          <a:xfrm>
            <a:off x="361950" y="1941513"/>
            <a:ext cx="8339138" cy="4529137"/>
          </a:xfrm>
          <a:ln>
            <a:solidFill>
              <a:schemeClr val="tx1"/>
            </a:solidFill>
          </a:ln>
        </p:spPr>
        <p:txBody>
          <a:bodyPr/>
          <a:lstStyle/>
          <a:p>
            <a:pPr>
              <a:lnSpc>
                <a:spcPct val="80000"/>
              </a:lnSpc>
              <a:buFont typeface="Arial" charset="0"/>
              <a:buNone/>
            </a:pPr>
            <a:endParaRPr lang="en-US" smtClean="0">
              <a:latin typeface="Times New Roman" pitchFamily="18" charset="0"/>
            </a:endParaRPr>
          </a:p>
          <a:p>
            <a:pPr>
              <a:lnSpc>
                <a:spcPct val="80000"/>
              </a:lnSpc>
              <a:buFont typeface="Arial" charset="0"/>
              <a:buNone/>
            </a:pPr>
            <a:r>
              <a:rPr lang="ro-RO" smtClean="0">
                <a:latin typeface="Times New Roman" pitchFamily="18" charset="0"/>
              </a:rPr>
              <a:t>Contorul cu diametrul  adoptat preliminar, trebuie verificat:</a:t>
            </a:r>
          </a:p>
          <a:p>
            <a:pPr>
              <a:lnSpc>
                <a:spcPct val="80000"/>
              </a:lnSpc>
              <a:buFont typeface="Arial" charset="0"/>
              <a:buNone/>
            </a:pPr>
            <a:r>
              <a:rPr lang="ro-RO" b="1" smtClean="0">
                <a:latin typeface="Times New Roman" pitchFamily="18" charset="0"/>
              </a:rPr>
              <a:t>а)</a:t>
            </a:r>
            <a:r>
              <a:rPr lang="ro-RO" smtClean="0">
                <a:latin typeface="Times New Roman" pitchFamily="18" charset="0"/>
              </a:rPr>
              <a:t> la capacitatea de trecere a debitului de calcul orar maxim; </a:t>
            </a:r>
            <a:r>
              <a:rPr lang="en-US" smtClean="0">
                <a:latin typeface="Times New Roman" pitchFamily="18" charset="0"/>
              </a:rPr>
              <a:t> </a:t>
            </a:r>
          </a:p>
          <a:p>
            <a:pPr>
              <a:lnSpc>
                <a:spcPct val="80000"/>
              </a:lnSpc>
              <a:buFont typeface="Arial" charset="0"/>
              <a:buNone/>
            </a:pPr>
            <a:r>
              <a:rPr lang="en-US" smtClean="0">
                <a:latin typeface="Times New Roman" pitchFamily="18" charset="0"/>
              </a:rPr>
              <a:t>         h – sub 0.05Mpa cu palete;    h – sub 0.025Mpa cu turbina;</a:t>
            </a:r>
          </a:p>
          <a:p>
            <a:pPr>
              <a:lnSpc>
                <a:spcPct val="80000"/>
              </a:lnSpc>
              <a:buFont typeface="Arial" charset="0"/>
              <a:buNone/>
            </a:pPr>
            <a:r>
              <a:rPr lang="ro-RO" b="1" smtClean="0">
                <a:latin typeface="Times New Roman" pitchFamily="18" charset="0"/>
              </a:rPr>
              <a:t>b)</a:t>
            </a:r>
            <a:r>
              <a:rPr lang="ro-RO" smtClean="0">
                <a:latin typeface="Times New Roman" pitchFamily="18" charset="0"/>
              </a:rPr>
              <a:t> la capacitatea de trecere sumară a debitului de calcul orar maxim a apei reci şi </a:t>
            </a:r>
            <a:r>
              <a:rPr lang="en-US" smtClean="0">
                <a:latin typeface="Times New Roman" pitchFamily="18" charset="0"/>
              </a:rPr>
              <a:t>incendiu</a:t>
            </a:r>
            <a:r>
              <a:rPr lang="ro-RO" smtClean="0">
                <a:latin typeface="Times New Roman" pitchFamily="18" charset="0"/>
              </a:rPr>
              <a:t>;</a:t>
            </a:r>
            <a:endParaRPr lang="en-US" smtClean="0">
              <a:latin typeface="Times New Roman" pitchFamily="18" charset="0"/>
            </a:endParaRPr>
          </a:p>
          <a:p>
            <a:pPr>
              <a:lnSpc>
                <a:spcPct val="80000"/>
              </a:lnSpc>
              <a:buFont typeface="Arial" charset="0"/>
              <a:buNone/>
            </a:pPr>
            <a:r>
              <a:rPr lang="en-US" smtClean="0">
                <a:latin typeface="Times New Roman" pitchFamily="18" charset="0"/>
              </a:rPr>
              <a:t>         h – sub 0.10Mpa cu palete;     h – sub 0.05Mpa cu turbina;</a:t>
            </a:r>
          </a:p>
          <a:p>
            <a:pPr>
              <a:lnSpc>
                <a:spcPct val="80000"/>
              </a:lnSpc>
              <a:buFont typeface="Arial" charset="0"/>
              <a:buNone/>
            </a:pPr>
            <a:r>
              <a:rPr lang="ro-RO" b="1" smtClean="0">
                <a:latin typeface="Times New Roman" pitchFamily="18" charset="0"/>
              </a:rPr>
              <a:t>c)</a:t>
            </a:r>
            <a:r>
              <a:rPr lang="ro-RO" smtClean="0">
                <a:latin typeface="Times New Roman" pitchFamily="18" charset="0"/>
              </a:rPr>
              <a:t> la posibilitatea de măsurare a debitelor de calcul orare minime de apă rece şi caldă;</a:t>
            </a:r>
          </a:p>
          <a:p>
            <a:pPr>
              <a:lnSpc>
                <a:spcPct val="80000"/>
              </a:lnSpc>
              <a:buFont typeface="Arial" charset="0"/>
              <a:buNone/>
            </a:pPr>
            <a:r>
              <a:rPr lang="ro-RO" smtClean="0">
                <a:latin typeface="Times New Roman" pitchFamily="18" charset="0"/>
              </a:rPr>
              <a:t> debitul minim </a:t>
            </a:r>
            <a:r>
              <a:rPr lang="en-US" smtClean="0">
                <a:latin typeface="Times New Roman" pitchFamily="18" charset="0"/>
              </a:rPr>
              <a:t>al</a:t>
            </a:r>
            <a:r>
              <a:rPr lang="ro-RO" smtClean="0">
                <a:latin typeface="Times New Roman" pitchFamily="18" charset="0"/>
              </a:rPr>
              <a:t> contorul</a:t>
            </a:r>
            <a:r>
              <a:rPr lang="en-US" smtClean="0">
                <a:latin typeface="Times New Roman" pitchFamily="18" charset="0"/>
              </a:rPr>
              <a:t>ui</a:t>
            </a:r>
            <a:r>
              <a:rPr lang="ro-RO" smtClean="0">
                <a:latin typeface="Times New Roman" pitchFamily="18" charset="0"/>
              </a:rPr>
              <a:t> ales </a:t>
            </a:r>
            <a:r>
              <a:rPr lang="en-US" smtClean="0">
                <a:latin typeface="Times New Roman" pitchFamily="18" charset="0"/>
              </a:rPr>
              <a:t> - mai mic ca </a:t>
            </a:r>
            <a:r>
              <a:rPr lang="ro-RO" smtClean="0">
                <a:latin typeface="Times New Roman" pitchFamily="18" charset="0"/>
              </a:rPr>
              <a:t>debitul de calcul orar minim .</a:t>
            </a:r>
            <a:endParaRPr lang="en-US" smtClean="0">
              <a:latin typeface="Times New Roman" pitchFamily="18" charset="0"/>
            </a:endParaRPr>
          </a:p>
          <a:p>
            <a:pPr>
              <a:lnSpc>
                <a:spcPct val="80000"/>
              </a:lnSpc>
              <a:buFont typeface="Arial" charset="0"/>
              <a:buNone/>
            </a:pPr>
            <a:r>
              <a:rPr lang="ro-RO" smtClean="0">
                <a:latin typeface="Times New Roman" pitchFamily="18" charset="0"/>
              </a:rPr>
              <a:t>Dacă contorul ales nu corespunde condiţiilor </a:t>
            </a:r>
            <a:r>
              <a:rPr lang="en-US" smtClean="0">
                <a:latin typeface="Times New Roman" pitchFamily="18" charset="0"/>
              </a:rPr>
              <a:t>respective  trebuie de adoptat un alt contor</a:t>
            </a:r>
            <a:r>
              <a:rPr lang="ro-RO" smtClean="0">
                <a:latin typeface="Times New Roman" pitchFamily="18" charset="0"/>
              </a:rPr>
              <a:t>.</a:t>
            </a:r>
            <a:endParaRPr lang="en-US" smtClean="0">
              <a:latin typeface="Times New Roman" pitchFamily="18" charset="0"/>
            </a:endParaRPr>
          </a:p>
          <a:p>
            <a:pPr marL="742950" lvl="1" indent="-285750">
              <a:lnSpc>
                <a:spcPct val="80000"/>
              </a:lnSpc>
              <a:buFont typeface="Arial" charset="0"/>
              <a:buNone/>
            </a:pPr>
            <a:r>
              <a:rPr lang="en-US" smtClean="0">
                <a:latin typeface="Times New Roman" pitchFamily="18" charset="0"/>
              </a:rPr>
              <a:t>a) mai mare; b) mai mic;   a-c; b-c) combinat</a:t>
            </a:r>
            <a:endParaRPr lang="ro-RO" smtClean="0">
              <a:latin typeface="Times New Roman" pitchFamily="18" charset="0"/>
            </a:endParaRPr>
          </a:p>
          <a:p>
            <a:pPr>
              <a:lnSpc>
                <a:spcPct val="80000"/>
              </a:lnSpc>
              <a:buFont typeface="Arial" charset="0"/>
              <a:buNone/>
            </a:pPr>
            <a:r>
              <a:rPr lang="en-US" i="1" smtClean="0">
                <a:latin typeface="Times New Roman" pitchFamily="18" charset="0"/>
              </a:rPr>
              <a:t>  </a:t>
            </a:r>
            <a:r>
              <a:rPr lang="ro-RO" i="1" smtClean="0">
                <a:latin typeface="Times New Roman" pitchFamily="18" charset="0"/>
              </a:rPr>
              <a:t> h</a:t>
            </a:r>
            <a:r>
              <a:rPr lang="ro-RO" smtClean="0">
                <a:latin typeface="Times New Roman" pitchFamily="18" charset="0"/>
              </a:rPr>
              <a:t>, m,  </a:t>
            </a:r>
            <a:r>
              <a:rPr lang="en-US" smtClean="0">
                <a:latin typeface="Times New Roman" pitchFamily="18" charset="0"/>
              </a:rPr>
              <a:t>se</a:t>
            </a:r>
            <a:r>
              <a:rPr lang="ro-RO" smtClean="0">
                <a:latin typeface="Times New Roman" pitchFamily="18" charset="0"/>
              </a:rPr>
              <a:t> determina funcţie de  debit</a:t>
            </a:r>
            <a:r>
              <a:rPr lang="en-US" smtClean="0">
                <a:latin typeface="Times New Roman" pitchFamily="18" charset="0"/>
              </a:rPr>
              <a:t>u</a:t>
            </a:r>
            <a:r>
              <a:rPr lang="ro-RO" smtClean="0">
                <a:latin typeface="Times New Roman" pitchFamily="18" charset="0"/>
              </a:rPr>
              <a:t>l de calcul),  nomograme</a:t>
            </a:r>
            <a:r>
              <a:rPr lang="en-US" smtClean="0">
                <a:latin typeface="Times New Roman" pitchFamily="18" charset="0"/>
              </a:rPr>
              <a:t> ane</a:t>
            </a:r>
            <a:r>
              <a:rPr lang="ro-RO" smtClean="0">
                <a:latin typeface="Times New Roman" pitchFamily="18" charset="0"/>
              </a:rPr>
              <a:t>xa D [1].</a:t>
            </a:r>
          </a:p>
          <a:p>
            <a:pPr>
              <a:lnSpc>
                <a:spcPct val="80000"/>
              </a:lnSpc>
            </a:pPr>
            <a:endParaRPr lang="ru-RU" smtClean="0">
              <a:latin typeface="Times New Roman" pitchFamily="18" charset="0"/>
            </a:endParaRPr>
          </a:p>
        </p:txBody>
      </p:sp>
      <p:pic>
        <p:nvPicPr>
          <p:cNvPr id="39939" name="Picture 2" descr="D:\docs\desktop\ELdZ_Mol_cmyk_rum.jpg"/>
          <p:cNvPicPr>
            <a:picLocks noChangeAspect="1" noChangeArrowheads="1"/>
          </p:cNvPicPr>
          <p:nvPr/>
        </p:nvPicPr>
        <p:blipFill>
          <a:blip r:embed="rId2"/>
          <a:srcRect/>
          <a:stretch>
            <a:fillRect/>
          </a:stretch>
        </p:blipFill>
        <p:spPr bwMode="auto">
          <a:xfrm>
            <a:off x="0" y="0"/>
            <a:ext cx="2138363" cy="1555750"/>
          </a:xfrm>
          <a:prstGeom prst="rect">
            <a:avLst/>
          </a:prstGeom>
          <a:noFill/>
          <a:ln w="9525">
            <a:noFill/>
            <a:miter lim="800000"/>
            <a:headEnd/>
            <a:tailEnd/>
          </a:ln>
        </p:spPr>
      </p:pic>
      <p:sp>
        <p:nvSpPr>
          <p:cNvPr id="39940" name="Datumsplatzhalter 3"/>
          <p:cNvSpPr txBox="1">
            <a:spLocks noGrp="1"/>
          </p:cNvSpPr>
          <p:nvPr/>
        </p:nvSpPr>
        <p:spPr bwMode="auto">
          <a:xfrm>
            <a:off x="771525" y="6611938"/>
            <a:ext cx="1295400" cy="246062"/>
          </a:xfrm>
          <a:prstGeom prst="rect">
            <a:avLst/>
          </a:prstGeom>
          <a:noFill/>
          <a:ln w="9525">
            <a:noFill/>
            <a:miter lim="800000"/>
            <a:headEnd/>
            <a:tailEnd/>
          </a:ln>
        </p:spPr>
        <p:txBody>
          <a:bodyPr>
            <a:spAutoFit/>
          </a:bodyPr>
          <a:lstStyle/>
          <a:p>
            <a:pPr eaLnBrk="0" hangingPunct="0"/>
            <a:r>
              <a:rPr lang="ro-RO" sz="1000" b="0">
                <a:solidFill>
                  <a:srgbClr val="6E6452"/>
                </a:solidFill>
              </a:rPr>
              <a:t>26</a:t>
            </a:r>
            <a:r>
              <a:rPr lang="en-US" sz="1000" b="0">
                <a:solidFill>
                  <a:srgbClr val="6E6452"/>
                </a:solidFill>
              </a:rPr>
              <a:t>/10/2016</a:t>
            </a:r>
            <a:endParaRPr lang="de-DE" sz="1000" b="0">
              <a:solidFill>
                <a:srgbClr val="6E6452"/>
              </a:solidFill>
            </a:endParaRPr>
          </a:p>
        </p:txBody>
      </p:sp>
      <p:sp>
        <p:nvSpPr>
          <p:cNvPr id="39941" name="Fußzeilenplatzhalter 2"/>
          <p:cNvSpPr txBox="1">
            <a:spLocks noGrp="1"/>
          </p:cNvSpPr>
          <p:nvPr/>
        </p:nvSpPr>
        <p:spPr bwMode="auto">
          <a:xfrm>
            <a:off x="2862263" y="6581775"/>
            <a:ext cx="3419475" cy="246063"/>
          </a:xfrm>
          <a:prstGeom prst="rect">
            <a:avLst/>
          </a:prstGeom>
          <a:noFill/>
          <a:ln w="9525">
            <a:noFill/>
            <a:miter lim="800000"/>
            <a:headEnd/>
            <a:tailEnd/>
          </a:ln>
        </p:spPr>
        <p:txBody>
          <a:bodyPr>
            <a:spAutoFit/>
          </a:bodyPr>
          <a:lstStyle/>
          <a:p>
            <a:pPr algn="ctr" eaLnBrk="0" hangingPunct="0"/>
            <a:r>
              <a:rPr lang="de-DE" sz="1000">
                <a:solidFill>
                  <a:srgbClr val="6E6452"/>
                </a:solidFill>
              </a:rPr>
              <a:t>Ione</a:t>
            </a:r>
            <a:r>
              <a:rPr lang="ro-RO" sz="1000">
                <a:solidFill>
                  <a:srgbClr val="6E6452"/>
                </a:solidFill>
              </a:rPr>
              <a:t>ţ</a:t>
            </a:r>
            <a:endParaRPr lang="de-DE" sz="1000">
              <a:solidFill>
                <a:srgbClr val="6E6452"/>
              </a:solidFill>
            </a:endParaRPr>
          </a:p>
        </p:txBody>
      </p:sp>
    </p:spTree>
  </p:cSld>
  <p:clrMapOvr>
    <a:masterClrMapping/>
  </p:clrMapOvr>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Rectangle 2"/>
          <p:cNvSpPr>
            <a:spLocks noGrp="1" noChangeArrowheads="1"/>
          </p:cNvSpPr>
          <p:nvPr>
            <p:ph type="title"/>
          </p:nvPr>
        </p:nvSpPr>
        <p:spPr>
          <a:xfrm>
            <a:off x="684213" y="1428750"/>
            <a:ext cx="7775575" cy="566738"/>
          </a:xfrm>
        </p:spPr>
        <p:txBody>
          <a:bodyPr/>
          <a:lstStyle/>
          <a:p>
            <a:pPr algn="ctr"/>
            <a:r>
              <a:rPr lang="en-US" sz="2800" b="1" smtClean="0">
                <a:latin typeface="Times New Roman" pitchFamily="18" charset="0"/>
              </a:rPr>
              <a:t>Cerinte de montare a contoarelor de apa</a:t>
            </a:r>
            <a:endParaRPr lang="ru-RU" sz="2800" b="1" smtClean="0">
              <a:latin typeface="Times New Roman" pitchFamily="18" charset="0"/>
            </a:endParaRPr>
          </a:p>
        </p:txBody>
      </p:sp>
      <p:sp>
        <p:nvSpPr>
          <p:cNvPr id="40962" name="Rectangle 3"/>
          <p:cNvSpPr>
            <a:spLocks noGrp="1" noChangeArrowheads="1"/>
          </p:cNvSpPr>
          <p:nvPr>
            <p:ph type="body" idx="1"/>
          </p:nvPr>
        </p:nvSpPr>
        <p:spPr>
          <a:xfrm>
            <a:off x="282575" y="2058988"/>
            <a:ext cx="8432800" cy="4445000"/>
          </a:xfrm>
          <a:ln>
            <a:solidFill>
              <a:schemeClr val="tx1"/>
            </a:solidFill>
          </a:ln>
        </p:spPr>
        <p:txBody>
          <a:bodyPr/>
          <a:lstStyle/>
          <a:p>
            <a:pPr>
              <a:lnSpc>
                <a:spcPct val="80000"/>
              </a:lnSpc>
              <a:buFont typeface="Arial" charset="0"/>
              <a:buNone/>
            </a:pPr>
            <a:r>
              <a:rPr lang="ro-RO" smtClean="0">
                <a:latin typeface="Times New Roman" pitchFamily="18" charset="0"/>
              </a:rPr>
              <a:t>1.  Contoarele de apă sunt elemente obligatorii ale instalaţiei de evidenţă a consumului de apă, amplasate pe branşamentel</a:t>
            </a:r>
            <a:r>
              <a:rPr lang="pt-BR" smtClean="0">
                <a:latin typeface="Times New Roman" pitchFamily="18" charset="0"/>
              </a:rPr>
              <a:t>e de apă sau racordurile de canalizare ale consumatorului</a:t>
            </a:r>
          </a:p>
          <a:p>
            <a:pPr>
              <a:lnSpc>
                <a:spcPct val="80000"/>
              </a:lnSpc>
              <a:buClr>
                <a:schemeClr val="tx1"/>
              </a:buClr>
              <a:buFontTx/>
              <a:buNone/>
            </a:pPr>
            <a:r>
              <a:rPr lang="pt-BR" smtClean="0">
                <a:latin typeface="Times New Roman" pitchFamily="18" charset="0"/>
              </a:rPr>
              <a:t> 2.  Instalarea contoarelor  se efectuează în conformitate cu documentaţia de proiect de către agenţii economici ce deţin licenţă pentru desfăşurarea activităţii de lucrări speciale in construcţie cu  respectarea cerinţelor de montare a aparatelor de evidenţă: </a:t>
            </a:r>
            <a:br>
              <a:rPr lang="pt-BR" smtClean="0">
                <a:latin typeface="Times New Roman" pitchFamily="18" charset="0"/>
              </a:rPr>
            </a:br>
            <a:r>
              <a:rPr lang="en-US" smtClean="0">
                <a:latin typeface="Times New Roman" pitchFamily="18" charset="0"/>
              </a:rPr>
              <a:t>     </a:t>
            </a:r>
          </a:p>
          <a:p>
            <a:pPr>
              <a:lnSpc>
                <a:spcPct val="80000"/>
              </a:lnSpc>
              <a:buClr>
                <a:schemeClr val="tx1"/>
              </a:buClr>
              <a:buFontTx/>
              <a:buNone/>
            </a:pPr>
            <a:r>
              <a:rPr lang="en-US" smtClean="0">
                <a:latin typeface="Times New Roman" pitchFamily="18" charset="0"/>
              </a:rPr>
              <a:t> </a:t>
            </a:r>
            <a:r>
              <a:rPr lang="ro-RO" smtClean="0">
                <a:latin typeface="Times New Roman" pitchFamily="18" charset="0"/>
              </a:rPr>
              <a:t>Contoarele </a:t>
            </a:r>
            <a:r>
              <a:rPr lang="en-US" smtClean="0">
                <a:latin typeface="Times New Roman" pitchFamily="18" charset="0"/>
              </a:rPr>
              <a:t>s</a:t>
            </a:r>
            <a:r>
              <a:rPr lang="ro-RO" smtClean="0">
                <a:latin typeface="Times New Roman" pitchFamily="18" charset="0"/>
              </a:rPr>
              <a:t>e instalează pe branşamentele de apă rece şi caldă</a:t>
            </a:r>
            <a:r>
              <a:rPr lang="en-US" smtClean="0">
                <a:latin typeface="Times New Roman" pitchFamily="18" charset="0"/>
              </a:rPr>
              <a:t>:</a:t>
            </a:r>
          </a:p>
          <a:p>
            <a:pPr>
              <a:lnSpc>
                <a:spcPct val="80000"/>
              </a:lnSpc>
              <a:buClr>
                <a:schemeClr val="tx1"/>
              </a:buClr>
              <a:buFontTx/>
              <a:buNone/>
            </a:pPr>
            <a:r>
              <a:rPr lang="en-US" smtClean="0">
                <a:latin typeface="Times New Roman" pitchFamily="18" charset="0"/>
              </a:rPr>
              <a:t>-     </a:t>
            </a:r>
            <a:r>
              <a:rPr lang="ro-RO" smtClean="0">
                <a:latin typeface="Times New Roman" pitchFamily="18" charset="0"/>
              </a:rPr>
              <a:t>construcţii sau anexe ale clădirilor de locuit, industriale sau publice</a:t>
            </a:r>
            <a:r>
              <a:rPr lang="en-US" smtClean="0">
                <a:latin typeface="Times New Roman" pitchFamily="18" charset="0"/>
              </a:rPr>
              <a:t>:</a:t>
            </a:r>
            <a:r>
              <a:rPr lang="ro-RO" smtClean="0">
                <a:latin typeface="Times New Roman" pitchFamily="18" charset="0"/>
              </a:rPr>
              <a:t> </a:t>
            </a:r>
          </a:p>
          <a:p>
            <a:pPr>
              <a:lnSpc>
                <a:spcPct val="80000"/>
              </a:lnSpc>
              <a:buFontTx/>
              <a:buChar char="-"/>
            </a:pPr>
            <a:r>
              <a:rPr lang="ro-RO" smtClean="0">
                <a:latin typeface="Times New Roman" pitchFamily="18" charset="0"/>
              </a:rPr>
              <a:t>în fiecare apartament</a:t>
            </a:r>
            <a:r>
              <a:rPr lang="en-US" smtClean="0">
                <a:latin typeface="Times New Roman" pitchFamily="18" charset="0"/>
              </a:rPr>
              <a:t>, </a:t>
            </a:r>
            <a:r>
              <a:rPr lang="ro-RO" smtClean="0">
                <a:latin typeface="Times New Roman" pitchFamily="18" charset="0"/>
              </a:rPr>
              <a:t>ramificaţii în încăperi nelocuibile</a:t>
            </a:r>
            <a:r>
              <a:rPr lang="en-US" smtClean="0">
                <a:latin typeface="Times New Roman" pitchFamily="18" charset="0"/>
              </a:rPr>
              <a:t>; </a:t>
            </a:r>
          </a:p>
          <a:p>
            <a:pPr>
              <a:lnSpc>
                <a:spcPct val="80000"/>
              </a:lnSpc>
              <a:buFontTx/>
              <a:buChar char="-"/>
            </a:pPr>
            <a:r>
              <a:rPr lang="ro-RO" smtClean="0">
                <a:latin typeface="Times New Roman" pitchFamily="18" charset="0"/>
              </a:rPr>
              <a:t>obiectele sanitare şi utilajele tehnologice </a:t>
            </a:r>
            <a:r>
              <a:rPr lang="en-US" smtClean="0">
                <a:latin typeface="Times New Roman" pitchFamily="18" charset="0"/>
              </a:rPr>
              <a:t>- </a:t>
            </a:r>
            <a:r>
              <a:rPr lang="ro-RO" smtClean="0">
                <a:latin typeface="Times New Roman" pitchFamily="18" charset="0"/>
              </a:rPr>
              <a:t> conform sarcinii de proiectare.</a:t>
            </a:r>
          </a:p>
          <a:p>
            <a:pPr>
              <a:lnSpc>
                <a:spcPct val="80000"/>
              </a:lnSpc>
              <a:buFont typeface="Arial" charset="0"/>
              <a:buNone/>
            </a:pPr>
            <a:r>
              <a:rPr lang="ro-RO" smtClean="0">
                <a:latin typeface="Times New Roman" pitchFamily="18" charset="0"/>
              </a:rPr>
              <a:t>   </a:t>
            </a:r>
            <a:r>
              <a:rPr lang="en-US" smtClean="0">
                <a:latin typeface="Times New Roman" pitchFamily="18" charset="0"/>
              </a:rPr>
              <a:t>   </a:t>
            </a:r>
            <a:r>
              <a:rPr lang="ro-RO" smtClean="0">
                <a:latin typeface="Times New Roman" pitchFamily="18" charset="0"/>
              </a:rPr>
              <a:t>Contoare de apă caldă</a:t>
            </a:r>
            <a:r>
              <a:rPr lang="en-US" smtClean="0">
                <a:latin typeface="Times New Roman" pitchFamily="18" charset="0"/>
              </a:rPr>
              <a:t> - </a:t>
            </a:r>
            <a:r>
              <a:rPr lang="ro-RO" smtClean="0">
                <a:latin typeface="Times New Roman" pitchFamily="18" charset="0"/>
              </a:rPr>
              <a:t> pe conductele de alimentare şi de recirculaţie , cu instalarea unei clapete de reţinere pe conducta de recirculare.</a:t>
            </a:r>
          </a:p>
          <a:p>
            <a:pPr>
              <a:lnSpc>
                <a:spcPct val="80000"/>
              </a:lnSpc>
              <a:buFont typeface="Arial" charset="0"/>
              <a:buNone/>
            </a:pPr>
            <a:r>
              <a:rPr lang="ro-RO" smtClean="0">
                <a:latin typeface="Times New Roman" pitchFamily="18" charset="0"/>
              </a:rPr>
              <a:t> </a:t>
            </a:r>
            <a:r>
              <a:rPr lang="en-US" smtClean="0">
                <a:latin typeface="Times New Roman" pitchFamily="18" charset="0"/>
              </a:rPr>
              <a:t>     </a:t>
            </a:r>
            <a:r>
              <a:rPr lang="ro-RO" smtClean="0">
                <a:latin typeface="Times New Roman" pitchFamily="18" charset="0"/>
              </a:rPr>
              <a:t>La sistemele automate de combatere a incendiului instalarea contoarelor nu este necesară.</a:t>
            </a:r>
            <a:endParaRPr lang="ru-RU" smtClean="0">
              <a:latin typeface="Times New Roman" pitchFamily="18" charset="0"/>
            </a:endParaRPr>
          </a:p>
          <a:p>
            <a:pPr>
              <a:lnSpc>
                <a:spcPct val="80000"/>
              </a:lnSpc>
            </a:pPr>
            <a:endParaRPr lang="ru-RU" smtClean="0">
              <a:latin typeface="Times New Roman" pitchFamily="18" charset="0"/>
            </a:endParaRPr>
          </a:p>
        </p:txBody>
      </p:sp>
      <p:pic>
        <p:nvPicPr>
          <p:cNvPr id="40963" name="Picture 2" descr="D:\docs\desktop\ELdZ_Mol_cmyk_rum.jpg"/>
          <p:cNvPicPr>
            <a:picLocks noChangeAspect="1" noChangeArrowheads="1"/>
          </p:cNvPicPr>
          <p:nvPr/>
        </p:nvPicPr>
        <p:blipFill>
          <a:blip r:embed="rId2"/>
          <a:srcRect/>
          <a:stretch>
            <a:fillRect/>
          </a:stretch>
        </p:blipFill>
        <p:spPr bwMode="auto">
          <a:xfrm>
            <a:off x="0" y="0"/>
            <a:ext cx="2138363" cy="1555750"/>
          </a:xfrm>
          <a:prstGeom prst="rect">
            <a:avLst/>
          </a:prstGeom>
          <a:noFill/>
          <a:ln w="9525">
            <a:noFill/>
            <a:miter lim="800000"/>
            <a:headEnd/>
            <a:tailEnd/>
          </a:ln>
        </p:spPr>
      </p:pic>
      <p:sp>
        <p:nvSpPr>
          <p:cNvPr id="40964" name="Datumsplatzhalter 3"/>
          <p:cNvSpPr txBox="1">
            <a:spLocks noGrp="1"/>
          </p:cNvSpPr>
          <p:nvPr/>
        </p:nvSpPr>
        <p:spPr bwMode="auto">
          <a:xfrm>
            <a:off x="771525" y="6611938"/>
            <a:ext cx="1295400" cy="246062"/>
          </a:xfrm>
          <a:prstGeom prst="rect">
            <a:avLst/>
          </a:prstGeom>
          <a:noFill/>
          <a:ln w="9525">
            <a:noFill/>
            <a:miter lim="800000"/>
            <a:headEnd/>
            <a:tailEnd/>
          </a:ln>
        </p:spPr>
        <p:txBody>
          <a:bodyPr>
            <a:spAutoFit/>
          </a:bodyPr>
          <a:lstStyle/>
          <a:p>
            <a:pPr eaLnBrk="0" hangingPunct="0"/>
            <a:r>
              <a:rPr lang="ro-RO" sz="1000" b="0">
                <a:solidFill>
                  <a:srgbClr val="6E6452"/>
                </a:solidFill>
              </a:rPr>
              <a:t>26</a:t>
            </a:r>
            <a:r>
              <a:rPr lang="en-US" sz="1000" b="0">
                <a:solidFill>
                  <a:srgbClr val="6E6452"/>
                </a:solidFill>
              </a:rPr>
              <a:t>/10/2016</a:t>
            </a:r>
            <a:endParaRPr lang="de-DE" sz="1000" b="0">
              <a:solidFill>
                <a:srgbClr val="6E6452"/>
              </a:solidFill>
            </a:endParaRPr>
          </a:p>
        </p:txBody>
      </p:sp>
      <p:sp>
        <p:nvSpPr>
          <p:cNvPr id="40965" name="Fußzeilenplatzhalter 2"/>
          <p:cNvSpPr txBox="1">
            <a:spLocks noGrp="1"/>
          </p:cNvSpPr>
          <p:nvPr/>
        </p:nvSpPr>
        <p:spPr bwMode="auto">
          <a:xfrm>
            <a:off x="2771775" y="6734175"/>
            <a:ext cx="3419475" cy="246063"/>
          </a:xfrm>
          <a:prstGeom prst="rect">
            <a:avLst/>
          </a:prstGeom>
          <a:noFill/>
          <a:ln w="9525">
            <a:noFill/>
            <a:miter lim="800000"/>
            <a:headEnd/>
            <a:tailEnd/>
          </a:ln>
        </p:spPr>
        <p:txBody>
          <a:bodyPr>
            <a:spAutoFit/>
          </a:bodyPr>
          <a:lstStyle/>
          <a:p>
            <a:pPr algn="ctr" eaLnBrk="0" hangingPunct="0"/>
            <a:r>
              <a:rPr lang="de-DE" sz="1000">
                <a:solidFill>
                  <a:srgbClr val="6E6452"/>
                </a:solidFill>
              </a:rPr>
              <a:t>Ione</a:t>
            </a:r>
            <a:r>
              <a:rPr lang="ro-RO" sz="1000">
                <a:solidFill>
                  <a:srgbClr val="6E6452"/>
                </a:solidFill>
              </a:rPr>
              <a:t>ţ</a:t>
            </a:r>
            <a:endParaRPr lang="de-DE" sz="1000">
              <a:solidFill>
                <a:srgbClr val="6E6452"/>
              </a:solidFill>
            </a:endParaRPr>
          </a:p>
        </p:txBody>
      </p:sp>
    </p:spTree>
  </p:cSld>
  <p:clrMapOvr>
    <a:masterClrMapping/>
  </p:clrMapOvr>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Rectangle 2"/>
          <p:cNvSpPr>
            <a:spLocks noGrp="1" noChangeArrowheads="1"/>
          </p:cNvSpPr>
          <p:nvPr>
            <p:ph type="title"/>
          </p:nvPr>
        </p:nvSpPr>
        <p:spPr>
          <a:xfrm>
            <a:off x="684213" y="1416050"/>
            <a:ext cx="7775575" cy="685800"/>
          </a:xfrm>
        </p:spPr>
        <p:txBody>
          <a:bodyPr/>
          <a:lstStyle/>
          <a:p>
            <a:pPr algn="ctr"/>
            <a:r>
              <a:rPr lang="en-US" sz="2800" b="1" smtClean="0"/>
              <a:t>Cerinte de montare a contoarelor de apa</a:t>
            </a:r>
            <a:endParaRPr lang="ru-RU" sz="2800" b="1" smtClean="0"/>
          </a:p>
        </p:txBody>
      </p:sp>
      <p:sp>
        <p:nvSpPr>
          <p:cNvPr id="41986" name="Rectangle 3"/>
          <p:cNvSpPr>
            <a:spLocks noGrp="1" noChangeArrowheads="1"/>
          </p:cNvSpPr>
          <p:nvPr>
            <p:ph type="body" idx="1"/>
          </p:nvPr>
        </p:nvSpPr>
        <p:spPr>
          <a:xfrm>
            <a:off x="280988" y="2003425"/>
            <a:ext cx="8650287" cy="4537075"/>
          </a:xfrm>
          <a:ln>
            <a:solidFill>
              <a:schemeClr val="tx1"/>
            </a:solidFill>
          </a:ln>
        </p:spPr>
        <p:txBody>
          <a:bodyPr/>
          <a:lstStyle/>
          <a:p>
            <a:pPr>
              <a:lnSpc>
                <a:spcPct val="90000"/>
              </a:lnSpc>
              <a:buFont typeface="Arial" charset="0"/>
              <a:buNone/>
            </a:pPr>
            <a:r>
              <a:rPr lang="ro-RO" smtClean="0">
                <a:latin typeface="Times New Roman" pitchFamily="18" charset="0"/>
              </a:rPr>
              <a:t>Contoarele de apă sunt elemente obligatorii ale instalaţiei de evidenţă a consumului de apă, amplasate pe branşamentel</a:t>
            </a:r>
            <a:r>
              <a:rPr lang="pt-BR" smtClean="0">
                <a:latin typeface="Times New Roman" pitchFamily="18" charset="0"/>
              </a:rPr>
              <a:t>e de apă sau racordurile de canalizare ale consumatorului</a:t>
            </a:r>
          </a:p>
          <a:p>
            <a:pPr>
              <a:lnSpc>
                <a:spcPct val="90000"/>
              </a:lnSpc>
              <a:buClr>
                <a:schemeClr val="tx1"/>
              </a:buClr>
              <a:buFontTx/>
              <a:buNone/>
            </a:pPr>
            <a:r>
              <a:rPr lang="pt-BR" smtClean="0">
                <a:latin typeface="Times New Roman" pitchFamily="18" charset="0"/>
              </a:rPr>
              <a:t> 2.  Instalarea contoarelor  se efectuează </a:t>
            </a:r>
            <a:r>
              <a:rPr lang="pt-BR" smtClean="0"/>
              <a:t>î</a:t>
            </a:r>
            <a:r>
              <a:rPr lang="pt-BR" smtClean="0">
                <a:latin typeface="Times New Roman" pitchFamily="18" charset="0"/>
              </a:rPr>
              <a:t>n conformitate cu documentaţia de proiect de către agenţii economici ce deţin licenţă pentru desfăşurarea activităţii de lucrări speciale in construcţie cu  respectarea cerinţelor de montare a aparatelor de evidenţă: </a:t>
            </a:r>
            <a:br>
              <a:rPr lang="pt-BR" smtClean="0">
                <a:latin typeface="Times New Roman" pitchFamily="18" charset="0"/>
              </a:rPr>
            </a:br>
            <a:r>
              <a:rPr lang="pt-BR" smtClean="0">
                <a:latin typeface="Times New Roman" pitchFamily="18" charset="0"/>
              </a:rPr>
              <a:t/>
            </a:r>
            <a:br>
              <a:rPr lang="pt-BR" smtClean="0">
                <a:latin typeface="Times New Roman" pitchFamily="18" charset="0"/>
              </a:rPr>
            </a:br>
            <a:r>
              <a:rPr lang="ro-RO" smtClean="0">
                <a:latin typeface="Times New Roman" pitchFamily="18" charset="0"/>
              </a:rPr>
              <a:t>Contoarele </a:t>
            </a:r>
            <a:r>
              <a:rPr lang="en-US" smtClean="0">
                <a:latin typeface="Times New Roman" pitchFamily="18" charset="0"/>
              </a:rPr>
              <a:t>s</a:t>
            </a:r>
            <a:r>
              <a:rPr lang="ro-RO" smtClean="0">
                <a:latin typeface="Times New Roman" pitchFamily="18" charset="0"/>
              </a:rPr>
              <a:t>e instalează pe branşamentele de apă rece şi caldă</a:t>
            </a:r>
            <a:r>
              <a:rPr lang="en-US" smtClean="0">
                <a:latin typeface="Times New Roman" pitchFamily="18" charset="0"/>
              </a:rPr>
              <a:t>:</a:t>
            </a:r>
          </a:p>
          <a:p>
            <a:pPr>
              <a:lnSpc>
                <a:spcPct val="90000"/>
              </a:lnSpc>
              <a:buClr>
                <a:schemeClr val="tx1"/>
              </a:buClr>
              <a:buFontTx/>
              <a:buNone/>
            </a:pPr>
            <a:r>
              <a:rPr lang="en-US" smtClean="0">
                <a:latin typeface="Times New Roman" pitchFamily="18" charset="0"/>
              </a:rPr>
              <a:t>-     </a:t>
            </a:r>
            <a:r>
              <a:rPr lang="ro-RO" smtClean="0">
                <a:latin typeface="Times New Roman" pitchFamily="18" charset="0"/>
              </a:rPr>
              <a:t>construcţii sau anexe ale clădirilor de locuit, industriale sau publice</a:t>
            </a:r>
            <a:r>
              <a:rPr lang="en-US" smtClean="0">
                <a:latin typeface="Times New Roman" pitchFamily="18" charset="0"/>
              </a:rPr>
              <a:t>:</a:t>
            </a:r>
            <a:r>
              <a:rPr lang="ro-RO" smtClean="0">
                <a:latin typeface="Times New Roman" pitchFamily="18" charset="0"/>
              </a:rPr>
              <a:t> </a:t>
            </a:r>
          </a:p>
          <a:p>
            <a:pPr>
              <a:lnSpc>
                <a:spcPct val="90000"/>
              </a:lnSpc>
              <a:buFontTx/>
              <a:buChar char="-"/>
            </a:pPr>
            <a:r>
              <a:rPr lang="ro-RO" smtClean="0"/>
              <a:t>î</a:t>
            </a:r>
            <a:r>
              <a:rPr lang="ro-RO" smtClean="0">
                <a:latin typeface="Times New Roman" pitchFamily="18" charset="0"/>
              </a:rPr>
              <a:t>n fiecare apartament</a:t>
            </a:r>
            <a:r>
              <a:rPr lang="en-US" smtClean="0">
                <a:latin typeface="Times New Roman" pitchFamily="18" charset="0"/>
              </a:rPr>
              <a:t>, </a:t>
            </a:r>
            <a:r>
              <a:rPr lang="ro-RO" smtClean="0">
                <a:latin typeface="Times New Roman" pitchFamily="18" charset="0"/>
              </a:rPr>
              <a:t>ramificaţii </a:t>
            </a:r>
            <a:r>
              <a:rPr lang="ro-RO" smtClean="0"/>
              <a:t>î</a:t>
            </a:r>
            <a:r>
              <a:rPr lang="ro-RO" smtClean="0">
                <a:latin typeface="Times New Roman" pitchFamily="18" charset="0"/>
              </a:rPr>
              <a:t>n </a:t>
            </a:r>
            <a:r>
              <a:rPr lang="ro-RO" smtClean="0"/>
              <a:t>î</a:t>
            </a:r>
            <a:r>
              <a:rPr lang="ro-RO" smtClean="0">
                <a:latin typeface="Times New Roman" pitchFamily="18" charset="0"/>
              </a:rPr>
              <a:t>ncăperi nelocuibile</a:t>
            </a:r>
            <a:r>
              <a:rPr lang="en-US" smtClean="0">
                <a:latin typeface="Times New Roman" pitchFamily="18" charset="0"/>
              </a:rPr>
              <a:t>; </a:t>
            </a:r>
          </a:p>
          <a:p>
            <a:pPr>
              <a:lnSpc>
                <a:spcPct val="90000"/>
              </a:lnSpc>
              <a:buFontTx/>
              <a:buChar char="-"/>
            </a:pPr>
            <a:r>
              <a:rPr lang="ro-RO" smtClean="0">
                <a:latin typeface="Times New Roman" pitchFamily="18" charset="0"/>
              </a:rPr>
              <a:t>obiectele sanitare şi utilajele tehnologice </a:t>
            </a:r>
            <a:r>
              <a:rPr lang="en-US" smtClean="0">
                <a:latin typeface="Times New Roman" pitchFamily="18" charset="0"/>
              </a:rPr>
              <a:t>- </a:t>
            </a:r>
            <a:r>
              <a:rPr lang="ro-RO" smtClean="0">
                <a:latin typeface="Times New Roman" pitchFamily="18" charset="0"/>
              </a:rPr>
              <a:t> conform sarcinii de proiectare.</a:t>
            </a:r>
          </a:p>
          <a:p>
            <a:pPr>
              <a:lnSpc>
                <a:spcPct val="90000"/>
              </a:lnSpc>
              <a:buFont typeface="Arial" charset="0"/>
              <a:buNone/>
            </a:pPr>
            <a:r>
              <a:rPr lang="ro-RO" smtClean="0">
                <a:latin typeface="Times New Roman" pitchFamily="18" charset="0"/>
              </a:rPr>
              <a:t>   </a:t>
            </a:r>
            <a:r>
              <a:rPr lang="en-US" smtClean="0">
                <a:latin typeface="Times New Roman" pitchFamily="18" charset="0"/>
              </a:rPr>
              <a:t>   </a:t>
            </a:r>
            <a:r>
              <a:rPr lang="ro-RO" smtClean="0">
                <a:latin typeface="Times New Roman" pitchFamily="18" charset="0"/>
              </a:rPr>
              <a:t>Contoare de apă caldă</a:t>
            </a:r>
            <a:r>
              <a:rPr lang="en-US" smtClean="0">
                <a:latin typeface="Times New Roman" pitchFamily="18" charset="0"/>
              </a:rPr>
              <a:t> - </a:t>
            </a:r>
            <a:r>
              <a:rPr lang="ro-RO" smtClean="0">
                <a:latin typeface="Times New Roman" pitchFamily="18" charset="0"/>
              </a:rPr>
              <a:t> pe conductele de alimentare şi de recirculaţie , cu instalarea unei clapete de reţinere pe conducta de recirculare.</a:t>
            </a:r>
          </a:p>
          <a:p>
            <a:pPr>
              <a:lnSpc>
                <a:spcPct val="90000"/>
              </a:lnSpc>
              <a:buFont typeface="Arial" charset="0"/>
              <a:buNone/>
            </a:pPr>
            <a:r>
              <a:rPr lang="ro-RO" smtClean="0">
                <a:latin typeface="Times New Roman" pitchFamily="18" charset="0"/>
              </a:rPr>
              <a:t> </a:t>
            </a:r>
            <a:r>
              <a:rPr lang="en-US" smtClean="0">
                <a:latin typeface="Times New Roman" pitchFamily="18" charset="0"/>
              </a:rPr>
              <a:t>     </a:t>
            </a:r>
            <a:r>
              <a:rPr lang="ro-RO" smtClean="0">
                <a:latin typeface="Times New Roman" pitchFamily="18" charset="0"/>
              </a:rPr>
              <a:t>La sistemele automate de combatere a incendiului instalarea contoarelor nu este necesară.</a:t>
            </a:r>
            <a:endParaRPr lang="ru-RU" smtClean="0">
              <a:latin typeface="Times New Roman" pitchFamily="18" charset="0"/>
            </a:endParaRPr>
          </a:p>
          <a:p>
            <a:pPr>
              <a:lnSpc>
                <a:spcPct val="90000"/>
              </a:lnSpc>
            </a:pPr>
            <a:endParaRPr lang="ru-RU" smtClean="0"/>
          </a:p>
        </p:txBody>
      </p:sp>
      <p:pic>
        <p:nvPicPr>
          <p:cNvPr id="41987" name="Picture 2" descr="D:\docs\desktop\ELdZ_Mol_cmyk_rum.jpg"/>
          <p:cNvPicPr>
            <a:picLocks noChangeAspect="1" noChangeArrowheads="1"/>
          </p:cNvPicPr>
          <p:nvPr/>
        </p:nvPicPr>
        <p:blipFill>
          <a:blip r:embed="rId2"/>
          <a:srcRect/>
          <a:stretch>
            <a:fillRect/>
          </a:stretch>
        </p:blipFill>
        <p:spPr bwMode="auto">
          <a:xfrm>
            <a:off x="0" y="0"/>
            <a:ext cx="2138363" cy="1555750"/>
          </a:xfrm>
          <a:prstGeom prst="rect">
            <a:avLst/>
          </a:prstGeom>
          <a:noFill/>
          <a:ln w="9525">
            <a:noFill/>
            <a:miter lim="800000"/>
            <a:headEnd/>
            <a:tailEnd/>
          </a:ln>
        </p:spPr>
      </p:pic>
      <p:sp>
        <p:nvSpPr>
          <p:cNvPr id="41988" name="Datumsplatzhalter 3"/>
          <p:cNvSpPr txBox="1">
            <a:spLocks noGrp="1"/>
          </p:cNvSpPr>
          <p:nvPr/>
        </p:nvSpPr>
        <p:spPr bwMode="auto">
          <a:xfrm>
            <a:off x="771525" y="6611938"/>
            <a:ext cx="1295400" cy="246062"/>
          </a:xfrm>
          <a:prstGeom prst="rect">
            <a:avLst/>
          </a:prstGeom>
          <a:noFill/>
          <a:ln w="9525">
            <a:noFill/>
            <a:miter lim="800000"/>
            <a:headEnd/>
            <a:tailEnd/>
          </a:ln>
        </p:spPr>
        <p:txBody>
          <a:bodyPr>
            <a:spAutoFit/>
          </a:bodyPr>
          <a:lstStyle/>
          <a:p>
            <a:pPr eaLnBrk="0" hangingPunct="0"/>
            <a:r>
              <a:rPr lang="ro-RO" sz="1000" b="0">
                <a:solidFill>
                  <a:srgbClr val="6E6452"/>
                </a:solidFill>
              </a:rPr>
              <a:t>26</a:t>
            </a:r>
            <a:r>
              <a:rPr lang="en-US" sz="1000" b="0">
                <a:solidFill>
                  <a:srgbClr val="6E6452"/>
                </a:solidFill>
              </a:rPr>
              <a:t>/10/2016</a:t>
            </a:r>
            <a:endParaRPr lang="de-DE" sz="1000" b="0">
              <a:solidFill>
                <a:srgbClr val="6E6452"/>
              </a:solidFill>
            </a:endParaRPr>
          </a:p>
        </p:txBody>
      </p:sp>
      <p:sp>
        <p:nvSpPr>
          <p:cNvPr id="41989" name="Fußzeilenplatzhalter 2"/>
          <p:cNvSpPr txBox="1">
            <a:spLocks noGrp="1"/>
          </p:cNvSpPr>
          <p:nvPr/>
        </p:nvSpPr>
        <p:spPr bwMode="auto">
          <a:xfrm>
            <a:off x="2862263" y="6581775"/>
            <a:ext cx="3419475" cy="246063"/>
          </a:xfrm>
          <a:prstGeom prst="rect">
            <a:avLst/>
          </a:prstGeom>
          <a:noFill/>
          <a:ln w="9525">
            <a:noFill/>
            <a:miter lim="800000"/>
            <a:headEnd/>
            <a:tailEnd/>
          </a:ln>
        </p:spPr>
        <p:txBody>
          <a:bodyPr>
            <a:spAutoFit/>
          </a:bodyPr>
          <a:lstStyle/>
          <a:p>
            <a:pPr algn="ctr" eaLnBrk="0" hangingPunct="0"/>
            <a:r>
              <a:rPr lang="de-DE" sz="1000">
                <a:solidFill>
                  <a:srgbClr val="6E6452"/>
                </a:solidFill>
              </a:rPr>
              <a:t>Ione</a:t>
            </a:r>
            <a:r>
              <a:rPr lang="ro-RO" sz="1000">
                <a:solidFill>
                  <a:srgbClr val="6E6452"/>
                </a:solidFill>
              </a:rPr>
              <a:t>ţ</a:t>
            </a:r>
            <a:endParaRPr lang="de-DE" sz="1000">
              <a:solidFill>
                <a:srgbClr val="6E6452"/>
              </a:solidFill>
            </a:endParaRPr>
          </a:p>
        </p:txBody>
      </p:sp>
    </p:spTree>
  </p:cSld>
  <p:clrMapOvr>
    <a:masterClrMapping/>
  </p:clrMapOvr>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9" name="Rectangle 2"/>
          <p:cNvSpPr>
            <a:spLocks noGrp="1" noChangeArrowheads="1"/>
          </p:cNvSpPr>
          <p:nvPr>
            <p:ph type="title"/>
          </p:nvPr>
        </p:nvSpPr>
        <p:spPr/>
        <p:txBody>
          <a:bodyPr/>
          <a:lstStyle/>
          <a:p>
            <a:pPr algn="ctr"/>
            <a:r>
              <a:rPr lang="ro-RO" sz="2800" b="1" smtClean="0">
                <a:latin typeface="Times New Roman" pitchFamily="18" charset="0"/>
              </a:rPr>
              <a:t>Elementele nodului de contorizare</a:t>
            </a:r>
            <a:endParaRPr lang="ru-RU" sz="2800" b="1" smtClean="0">
              <a:latin typeface="Times New Roman" pitchFamily="18" charset="0"/>
            </a:endParaRPr>
          </a:p>
        </p:txBody>
      </p:sp>
      <p:sp>
        <p:nvSpPr>
          <p:cNvPr id="43010" name="Rectangle 4"/>
          <p:cNvSpPr>
            <a:spLocks noGrp="1" noChangeArrowheads="1"/>
          </p:cNvSpPr>
          <p:nvPr>
            <p:ph type="body" sz="half" idx="4294967295"/>
          </p:nvPr>
        </p:nvSpPr>
        <p:spPr>
          <a:xfrm>
            <a:off x="409575" y="2081213"/>
            <a:ext cx="8489950" cy="4471987"/>
          </a:xfrm>
          <a:ln>
            <a:solidFill>
              <a:schemeClr val="tx1"/>
            </a:solidFill>
          </a:ln>
        </p:spPr>
        <p:txBody>
          <a:bodyPr/>
          <a:lstStyle/>
          <a:p>
            <a:pPr>
              <a:buFont typeface="Arial" charset="0"/>
              <a:buNone/>
            </a:pPr>
            <a:r>
              <a:rPr lang="ro-RO" smtClean="0">
                <a:latin typeface="Times New Roman" pitchFamily="18" charset="0"/>
              </a:rPr>
              <a:t>Nod </a:t>
            </a:r>
            <a:r>
              <a:rPr lang="en-US" smtClean="0">
                <a:latin typeface="Times New Roman" pitchFamily="18" charset="0"/>
              </a:rPr>
              <a:t>simplu</a:t>
            </a:r>
            <a:r>
              <a:rPr lang="ro-RO" smtClean="0">
                <a:latin typeface="Times New Roman" pitchFamily="18" charset="0"/>
              </a:rPr>
              <a:t> de contorizare:</a:t>
            </a:r>
            <a:endParaRPr lang="en-US" smtClean="0">
              <a:latin typeface="Times New Roman" pitchFamily="18" charset="0"/>
            </a:endParaRPr>
          </a:p>
          <a:p>
            <a:pPr>
              <a:buFont typeface="Arial" charset="0"/>
              <a:buNone/>
            </a:pPr>
            <a:r>
              <a:rPr lang="en-US" smtClean="0">
                <a:latin typeface="Times New Roman" pitchFamily="18" charset="0"/>
              </a:rPr>
              <a:t>1- </a:t>
            </a:r>
            <a:r>
              <a:rPr lang="ro-RO" smtClean="0">
                <a:latin typeface="Times New Roman" pitchFamily="18" charset="0"/>
              </a:rPr>
              <a:t>robinet de închidere; </a:t>
            </a:r>
            <a:endParaRPr lang="en-US" smtClean="0">
              <a:latin typeface="Times New Roman" pitchFamily="18" charset="0"/>
            </a:endParaRPr>
          </a:p>
          <a:p>
            <a:pPr>
              <a:buFont typeface="Arial" charset="0"/>
              <a:buNone/>
            </a:pPr>
            <a:r>
              <a:rPr lang="en-US" smtClean="0">
                <a:latin typeface="Times New Roman" pitchFamily="18" charset="0"/>
              </a:rPr>
              <a:t>2 - </a:t>
            </a:r>
            <a:r>
              <a:rPr lang="ro-RO" smtClean="0">
                <a:latin typeface="Times New Roman" pitchFamily="18" charset="0"/>
              </a:rPr>
              <a:t>filtru;</a:t>
            </a:r>
            <a:endParaRPr lang="en-US" smtClean="0">
              <a:latin typeface="Times New Roman" pitchFamily="18" charset="0"/>
            </a:endParaRPr>
          </a:p>
          <a:p>
            <a:pPr>
              <a:buFont typeface="Arial" charset="0"/>
              <a:buNone/>
            </a:pPr>
            <a:r>
              <a:rPr lang="en-US" smtClean="0">
                <a:latin typeface="Times New Roman" pitchFamily="18" charset="0"/>
              </a:rPr>
              <a:t>3- </a:t>
            </a:r>
            <a:r>
              <a:rPr lang="ro-RO" smtClean="0">
                <a:latin typeface="Times New Roman" pitchFamily="18" charset="0"/>
              </a:rPr>
              <a:t> clapetă reversibilă; </a:t>
            </a:r>
            <a:endParaRPr lang="en-US" smtClean="0">
              <a:latin typeface="Times New Roman" pitchFamily="18" charset="0"/>
            </a:endParaRPr>
          </a:p>
          <a:p>
            <a:pPr>
              <a:buFont typeface="Arial" charset="0"/>
              <a:buNone/>
            </a:pPr>
            <a:r>
              <a:rPr lang="en-US" smtClean="0">
                <a:latin typeface="Times New Roman" pitchFamily="18" charset="0"/>
              </a:rPr>
              <a:t>4 - </a:t>
            </a:r>
            <a:r>
              <a:rPr lang="ro-RO" smtClean="0">
                <a:latin typeface="Times New Roman" pitchFamily="18" charset="0"/>
              </a:rPr>
              <a:t>contor de apă</a:t>
            </a:r>
            <a:r>
              <a:rPr lang="en-US" smtClean="0">
                <a:latin typeface="Times New Roman" pitchFamily="18" charset="0"/>
              </a:rPr>
              <a:t>.</a:t>
            </a:r>
            <a:endParaRPr lang="ru-RU" smtClean="0">
              <a:latin typeface="Times New Roman" pitchFamily="18" charset="0"/>
            </a:endParaRPr>
          </a:p>
          <a:p>
            <a:endParaRPr lang="ru-RU" smtClean="0">
              <a:latin typeface="Times New Roman" pitchFamily="18" charset="0"/>
            </a:endParaRPr>
          </a:p>
        </p:txBody>
      </p:sp>
      <p:pic>
        <p:nvPicPr>
          <p:cNvPr id="43011" name="Picture 7" descr="&amp;vcy;&amp;ocy;&amp;dcy;&amp;ocy;&amp;mcy;&amp;iecy;&amp;rcy;&amp;ncy;&amp;ycy;&amp;jcy; &amp;ucy;&amp;zcy;&amp;iecy;&amp;lcy;"/>
          <p:cNvPicPr>
            <a:picLocks noChangeAspect="1" noChangeArrowheads="1"/>
          </p:cNvPicPr>
          <p:nvPr>
            <p:ph sz="quarter" idx="4294967295"/>
          </p:nvPr>
        </p:nvPicPr>
        <p:blipFill>
          <a:blip r:embed="rId2"/>
          <a:srcRect/>
          <a:stretch>
            <a:fillRect/>
          </a:stretch>
        </p:blipFill>
        <p:spPr>
          <a:xfrm>
            <a:off x="3290888" y="2135188"/>
            <a:ext cx="5534025" cy="2636837"/>
          </a:xfrm>
        </p:spPr>
      </p:pic>
      <p:pic>
        <p:nvPicPr>
          <p:cNvPr id="43012" name="Picture 8" descr="fig1_md"/>
          <p:cNvPicPr>
            <a:picLocks noChangeAspect="1" noChangeArrowheads="1"/>
          </p:cNvPicPr>
          <p:nvPr>
            <p:ph sz="quarter" idx="4294967295"/>
          </p:nvPr>
        </p:nvPicPr>
        <p:blipFill>
          <a:blip r:embed="rId3"/>
          <a:srcRect/>
          <a:stretch>
            <a:fillRect/>
          </a:stretch>
        </p:blipFill>
        <p:spPr>
          <a:xfrm>
            <a:off x="2647950" y="4800600"/>
            <a:ext cx="6065838" cy="1719263"/>
          </a:xfrm>
        </p:spPr>
      </p:pic>
      <p:pic>
        <p:nvPicPr>
          <p:cNvPr id="43013" name="Picture 2" descr="D:\docs\desktop\ELdZ_Mol_cmyk_rum.jpg"/>
          <p:cNvPicPr>
            <a:picLocks noChangeAspect="1" noChangeArrowheads="1"/>
          </p:cNvPicPr>
          <p:nvPr/>
        </p:nvPicPr>
        <p:blipFill>
          <a:blip r:embed="rId4"/>
          <a:srcRect/>
          <a:stretch>
            <a:fillRect/>
          </a:stretch>
        </p:blipFill>
        <p:spPr bwMode="auto">
          <a:xfrm>
            <a:off x="0" y="0"/>
            <a:ext cx="2138363" cy="1555750"/>
          </a:xfrm>
          <a:prstGeom prst="rect">
            <a:avLst/>
          </a:prstGeom>
          <a:noFill/>
          <a:ln w="9525">
            <a:noFill/>
            <a:miter lim="800000"/>
            <a:headEnd/>
            <a:tailEnd/>
          </a:ln>
        </p:spPr>
      </p:pic>
      <p:sp>
        <p:nvSpPr>
          <p:cNvPr id="43014" name="Datumsplatzhalter 3"/>
          <p:cNvSpPr txBox="1">
            <a:spLocks noGrp="1"/>
          </p:cNvSpPr>
          <p:nvPr/>
        </p:nvSpPr>
        <p:spPr bwMode="auto">
          <a:xfrm>
            <a:off x="771525" y="6611938"/>
            <a:ext cx="1295400" cy="246062"/>
          </a:xfrm>
          <a:prstGeom prst="rect">
            <a:avLst/>
          </a:prstGeom>
          <a:noFill/>
          <a:ln w="9525">
            <a:noFill/>
            <a:miter lim="800000"/>
            <a:headEnd/>
            <a:tailEnd/>
          </a:ln>
        </p:spPr>
        <p:txBody>
          <a:bodyPr>
            <a:spAutoFit/>
          </a:bodyPr>
          <a:lstStyle/>
          <a:p>
            <a:pPr eaLnBrk="0" hangingPunct="0"/>
            <a:r>
              <a:rPr lang="ro-RO" sz="1000" b="0">
                <a:solidFill>
                  <a:srgbClr val="6E6452"/>
                </a:solidFill>
              </a:rPr>
              <a:t>26</a:t>
            </a:r>
            <a:r>
              <a:rPr lang="en-US" sz="1000" b="0">
                <a:solidFill>
                  <a:srgbClr val="6E6452"/>
                </a:solidFill>
              </a:rPr>
              <a:t>/10/2016</a:t>
            </a:r>
            <a:endParaRPr lang="de-DE" sz="1000" b="0">
              <a:solidFill>
                <a:srgbClr val="6E6452"/>
              </a:solidFill>
            </a:endParaRPr>
          </a:p>
        </p:txBody>
      </p:sp>
      <p:sp>
        <p:nvSpPr>
          <p:cNvPr id="43015" name="Fußzeilenplatzhalter 2"/>
          <p:cNvSpPr txBox="1">
            <a:spLocks noGrp="1"/>
          </p:cNvSpPr>
          <p:nvPr/>
        </p:nvSpPr>
        <p:spPr bwMode="auto">
          <a:xfrm>
            <a:off x="2862263" y="6581775"/>
            <a:ext cx="3419475" cy="246063"/>
          </a:xfrm>
          <a:prstGeom prst="rect">
            <a:avLst/>
          </a:prstGeom>
          <a:noFill/>
          <a:ln w="9525">
            <a:noFill/>
            <a:miter lim="800000"/>
            <a:headEnd/>
            <a:tailEnd/>
          </a:ln>
        </p:spPr>
        <p:txBody>
          <a:bodyPr>
            <a:spAutoFit/>
          </a:bodyPr>
          <a:lstStyle/>
          <a:p>
            <a:pPr algn="ctr" eaLnBrk="0" hangingPunct="0"/>
            <a:r>
              <a:rPr lang="de-DE" sz="1000">
                <a:solidFill>
                  <a:srgbClr val="6E6452"/>
                </a:solidFill>
              </a:rPr>
              <a:t>Ione</a:t>
            </a:r>
            <a:r>
              <a:rPr lang="ro-RO" sz="1000">
                <a:solidFill>
                  <a:srgbClr val="6E6452"/>
                </a:solidFill>
              </a:rPr>
              <a:t>ţ</a:t>
            </a:r>
            <a:endParaRPr lang="de-DE" sz="1000">
              <a:solidFill>
                <a:srgbClr val="6E6452"/>
              </a:solidFill>
            </a:endParaRPr>
          </a:p>
        </p:txBody>
      </p:sp>
    </p:spTree>
  </p:cSld>
  <p:clrMapOvr>
    <a:masterClrMapping/>
  </p:clrMapOvr>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3" name="Rectangle 2"/>
          <p:cNvSpPr>
            <a:spLocks noGrp="1" noChangeArrowheads="1"/>
          </p:cNvSpPr>
          <p:nvPr>
            <p:ph type="title"/>
          </p:nvPr>
        </p:nvSpPr>
        <p:spPr>
          <a:xfrm>
            <a:off x="684213" y="1436688"/>
            <a:ext cx="7775575" cy="681037"/>
          </a:xfrm>
        </p:spPr>
        <p:txBody>
          <a:bodyPr/>
          <a:lstStyle/>
          <a:p>
            <a:pPr algn="ctr"/>
            <a:r>
              <a:rPr lang="en-US" sz="2800" b="1" smtClean="0">
                <a:latin typeface="Times New Roman" pitchFamily="18" charset="0"/>
              </a:rPr>
              <a:t>Cerinte de montare a apometrelor</a:t>
            </a:r>
            <a:endParaRPr lang="ru-RU" sz="2800" b="1" smtClean="0">
              <a:latin typeface="Times New Roman" pitchFamily="18" charset="0"/>
            </a:endParaRPr>
          </a:p>
        </p:txBody>
      </p:sp>
      <p:sp>
        <p:nvSpPr>
          <p:cNvPr id="44034" name="Rectangle 3"/>
          <p:cNvSpPr>
            <a:spLocks noGrp="1" noChangeArrowheads="1"/>
          </p:cNvSpPr>
          <p:nvPr>
            <p:ph type="body" idx="1"/>
          </p:nvPr>
        </p:nvSpPr>
        <p:spPr>
          <a:xfrm>
            <a:off x="684213" y="2146300"/>
            <a:ext cx="7775575" cy="4362450"/>
          </a:xfrm>
          <a:ln>
            <a:solidFill>
              <a:schemeClr val="tx1"/>
            </a:solidFill>
          </a:ln>
        </p:spPr>
        <p:txBody>
          <a:bodyPr/>
          <a:lstStyle/>
          <a:p>
            <a:pPr>
              <a:lnSpc>
                <a:spcPct val="90000"/>
              </a:lnSpc>
            </a:pPr>
            <a:endParaRPr lang="en-US" smtClean="0">
              <a:latin typeface="Times New Roman" pitchFamily="18" charset="0"/>
            </a:endParaRPr>
          </a:p>
          <a:p>
            <a:pPr>
              <a:lnSpc>
                <a:spcPct val="90000"/>
              </a:lnSpc>
            </a:pPr>
            <a:r>
              <a:rPr lang="ro-RO" smtClean="0">
                <a:latin typeface="Times New Roman" pitchFamily="18" charset="0"/>
              </a:rPr>
              <a:t>contorul  se montează, orizontal  cu cadranul  în sus.  </a:t>
            </a:r>
          </a:p>
          <a:p>
            <a:pPr>
              <a:lnSpc>
                <a:spcPct val="90000"/>
              </a:lnSpc>
            </a:pPr>
            <a:r>
              <a:rPr lang="ro-RO" smtClean="0">
                <a:latin typeface="Times New Roman" pitchFamily="18" charset="0"/>
              </a:rPr>
              <a:t>direcția de curgere  să corespundă cu săgeata de pe corpul contorului.</a:t>
            </a:r>
            <a:r>
              <a:rPr lang="en-US" smtClean="0">
                <a:latin typeface="Times New Roman" pitchFamily="18" charset="0"/>
              </a:rPr>
              <a:t> </a:t>
            </a:r>
          </a:p>
          <a:p>
            <a:pPr>
              <a:lnSpc>
                <a:spcPct val="90000"/>
              </a:lnSpc>
            </a:pPr>
            <a:r>
              <a:rPr lang="ro-RO" smtClean="0">
                <a:latin typeface="Times New Roman" pitchFamily="18" charset="0"/>
              </a:rPr>
              <a:t>pe fiecare parte a contoarelor trebuie prevăzute tronsoane rectilinii, a căror lungime se stabileşte în conformitate cu cerinţele din fişele tehnice</a:t>
            </a:r>
            <a:r>
              <a:rPr lang="en-US" smtClean="0">
                <a:latin typeface="Times New Roman" pitchFamily="18" charset="0"/>
              </a:rPr>
              <a:t>;</a:t>
            </a:r>
          </a:p>
          <a:p>
            <a:pPr>
              <a:lnSpc>
                <a:spcPct val="90000"/>
              </a:lnSpc>
            </a:pPr>
            <a:r>
              <a:rPr lang="ro-RO" smtClean="0">
                <a:latin typeface="Times New Roman" pitchFamily="18" charset="0"/>
              </a:rPr>
              <a:t> conectarea contorului la o conductă cu </a:t>
            </a:r>
            <a:r>
              <a:rPr lang="en-US" smtClean="0">
                <a:latin typeface="Times New Roman" pitchFamily="18" charset="0"/>
              </a:rPr>
              <a:t>alt d</a:t>
            </a:r>
            <a:r>
              <a:rPr lang="ro-RO" smtClean="0">
                <a:latin typeface="Times New Roman" pitchFamily="18" charset="0"/>
              </a:rPr>
              <a:t>iametru </a:t>
            </a:r>
            <a:r>
              <a:rPr lang="en-US" smtClean="0">
                <a:latin typeface="Times New Roman" pitchFamily="18" charset="0"/>
              </a:rPr>
              <a:t>d</a:t>
            </a:r>
            <a:r>
              <a:rPr lang="ro-RO" smtClean="0">
                <a:latin typeface="Times New Roman" pitchFamily="18" charset="0"/>
              </a:rPr>
              <a:t>ecât </a:t>
            </a:r>
            <a:r>
              <a:rPr lang="en-US" smtClean="0">
                <a:latin typeface="Times New Roman" pitchFamily="18" charset="0"/>
              </a:rPr>
              <a:t>al</a:t>
            </a:r>
            <a:r>
              <a:rPr lang="ro-RO" smtClean="0">
                <a:latin typeface="Times New Roman" pitchFamily="18" charset="0"/>
              </a:rPr>
              <a:t> contorului se realizează  cu reducţii,</a:t>
            </a:r>
            <a:r>
              <a:rPr lang="en-US" smtClean="0">
                <a:latin typeface="Times New Roman" pitchFamily="18" charset="0"/>
              </a:rPr>
              <a:t> cu pastrarea </a:t>
            </a:r>
            <a:r>
              <a:rPr lang="ro-RO" smtClean="0">
                <a:latin typeface="Times New Roman" pitchFamily="18" charset="0"/>
              </a:rPr>
              <a:t> lungime</a:t>
            </a:r>
            <a:r>
              <a:rPr lang="en-US" smtClean="0">
                <a:latin typeface="Times New Roman" pitchFamily="18" charset="0"/>
              </a:rPr>
              <a:t>lor </a:t>
            </a:r>
            <a:r>
              <a:rPr lang="ro-RO" smtClean="0">
                <a:latin typeface="Times New Roman" pitchFamily="18" charset="0"/>
              </a:rPr>
              <a:t> rectilini</a:t>
            </a:r>
            <a:r>
              <a:rPr lang="en-US" smtClean="0">
                <a:latin typeface="Times New Roman" pitchFamily="18" charset="0"/>
              </a:rPr>
              <a:t>i </a:t>
            </a:r>
            <a:r>
              <a:rPr lang="ro-RO" smtClean="0">
                <a:latin typeface="Times New Roman" pitchFamily="18" charset="0"/>
              </a:rPr>
              <a:t> fără armături înainte şi după contor  conform indicaţiilor producătorului; </a:t>
            </a:r>
          </a:p>
          <a:p>
            <a:pPr>
              <a:lnSpc>
                <a:spcPct val="90000"/>
              </a:lnSpc>
            </a:pPr>
            <a:r>
              <a:rPr lang="en-US" smtClean="0">
                <a:latin typeface="Times New Roman" pitchFamily="18" charset="0"/>
              </a:rPr>
              <a:t>contorul </a:t>
            </a:r>
            <a:r>
              <a:rPr lang="ro-RO" smtClean="0">
                <a:latin typeface="Times New Roman" pitchFamily="18" charset="0"/>
              </a:rPr>
              <a:t>trebuie să fie protejat contra vibraţiilor</a:t>
            </a:r>
            <a:r>
              <a:rPr lang="en-US" smtClean="0">
                <a:latin typeface="Times New Roman" pitchFamily="18" charset="0"/>
              </a:rPr>
              <a:t>;</a:t>
            </a:r>
          </a:p>
          <a:p>
            <a:pPr>
              <a:lnSpc>
                <a:spcPct val="90000"/>
              </a:lnSpc>
            </a:pPr>
            <a:r>
              <a:rPr lang="ro-RO" smtClean="0">
                <a:latin typeface="Times New Roman" pitchFamily="18" charset="0"/>
              </a:rPr>
              <a:t> să</a:t>
            </a:r>
            <a:r>
              <a:rPr lang="en-US" smtClean="0">
                <a:latin typeface="Times New Roman" pitchFamily="18" charset="0"/>
              </a:rPr>
              <a:t> nu </a:t>
            </a:r>
            <a:r>
              <a:rPr lang="ro-RO" smtClean="0">
                <a:latin typeface="Times New Roman" pitchFamily="18" charset="0"/>
              </a:rPr>
              <a:t> fie supus unor solicitări mecanice din partea conductelor şi armăturii de închidere</a:t>
            </a:r>
            <a:r>
              <a:rPr lang="en-US" smtClean="0">
                <a:latin typeface="Times New Roman" pitchFamily="18" charset="0"/>
              </a:rPr>
              <a:t>;</a:t>
            </a:r>
          </a:p>
          <a:p>
            <a:pPr>
              <a:lnSpc>
                <a:spcPct val="90000"/>
              </a:lnSpc>
            </a:pPr>
            <a:r>
              <a:rPr lang="en-US" smtClean="0">
                <a:latin typeface="Times New Roman" pitchFamily="18" charset="0"/>
              </a:rPr>
              <a:t>montate </a:t>
            </a:r>
            <a:r>
              <a:rPr lang="ro-RO" smtClean="0">
                <a:latin typeface="Times New Roman" pitchFamily="18" charset="0"/>
              </a:rPr>
              <a:t> pe suporturi sau console.</a:t>
            </a:r>
          </a:p>
          <a:p>
            <a:pPr>
              <a:lnSpc>
                <a:spcPct val="90000"/>
              </a:lnSpc>
              <a:buFont typeface="Arial" charset="0"/>
              <a:buNone/>
            </a:pPr>
            <a:endParaRPr lang="ru-RU" smtClean="0">
              <a:latin typeface="Times New Roman" pitchFamily="18" charset="0"/>
            </a:endParaRPr>
          </a:p>
        </p:txBody>
      </p:sp>
      <p:pic>
        <p:nvPicPr>
          <p:cNvPr id="44035" name="Picture 2" descr="D:\docs\desktop\ELdZ_Mol_cmyk_rum.jpg"/>
          <p:cNvPicPr>
            <a:picLocks noChangeAspect="1" noChangeArrowheads="1"/>
          </p:cNvPicPr>
          <p:nvPr/>
        </p:nvPicPr>
        <p:blipFill>
          <a:blip r:embed="rId2"/>
          <a:srcRect/>
          <a:stretch>
            <a:fillRect/>
          </a:stretch>
        </p:blipFill>
        <p:spPr bwMode="auto">
          <a:xfrm>
            <a:off x="0" y="0"/>
            <a:ext cx="2138363" cy="1555750"/>
          </a:xfrm>
          <a:prstGeom prst="rect">
            <a:avLst/>
          </a:prstGeom>
          <a:noFill/>
          <a:ln w="9525">
            <a:noFill/>
            <a:miter lim="800000"/>
            <a:headEnd/>
            <a:tailEnd/>
          </a:ln>
        </p:spPr>
      </p:pic>
      <p:sp>
        <p:nvSpPr>
          <p:cNvPr id="44036" name="Datumsplatzhalter 3"/>
          <p:cNvSpPr txBox="1">
            <a:spLocks noGrp="1"/>
          </p:cNvSpPr>
          <p:nvPr/>
        </p:nvSpPr>
        <p:spPr bwMode="auto">
          <a:xfrm>
            <a:off x="771525" y="6611938"/>
            <a:ext cx="1295400" cy="246062"/>
          </a:xfrm>
          <a:prstGeom prst="rect">
            <a:avLst/>
          </a:prstGeom>
          <a:noFill/>
          <a:ln w="9525">
            <a:noFill/>
            <a:miter lim="800000"/>
            <a:headEnd/>
            <a:tailEnd/>
          </a:ln>
        </p:spPr>
        <p:txBody>
          <a:bodyPr>
            <a:spAutoFit/>
          </a:bodyPr>
          <a:lstStyle/>
          <a:p>
            <a:pPr eaLnBrk="0" hangingPunct="0"/>
            <a:r>
              <a:rPr lang="ro-RO" sz="1000" b="0">
                <a:solidFill>
                  <a:srgbClr val="6E6452"/>
                </a:solidFill>
              </a:rPr>
              <a:t>26</a:t>
            </a:r>
            <a:r>
              <a:rPr lang="en-US" sz="1000" b="0">
                <a:solidFill>
                  <a:srgbClr val="6E6452"/>
                </a:solidFill>
              </a:rPr>
              <a:t>/10/2016</a:t>
            </a:r>
            <a:endParaRPr lang="de-DE" sz="1000" b="0">
              <a:solidFill>
                <a:srgbClr val="6E6452"/>
              </a:solidFill>
            </a:endParaRPr>
          </a:p>
        </p:txBody>
      </p:sp>
      <p:sp>
        <p:nvSpPr>
          <p:cNvPr id="44037" name="Fußzeilenplatzhalter 2"/>
          <p:cNvSpPr txBox="1">
            <a:spLocks noGrp="1"/>
          </p:cNvSpPr>
          <p:nvPr/>
        </p:nvSpPr>
        <p:spPr bwMode="auto">
          <a:xfrm>
            <a:off x="2862263" y="6581775"/>
            <a:ext cx="3419475" cy="246063"/>
          </a:xfrm>
          <a:prstGeom prst="rect">
            <a:avLst/>
          </a:prstGeom>
          <a:noFill/>
          <a:ln w="9525">
            <a:noFill/>
            <a:miter lim="800000"/>
            <a:headEnd/>
            <a:tailEnd/>
          </a:ln>
        </p:spPr>
        <p:txBody>
          <a:bodyPr>
            <a:spAutoFit/>
          </a:bodyPr>
          <a:lstStyle/>
          <a:p>
            <a:pPr algn="ctr" eaLnBrk="0" hangingPunct="0"/>
            <a:r>
              <a:rPr lang="de-DE" sz="1000">
                <a:solidFill>
                  <a:srgbClr val="6E6452"/>
                </a:solidFill>
              </a:rPr>
              <a:t>Ione</a:t>
            </a:r>
            <a:r>
              <a:rPr lang="ro-RO" sz="1000">
                <a:solidFill>
                  <a:srgbClr val="6E6452"/>
                </a:solidFill>
              </a:rPr>
              <a:t>ţ</a:t>
            </a:r>
            <a:endParaRPr lang="de-DE" sz="1000">
              <a:solidFill>
                <a:srgbClr val="6E6452"/>
              </a:solidFill>
            </a:endParaRPr>
          </a:p>
        </p:txBody>
      </p:sp>
    </p:spTree>
  </p:cSld>
  <p:clrMapOvr>
    <a:masterClrMapping/>
  </p:clrMapOvr>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Rectangle 2"/>
          <p:cNvSpPr>
            <a:spLocks noGrp="1" noChangeArrowheads="1"/>
          </p:cNvSpPr>
          <p:nvPr>
            <p:ph type="title"/>
          </p:nvPr>
        </p:nvSpPr>
        <p:spPr>
          <a:xfrm>
            <a:off x="684213" y="1420813"/>
            <a:ext cx="7775575" cy="681037"/>
          </a:xfrm>
        </p:spPr>
        <p:txBody>
          <a:bodyPr/>
          <a:lstStyle/>
          <a:p>
            <a:pPr algn="ctr"/>
            <a:r>
              <a:rPr lang="en-US" sz="2800" b="1" smtClean="0">
                <a:latin typeface="Times New Roman" pitchFamily="18" charset="0"/>
              </a:rPr>
              <a:t>Cerinte de montare a apometrelor</a:t>
            </a:r>
            <a:endParaRPr lang="ru-RU" sz="2800" b="1" smtClean="0">
              <a:latin typeface="Times New Roman" pitchFamily="18" charset="0"/>
            </a:endParaRPr>
          </a:p>
        </p:txBody>
      </p:sp>
      <p:sp>
        <p:nvSpPr>
          <p:cNvPr id="45058" name="Rectangle 3"/>
          <p:cNvSpPr>
            <a:spLocks noGrp="1" noChangeArrowheads="1"/>
          </p:cNvSpPr>
          <p:nvPr>
            <p:ph type="body" idx="1"/>
          </p:nvPr>
        </p:nvSpPr>
        <p:spPr>
          <a:xfrm>
            <a:off x="349250" y="2401888"/>
            <a:ext cx="8355013" cy="4151312"/>
          </a:xfrm>
          <a:ln>
            <a:solidFill>
              <a:schemeClr val="tx1"/>
            </a:solidFill>
          </a:ln>
        </p:spPr>
        <p:txBody>
          <a:bodyPr/>
          <a:lstStyle/>
          <a:p>
            <a:pPr>
              <a:lnSpc>
                <a:spcPct val="90000"/>
              </a:lnSpc>
            </a:pPr>
            <a:r>
              <a:rPr lang="ro-RO" smtClean="0">
                <a:latin typeface="Times New Roman" pitchFamily="18" charset="0"/>
              </a:rPr>
              <a:t>rigiditatea circuitului interior, de la coloana de distribuţie până la contor trebuie  să fie corespunzătoare, astfel încât să nu poată fi modificată poziţia acestuia faţă de </a:t>
            </a:r>
            <a:r>
              <a:rPr lang="en-US" smtClean="0">
                <a:latin typeface="Times New Roman" pitchFamily="18" charset="0"/>
              </a:rPr>
              <a:t>cea initiala.</a:t>
            </a:r>
          </a:p>
          <a:p>
            <a:pPr>
              <a:lnSpc>
                <a:spcPct val="90000"/>
              </a:lnSpc>
            </a:pPr>
            <a:r>
              <a:rPr lang="ro-RO" smtClean="0">
                <a:latin typeface="Times New Roman" pitchFamily="18" charset="0"/>
              </a:rPr>
              <a:t>instalarea   verticală a contorului este permisă cu condiția că această poziţie de montare să fie   indicată de producător</a:t>
            </a:r>
            <a:endParaRPr lang="ru-RU" smtClean="0">
              <a:latin typeface="Times New Roman" pitchFamily="18" charset="0"/>
            </a:endParaRPr>
          </a:p>
          <a:p>
            <a:pPr>
              <a:lnSpc>
                <a:spcPct val="90000"/>
              </a:lnSpc>
            </a:pPr>
            <a:r>
              <a:rPr lang="ro-RO" smtClean="0">
                <a:latin typeface="Times New Roman" pitchFamily="18" charset="0"/>
              </a:rPr>
              <a:t>Înainte de</a:t>
            </a:r>
            <a:r>
              <a:rPr lang="en-US" smtClean="0">
                <a:latin typeface="Times New Roman" pitchFamily="18" charset="0"/>
              </a:rPr>
              <a:t> contor</a:t>
            </a:r>
            <a:r>
              <a:rPr lang="ro-RO" smtClean="0">
                <a:latin typeface="Times New Roman" pitchFamily="18" charset="0"/>
              </a:rPr>
              <a:t>, pe conductă,   nu  trebuie să fie racordări la armături de alimentare cu apă</a:t>
            </a:r>
            <a:r>
              <a:rPr lang="en-US" smtClean="0">
                <a:latin typeface="Times New Roman" pitchFamily="18" charset="0"/>
              </a:rPr>
              <a:t>;</a:t>
            </a:r>
          </a:p>
          <a:p>
            <a:pPr>
              <a:lnSpc>
                <a:spcPct val="90000"/>
              </a:lnSpc>
            </a:pPr>
            <a:r>
              <a:rPr lang="ro-RO" smtClean="0">
                <a:latin typeface="Times New Roman" pitchFamily="18" charset="0"/>
              </a:rPr>
              <a:t>acces liber la contor, filtru, supapă de reținere, robineţi (vane)  de închidere pentru întreținere, reparații, înlocuire</a:t>
            </a:r>
            <a:endParaRPr lang="en-US" smtClean="0">
              <a:latin typeface="Times New Roman" pitchFamily="18" charset="0"/>
            </a:endParaRPr>
          </a:p>
          <a:p>
            <a:pPr>
              <a:lnSpc>
                <a:spcPct val="90000"/>
              </a:lnSpc>
            </a:pPr>
            <a:r>
              <a:rPr lang="ro-RO" smtClean="0">
                <a:latin typeface="Times New Roman" pitchFamily="18" charset="0"/>
              </a:rPr>
              <a:t>contoarele  de apa se amplasează la o înălțime de la 300 la 1000 mm de la nivelul pardoselei,  axa acestuia fiind  strict  orizontală.</a:t>
            </a:r>
          </a:p>
          <a:p>
            <a:pPr>
              <a:lnSpc>
                <a:spcPct val="90000"/>
              </a:lnSpc>
            </a:pPr>
            <a:endParaRPr lang="ru-RU" smtClean="0">
              <a:latin typeface="Times New Roman" pitchFamily="18" charset="0"/>
            </a:endParaRPr>
          </a:p>
        </p:txBody>
      </p:sp>
      <p:pic>
        <p:nvPicPr>
          <p:cNvPr id="45059" name="Picture 2" descr="D:\docs\desktop\ELdZ_Mol_cmyk_rum.jpg"/>
          <p:cNvPicPr>
            <a:picLocks noChangeAspect="1" noChangeArrowheads="1"/>
          </p:cNvPicPr>
          <p:nvPr/>
        </p:nvPicPr>
        <p:blipFill>
          <a:blip r:embed="rId2"/>
          <a:srcRect/>
          <a:stretch>
            <a:fillRect/>
          </a:stretch>
        </p:blipFill>
        <p:spPr bwMode="auto">
          <a:xfrm>
            <a:off x="0" y="0"/>
            <a:ext cx="2138363" cy="1555750"/>
          </a:xfrm>
          <a:prstGeom prst="rect">
            <a:avLst/>
          </a:prstGeom>
          <a:noFill/>
          <a:ln w="9525">
            <a:noFill/>
            <a:miter lim="800000"/>
            <a:headEnd/>
            <a:tailEnd/>
          </a:ln>
        </p:spPr>
      </p:pic>
      <p:sp>
        <p:nvSpPr>
          <p:cNvPr id="45060" name="Datumsplatzhalter 3"/>
          <p:cNvSpPr txBox="1">
            <a:spLocks noGrp="1"/>
          </p:cNvSpPr>
          <p:nvPr/>
        </p:nvSpPr>
        <p:spPr bwMode="auto">
          <a:xfrm>
            <a:off x="771525" y="6611938"/>
            <a:ext cx="1295400" cy="246062"/>
          </a:xfrm>
          <a:prstGeom prst="rect">
            <a:avLst/>
          </a:prstGeom>
          <a:noFill/>
          <a:ln w="9525">
            <a:noFill/>
            <a:miter lim="800000"/>
            <a:headEnd/>
            <a:tailEnd/>
          </a:ln>
        </p:spPr>
        <p:txBody>
          <a:bodyPr>
            <a:spAutoFit/>
          </a:bodyPr>
          <a:lstStyle/>
          <a:p>
            <a:pPr eaLnBrk="0" hangingPunct="0"/>
            <a:r>
              <a:rPr lang="ro-RO" sz="1000" b="0">
                <a:solidFill>
                  <a:srgbClr val="6E6452"/>
                </a:solidFill>
              </a:rPr>
              <a:t>26</a:t>
            </a:r>
            <a:r>
              <a:rPr lang="en-US" sz="1000" b="0">
                <a:solidFill>
                  <a:srgbClr val="6E6452"/>
                </a:solidFill>
              </a:rPr>
              <a:t>/10/2016</a:t>
            </a:r>
            <a:endParaRPr lang="de-DE" sz="1000" b="0">
              <a:solidFill>
                <a:srgbClr val="6E6452"/>
              </a:solidFill>
            </a:endParaRPr>
          </a:p>
        </p:txBody>
      </p:sp>
      <p:sp>
        <p:nvSpPr>
          <p:cNvPr id="45061" name="Fußzeilenplatzhalter 2"/>
          <p:cNvSpPr txBox="1">
            <a:spLocks noGrp="1"/>
          </p:cNvSpPr>
          <p:nvPr/>
        </p:nvSpPr>
        <p:spPr bwMode="auto">
          <a:xfrm>
            <a:off x="2862263" y="6581775"/>
            <a:ext cx="3419475" cy="246063"/>
          </a:xfrm>
          <a:prstGeom prst="rect">
            <a:avLst/>
          </a:prstGeom>
          <a:noFill/>
          <a:ln w="9525">
            <a:noFill/>
            <a:miter lim="800000"/>
            <a:headEnd/>
            <a:tailEnd/>
          </a:ln>
        </p:spPr>
        <p:txBody>
          <a:bodyPr>
            <a:spAutoFit/>
          </a:bodyPr>
          <a:lstStyle/>
          <a:p>
            <a:pPr algn="ctr" eaLnBrk="0" hangingPunct="0"/>
            <a:r>
              <a:rPr lang="de-DE" sz="1000">
                <a:solidFill>
                  <a:srgbClr val="6E6452"/>
                </a:solidFill>
              </a:rPr>
              <a:t>Ione</a:t>
            </a:r>
            <a:r>
              <a:rPr lang="ro-RO" sz="1000">
                <a:solidFill>
                  <a:srgbClr val="6E6452"/>
                </a:solidFill>
              </a:rPr>
              <a:t>ţ</a:t>
            </a:r>
            <a:endParaRPr lang="de-DE" sz="1000">
              <a:solidFill>
                <a:srgbClr val="6E6452"/>
              </a:solidFill>
            </a:endParaRPr>
          </a:p>
        </p:txBody>
      </p:sp>
    </p:spTree>
  </p:cSld>
  <p:clrMapOvr>
    <a:masterClrMapping/>
  </p:clrMapOvr>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1" name="Rectangle 2"/>
          <p:cNvSpPr>
            <a:spLocks noGrp="1" noChangeArrowheads="1"/>
          </p:cNvSpPr>
          <p:nvPr>
            <p:ph type="title"/>
          </p:nvPr>
        </p:nvSpPr>
        <p:spPr/>
        <p:txBody>
          <a:bodyPr/>
          <a:lstStyle/>
          <a:p>
            <a:pPr algn="ctr"/>
            <a:r>
              <a:rPr lang="en-US" sz="2800" b="1" smtClean="0">
                <a:latin typeface="Times New Roman" pitchFamily="18" charset="0"/>
              </a:rPr>
              <a:t>Cerinte de montare a apometrelor</a:t>
            </a:r>
            <a:endParaRPr lang="ru-RU" sz="2800" b="1" smtClean="0">
              <a:latin typeface="Times New Roman" pitchFamily="18" charset="0"/>
            </a:endParaRPr>
          </a:p>
        </p:txBody>
      </p:sp>
      <p:sp>
        <p:nvSpPr>
          <p:cNvPr id="46082" name="Rectangle 3"/>
          <p:cNvSpPr>
            <a:spLocks noGrp="1" noChangeArrowheads="1"/>
          </p:cNvSpPr>
          <p:nvPr>
            <p:ph type="body" idx="1"/>
          </p:nvPr>
        </p:nvSpPr>
        <p:spPr>
          <a:xfrm>
            <a:off x="393700" y="2205038"/>
            <a:ext cx="8370888" cy="4287837"/>
          </a:xfrm>
          <a:ln>
            <a:solidFill>
              <a:schemeClr val="tx1"/>
            </a:solidFill>
          </a:ln>
        </p:spPr>
        <p:txBody>
          <a:bodyPr/>
          <a:lstStyle/>
          <a:p>
            <a:endParaRPr lang="en-US" smtClean="0">
              <a:latin typeface="Times New Roman" pitchFamily="18" charset="0"/>
            </a:endParaRPr>
          </a:p>
          <a:p>
            <a:r>
              <a:rPr lang="en-US" smtClean="0">
                <a:latin typeface="Times New Roman" pitchFamily="18" charset="0"/>
              </a:rPr>
              <a:t>i</a:t>
            </a:r>
            <a:r>
              <a:rPr lang="ro-RO" smtClean="0">
                <a:latin typeface="Times New Roman" pitchFamily="18" charset="0"/>
              </a:rPr>
              <a:t>n cazul în care </a:t>
            </a:r>
            <a:r>
              <a:rPr lang="en-US" smtClean="0">
                <a:latin typeface="Times New Roman" pitchFamily="18" charset="0"/>
              </a:rPr>
              <a:t>contorul</a:t>
            </a:r>
            <a:r>
              <a:rPr lang="ro-RO" smtClean="0">
                <a:latin typeface="Times New Roman" pitchFamily="18" charset="0"/>
              </a:rPr>
              <a:t> este închis de un perete decorativ (panou),  se va prevedea o fereastră  cu  dimensiunea de 400 × 400 mm, pentru a avea acces la apometru</a:t>
            </a:r>
            <a:r>
              <a:rPr lang="en-US" smtClean="0">
                <a:latin typeface="Times New Roman" pitchFamily="18" charset="0"/>
              </a:rPr>
              <a:t>;</a:t>
            </a:r>
            <a:endParaRPr lang="ro-RO" smtClean="0">
              <a:latin typeface="Times New Roman" pitchFamily="18" charset="0"/>
            </a:endParaRPr>
          </a:p>
          <a:p>
            <a:r>
              <a:rPr lang="ro-RO" smtClean="0">
                <a:latin typeface="Times New Roman" pitchFamily="18" charset="0"/>
              </a:rPr>
              <a:t>la instalarea contorului în dulapul de sub chiuveta </a:t>
            </a:r>
            <a:r>
              <a:rPr lang="en-US" smtClean="0">
                <a:latin typeface="Times New Roman" pitchFamily="18" charset="0"/>
              </a:rPr>
              <a:t>- </a:t>
            </a:r>
            <a:r>
              <a:rPr lang="ro-RO" smtClean="0">
                <a:latin typeface="Times New Roman" pitchFamily="18" charset="0"/>
              </a:rPr>
              <a:t> acces liber la contor, să nu fie blocat cu  obiecte străine și armături</a:t>
            </a:r>
            <a:r>
              <a:rPr lang="en-US" smtClean="0">
                <a:latin typeface="Times New Roman" pitchFamily="18" charset="0"/>
              </a:rPr>
              <a:t> sani</a:t>
            </a:r>
            <a:r>
              <a:rPr lang="ro-RO" smtClean="0">
                <a:latin typeface="Times New Roman" pitchFamily="18" charset="0"/>
              </a:rPr>
              <a:t>tare.</a:t>
            </a:r>
          </a:p>
          <a:p>
            <a:r>
              <a:rPr lang="en-US" smtClean="0">
                <a:latin typeface="Times New Roman" pitchFamily="18" charset="0"/>
              </a:rPr>
              <a:t>c</a:t>
            </a:r>
            <a:r>
              <a:rPr lang="ro-RO" smtClean="0">
                <a:latin typeface="Times New Roman" pitchFamily="18" charset="0"/>
              </a:rPr>
              <a:t>ontoarele de apă rece şi caldă se recomandă de a fi instalate într-o singură încăpere</a:t>
            </a:r>
            <a:r>
              <a:rPr lang="en-US" smtClean="0">
                <a:latin typeface="Times New Roman" pitchFamily="18" charset="0"/>
              </a:rPr>
              <a:t>, de preferat impreuna cu cele termice</a:t>
            </a:r>
            <a:endParaRPr lang="en-US" smtClean="0"/>
          </a:p>
          <a:p>
            <a:r>
              <a:rPr lang="en-US" smtClean="0">
                <a:latin typeface="Times New Roman" pitchFamily="18" charset="0"/>
              </a:rPr>
              <a:t>s</a:t>
            </a:r>
            <a:r>
              <a:rPr lang="ro-RO" smtClean="0">
                <a:latin typeface="Times New Roman" pitchFamily="18" charset="0"/>
              </a:rPr>
              <a:t>igilarea</a:t>
            </a:r>
            <a:r>
              <a:rPr lang="en-US" smtClean="0">
                <a:latin typeface="Times New Roman" pitchFamily="18" charset="0"/>
              </a:rPr>
              <a:t> - </a:t>
            </a:r>
            <a:r>
              <a:rPr lang="ro-RO" smtClean="0">
                <a:latin typeface="Times New Roman" pitchFamily="18" charset="0"/>
              </a:rPr>
              <a:t> cu sigilii de unică folosinţă, </a:t>
            </a:r>
            <a:r>
              <a:rPr lang="ro-RO" smtClean="0"/>
              <a:t>î</a:t>
            </a:r>
            <a:r>
              <a:rPr lang="ro-RO" smtClean="0">
                <a:latin typeface="Times New Roman" pitchFamily="18" charset="0"/>
              </a:rPr>
              <a:t>n aşa fel </a:t>
            </a:r>
            <a:r>
              <a:rPr lang="ro-RO" smtClean="0"/>
              <a:t>î</a:t>
            </a:r>
            <a:r>
              <a:rPr lang="ro-RO" smtClean="0">
                <a:latin typeface="Times New Roman" pitchFamily="18" charset="0"/>
              </a:rPr>
              <a:t>ncât să  nu se poată  interveni neautorizat fără deteriorarea vizibilă  a   sistemului de sigilare; </a:t>
            </a:r>
            <a:endParaRPr lang="en-US" smtClean="0">
              <a:latin typeface="Times New Roman" pitchFamily="18" charset="0"/>
            </a:endParaRPr>
          </a:p>
          <a:p>
            <a:r>
              <a:rPr lang="en-US" smtClean="0">
                <a:latin typeface="Times New Roman" pitchFamily="18" charset="0"/>
              </a:rPr>
              <a:t>i</a:t>
            </a:r>
            <a:r>
              <a:rPr lang="ro-RO" smtClean="0">
                <a:latin typeface="Times New Roman" pitchFamily="18" charset="0"/>
              </a:rPr>
              <a:t>n lipsa sigiliului de  control sau de fabrică , precum și</a:t>
            </a:r>
            <a:r>
              <a:rPr lang="en-US" smtClean="0">
                <a:latin typeface="Times New Roman" pitchFamily="18" charset="0"/>
              </a:rPr>
              <a:t> </a:t>
            </a:r>
            <a:r>
              <a:rPr lang="ro-RO" smtClean="0">
                <a:latin typeface="Times New Roman" pitchFamily="18" charset="0"/>
              </a:rPr>
              <a:t>a  pașapoartului contorului  acesta nu se admite la evidenţă şi </a:t>
            </a:r>
            <a:r>
              <a:rPr lang="ro-RO" smtClean="0"/>
              <a:t>î</a:t>
            </a:r>
            <a:r>
              <a:rPr lang="ro-RO" smtClean="0">
                <a:latin typeface="Times New Roman" pitchFamily="18" charset="0"/>
              </a:rPr>
              <a:t>ntreținere.</a:t>
            </a:r>
          </a:p>
          <a:p>
            <a:endParaRPr lang="ru-RU" smtClean="0"/>
          </a:p>
        </p:txBody>
      </p:sp>
      <p:pic>
        <p:nvPicPr>
          <p:cNvPr id="46083" name="Picture 2" descr="D:\docs\desktop\ELdZ_Mol_cmyk_rum.jpg"/>
          <p:cNvPicPr>
            <a:picLocks noChangeAspect="1" noChangeArrowheads="1"/>
          </p:cNvPicPr>
          <p:nvPr/>
        </p:nvPicPr>
        <p:blipFill>
          <a:blip r:embed="rId2"/>
          <a:srcRect/>
          <a:stretch>
            <a:fillRect/>
          </a:stretch>
        </p:blipFill>
        <p:spPr bwMode="auto">
          <a:xfrm>
            <a:off x="0" y="0"/>
            <a:ext cx="2138363" cy="1555750"/>
          </a:xfrm>
          <a:prstGeom prst="rect">
            <a:avLst/>
          </a:prstGeom>
          <a:noFill/>
          <a:ln w="9525">
            <a:noFill/>
            <a:miter lim="800000"/>
            <a:headEnd/>
            <a:tailEnd/>
          </a:ln>
        </p:spPr>
      </p:pic>
      <p:sp>
        <p:nvSpPr>
          <p:cNvPr id="46084" name="Datumsplatzhalter 3"/>
          <p:cNvSpPr txBox="1">
            <a:spLocks noGrp="1"/>
          </p:cNvSpPr>
          <p:nvPr/>
        </p:nvSpPr>
        <p:spPr bwMode="auto">
          <a:xfrm>
            <a:off x="771525" y="6611938"/>
            <a:ext cx="1295400" cy="246062"/>
          </a:xfrm>
          <a:prstGeom prst="rect">
            <a:avLst/>
          </a:prstGeom>
          <a:noFill/>
          <a:ln w="9525">
            <a:noFill/>
            <a:miter lim="800000"/>
            <a:headEnd/>
            <a:tailEnd/>
          </a:ln>
        </p:spPr>
        <p:txBody>
          <a:bodyPr>
            <a:spAutoFit/>
          </a:bodyPr>
          <a:lstStyle/>
          <a:p>
            <a:pPr eaLnBrk="0" hangingPunct="0"/>
            <a:r>
              <a:rPr lang="ro-RO" sz="1000" b="0">
                <a:solidFill>
                  <a:srgbClr val="6E6452"/>
                </a:solidFill>
              </a:rPr>
              <a:t>26</a:t>
            </a:r>
            <a:r>
              <a:rPr lang="en-US" sz="1000" b="0">
                <a:solidFill>
                  <a:srgbClr val="6E6452"/>
                </a:solidFill>
              </a:rPr>
              <a:t>/10/2016</a:t>
            </a:r>
            <a:endParaRPr lang="de-DE" sz="1000" b="0">
              <a:solidFill>
                <a:srgbClr val="6E6452"/>
              </a:solidFill>
            </a:endParaRPr>
          </a:p>
        </p:txBody>
      </p:sp>
      <p:sp>
        <p:nvSpPr>
          <p:cNvPr id="46085" name="Fußzeilenplatzhalter 2"/>
          <p:cNvSpPr txBox="1">
            <a:spLocks noGrp="1"/>
          </p:cNvSpPr>
          <p:nvPr/>
        </p:nvSpPr>
        <p:spPr bwMode="auto">
          <a:xfrm>
            <a:off x="2862263" y="6581775"/>
            <a:ext cx="3419475" cy="246063"/>
          </a:xfrm>
          <a:prstGeom prst="rect">
            <a:avLst/>
          </a:prstGeom>
          <a:noFill/>
          <a:ln w="9525">
            <a:noFill/>
            <a:miter lim="800000"/>
            <a:headEnd/>
            <a:tailEnd/>
          </a:ln>
        </p:spPr>
        <p:txBody>
          <a:bodyPr>
            <a:spAutoFit/>
          </a:bodyPr>
          <a:lstStyle/>
          <a:p>
            <a:pPr algn="ctr" eaLnBrk="0" hangingPunct="0"/>
            <a:r>
              <a:rPr lang="de-DE" sz="1000">
                <a:solidFill>
                  <a:srgbClr val="6E6452"/>
                </a:solidFill>
              </a:rPr>
              <a:t>Ione</a:t>
            </a:r>
            <a:r>
              <a:rPr lang="ro-RO" sz="1000">
                <a:solidFill>
                  <a:srgbClr val="6E6452"/>
                </a:solidFill>
              </a:rPr>
              <a:t>ţ</a:t>
            </a:r>
            <a:endParaRPr lang="de-DE" sz="1000">
              <a:solidFill>
                <a:srgbClr val="6E6452"/>
              </a:solidFill>
            </a:endParaRPr>
          </a:p>
        </p:txBody>
      </p:sp>
    </p:spTree>
  </p:cSld>
  <p:clrMapOvr>
    <a:masterClrMapping/>
  </p:clrMapOvr>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5" name="Rectangle 2"/>
          <p:cNvSpPr>
            <a:spLocks noGrp="1" noChangeArrowheads="1"/>
          </p:cNvSpPr>
          <p:nvPr>
            <p:ph type="title"/>
          </p:nvPr>
        </p:nvSpPr>
        <p:spPr/>
        <p:txBody>
          <a:bodyPr/>
          <a:lstStyle/>
          <a:p>
            <a:pPr algn="ctr"/>
            <a:r>
              <a:rPr lang="en-US" sz="2800" smtClean="0">
                <a:latin typeface="Times New Roman" pitchFamily="18" charset="0"/>
              </a:rPr>
              <a:t>Pozitie de montare a nodurilor simple</a:t>
            </a:r>
            <a:endParaRPr lang="ru-RU" sz="2800" smtClean="0">
              <a:latin typeface="Times New Roman" pitchFamily="18" charset="0"/>
            </a:endParaRPr>
          </a:p>
        </p:txBody>
      </p:sp>
      <p:sp>
        <p:nvSpPr>
          <p:cNvPr id="47106" name="Rectangle 5"/>
          <p:cNvSpPr>
            <a:spLocks noGrp="1" noChangeArrowheads="1"/>
          </p:cNvSpPr>
          <p:nvPr>
            <p:ph sz="half" idx="1"/>
          </p:nvPr>
        </p:nvSpPr>
        <p:spPr>
          <a:xfrm>
            <a:off x="334963" y="2143125"/>
            <a:ext cx="8474075" cy="4411663"/>
          </a:xfrm>
          <a:ln>
            <a:solidFill>
              <a:schemeClr val="tx1"/>
            </a:solidFill>
          </a:ln>
        </p:spPr>
        <p:txBody>
          <a:bodyPr/>
          <a:lstStyle/>
          <a:p>
            <a:pPr>
              <a:buFont typeface="Arial" charset="0"/>
              <a:buNone/>
            </a:pPr>
            <a:endParaRPr lang="en-US" sz="1800" smtClean="0">
              <a:latin typeface="Times New Roman" pitchFamily="18" charset="0"/>
            </a:endParaRPr>
          </a:p>
          <a:p>
            <a:pPr>
              <a:buFont typeface="Arial" charset="0"/>
              <a:buNone/>
            </a:pPr>
            <a:r>
              <a:rPr lang="ro-RO" sz="1800" smtClean="0">
                <a:latin typeface="Times New Roman" pitchFamily="18" charset="0"/>
              </a:rPr>
              <a:t>Poziţia de montre </a:t>
            </a:r>
            <a:endParaRPr lang="en-US" sz="1800" smtClean="0">
              <a:latin typeface="Times New Roman" pitchFamily="18" charset="0"/>
            </a:endParaRPr>
          </a:p>
          <a:p>
            <a:pPr>
              <a:buFont typeface="Arial" charset="0"/>
              <a:buNone/>
            </a:pPr>
            <a:r>
              <a:rPr lang="ro-RO" sz="1800" smtClean="0">
                <a:latin typeface="Times New Roman" pitchFamily="18" charset="0"/>
              </a:rPr>
              <a:t>trebuie să fie respectată </a:t>
            </a:r>
            <a:endParaRPr lang="en-US" sz="1800" smtClean="0">
              <a:latin typeface="Times New Roman" pitchFamily="18" charset="0"/>
            </a:endParaRPr>
          </a:p>
          <a:p>
            <a:pPr>
              <a:buFont typeface="Arial" charset="0"/>
              <a:buNone/>
            </a:pPr>
            <a:r>
              <a:rPr lang="ro-RO" sz="1800" smtClean="0">
                <a:latin typeface="Times New Roman" pitchFamily="18" charset="0"/>
              </a:rPr>
              <a:t>c</a:t>
            </a:r>
            <a:r>
              <a:rPr lang="en-US" sz="1800" smtClean="0">
                <a:latin typeface="Times New Roman" pitchFamily="18" charset="0"/>
              </a:rPr>
              <a:t>onform do</a:t>
            </a:r>
            <a:r>
              <a:rPr lang="ro-RO" sz="1800" smtClean="0">
                <a:latin typeface="Times New Roman" pitchFamily="18" charset="0"/>
              </a:rPr>
              <a:t>cumentaţi</a:t>
            </a:r>
            <a:r>
              <a:rPr lang="en-US" sz="1800" smtClean="0">
                <a:latin typeface="Times New Roman" pitchFamily="18" charset="0"/>
              </a:rPr>
              <a:t>ei</a:t>
            </a:r>
            <a:r>
              <a:rPr lang="ro-RO" sz="1800" smtClean="0">
                <a:latin typeface="Times New Roman" pitchFamily="18" charset="0"/>
              </a:rPr>
              <a:t> de </a:t>
            </a:r>
            <a:endParaRPr lang="en-US" sz="1800" smtClean="0">
              <a:latin typeface="Times New Roman" pitchFamily="18" charset="0"/>
            </a:endParaRPr>
          </a:p>
          <a:p>
            <a:pPr>
              <a:buFont typeface="Arial" charset="0"/>
              <a:buNone/>
            </a:pPr>
            <a:r>
              <a:rPr lang="ro-RO" sz="1800" smtClean="0">
                <a:latin typeface="Times New Roman" pitchFamily="18" charset="0"/>
              </a:rPr>
              <a:t>montaj dată de producător </a:t>
            </a:r>
            <a:endParaRPr lang="en-US" sz="1800" smtClean="0">
              <a:latin typeface="Times New Roman" pitchFamily="18" charset="0"/>
            </a:endParaRPr>
          </a:p>
          <a:p>
            <a:pPr>
              <a:buFont typeface="Arial" charset="0"/>
              <a:buNone/>
            </a:pPr>
            <a:r>
              <a:rPr lang="ro-RO" sz="1800" smtClean="0">
                <a:latin typeface="Times New Roman" pitchFamily="18" charset="0"/>
              </a:rPr>
              <a:t>şi dacă prin aceasta nu se </a:t>
            </a:r>
            <a:endParaRPr lang="en-US" sz="1800" smtClean="0">
              <a:latin typeface="Times New Roman" pitchFamily="18" charset="0"/>
            </a:endParaRPr>
          </a:p>
          <a:p>
            <a:pPr>
              <a:buFont typeface="Arial" charset="0"/>
              <a:buNone/>
            </a:pPr>
            <a:r>
              <a:rPr lang="ro-RO" sz="1800" smtClean="0">
                <a:latin typeface="Times New Roman" pitchFamily="18" charset="0"/>
              </a:rPr>
              <a:t>modifică clasa metrologică; </a:t>
            </a:r>
            <a:endParaRPr lang="ru-RU" sz="1800" smtClean="0">
              <a:latin typeface="Times New Roman" pitchFamily="18" charset="0"/>
            </a:endParaRPr>
          </a:p>
          <a:p>
            <a:endParaRPr lang="ru-RU" sz="1800" smtClean="0">
              <a:latin typeface="Times New Roman" pitchFamily="18" charset="0"/>
            </a:endParaRPr>
          </a:p>
        </p:txBody>
      </p:sp>
      <p:pic>
        <p:nvPicPr>
          <p:cNvPr id="47107" name="Picture 2" descr="D:\docs\desktop\ELdZ_Mol_cmyk_rum.jpg"/>
          <p:cNvPicPr>
            <a:picLocks noChangeAspect="1" noChangeArrowheads="1"/>
          </p:cNvPicPr>
          <p:nvPr/>
        </p:nvPicPr>
        <p:blipFill>
          <a:blip r:embed="rId2"/>
          <a:srcRect/>
          <a:stretch>
            <a:fillRect/>
          </a:stretch>
        </p:blipFill>
        <p:spPr bwMode="auto">
          <a:xfrm>
            <a:off x="0" y="0"/>
            <a:ext cx="2138363" cy="1555750"/>
          </a:xfrm>
          <a:prstGeom prst="rect">
            <a:avLst/>
          </a:prstGeom>
          <a:noFill/>
          <a:ln w="9525">
            <a:noFill/>
            <a:miter lim="800000"/>
            <a:headEnd/>
            <a:tailEnd/>
          </a:ln>
        </p:spPr>
      </p:pic>
      <p:pic>
        <p:nvPicPr>
          <p:cNvPr id="47108" name="Picture 7" descr="ustanovka"/>
          <p:cNvPicPr>
            <a:picLocks noChangeAspect="1" noChangeArrowheads="1"/>
          </p:cNvPicPr>
          <p:nvPr>
            <p:ph sz="half" idx="2"/>
          </p:nvPr>
        </p:nvPicPr>
        <p:blipFill>
          <a:blip r:embed="rId3"/>
          <a:srcRect t="7800" r="5574" b="8217"/>
          <a:stretch>
            <a:fillRect/>
          </a:stretch>
        </p:blipFill>
        <p:spPr>
          <a:xfrm>
            <a:off x="3667125" y="2308225"/>
            <a:ext cx="5068888" cy="4127500"/>
          </a:xfrm>
        </p:spPr>
      </p:pic>
      <p:sp>
        <p:nvSpPr>
          <p:cNvPr id="47109" name="Datumsplatzhalter 3"/>
          <p:cNvSpPr txBox="1">
            <a:spLocks noGrp="1"/>
          </p:cNvSpPr>
          <p:nvPr/>
        </p:nvSpPr>
        <p:spPr bwMode="auto">
          <a:xfrm>
            <a:off x="771525" y="6611938"/>
            <a:ext cx="1295400" cy="246062"/>
          </a:xfrm>
          <a:prstGeom prst="rect">
            <a:avLst/>
          </a:prstGeom>
          <a:noFill/>
          <a:ln w="9525">
            <a:noFill/>
            <a:miter lim="800000"/>
            <a:headEnd/>
            <a:tailEnd/>
          </a:ln>
        </p:spPr>
        <p:txBody>
          <a:bodyPr>
            <a:spAutoFit/>
          </a:bodyPr>
          <a:lstStyle/>
          <a:p>
            <a:pPr eaLnBrk="0" hangingPunct="0"/>
            <a:r>
              <a:rPr lang="ro-RO" sz="1000" b="0">
                <a:solidFill>
                  <a:srgbClr val="6E6452"/>
                </a:solidFill>
              </a:rPr>
              <a:t>26</a:t>
            </a:r>
            <a:r>
              <a:rPr lang="en-US" sz="1000" b="0">
                <a:solidFill>
                  <a:srgbClr val="6E6452"/>
                </a:solidFill>
              </a:rPr>
              <a:t>/10/2016</a:t>
            </a:r>
            <a:endParaRPr lang="de-DE" sz="1000" b="0">
              <a:solidFill>
                <a:srgbClr val="6E6452"/>
              </a:solidFill>
            </a:endParaRPr>
          </a:p>
        </p:txBody>
      </p:sp>
      <p:sp>
        <p:nvSpPr>
          <p:cNvPr id="47110" name="Fußzeilenplatzhalter 2"/>
          <p:cNvSpPr txBox="1">
            <a:spLocks noGrp="1"/>
          </p:cNvSpPr>
          <p:nvPr/>
        </p:nvSpPr>
        <p:spPr bwMode="auto">
          <a:xfrm>
            <a:off x="2862263" y="6581775"/>
            <a:ext cx="3419475" cy="246063"/>
          </a:xfrm>
          <a:prstGeom prst="rect">
            <a:avLst/>
          </a:prstGeom>
          <a:noFill/>
          <a:ln w="9525">
            <a:noFill/>
            <a:miter lim="800000"/>
            <a:headEnd/>
            <a:tailEnd/>
          </a:ln>
        </p:spPr>
        <p:txBody>
          <a:bodyPr>
            <a:spAutoFit/>
          </a:bodyPr>
          <a:lstStyle/>
          <a:p>
            <a:pPr algn="ctr" eaLnBrk="0" hangingPunct="0"/>
            <a:r>
              <a:rPr lang="de-DE" sz="1000">
                <a:solidFill>
                  <a:srgbClr val="6E6452"/>
                </a:solidFill>
              </a:rPr>
              <a:t>Ione</a:t>
            </a:r>
            <a:r>
              <a:rPr lang="ro-RO" sz="1000">
                <a:solidFill>
                  <a:srgbClr val="6E6452"/>
                </a:solidFill>
              </a:rPr>
              <a:t>ţ</a:t>
            </a:r>
            <a:endParaRPr lang="de-DE" sz="1000">
              <a:solidFill>
                <a:srgbClr val="6E6452"/>
              </a:solidFill>
            </a:endParaRPr>
          </a:p>
        </p:txBody>
      </p:sp>
    </p:spTree>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Rectangle 2"/>
          <p:cNvSpPr>
            <a:spLocks noGrp="1" noChangeArrowheads="1"/>
          </p:cNvSpPr>
          <p:nvPr>
            <p:ph type="title"/>
          </p:nvPr>
        </p:nvSpPr>
        <p:spPr>
          <a:xfrm>
            <a:off x="684213" y="1482725"/>
            <a:ext cx="7775575" cy="496888"/>
          </a:xfrm>
        </p:spPr>
        <p:txBody>
          <a:bodyPr/>
          <a:lstStyle/>
          <a:p>
            <a:pPr algn="ctr"/>
            <a:r>
              <a:rPr lang="en-US" b="1" smtClean="0">
                <a:latin typeface="Times New Roman" pitchFamily="18" charset="0"/>
              </a:rPr>
              <a:t>Cuprinsul Sesiunilor I </a:t>
            </a:r>
            <a:r>
              <a:rPr lang="ro-RO" b="1" smtClean="0">
                <a:latin typeface="Times New Roman" pitchFamily="18" charset="0"/>
              </a:rPr>
              <a:t>şi II</a:t>
            </a:r>
            <a:endParaRPr lang="ru-RU" b="1" smtClean="0">
              <a:latin typeface="Times New Roman" pitchFamily="18" charset="0"/>
            </a:endParaRPr>
          </a:p>
        </p:txBody>
      </p:sp>
      <p:sp>
        <p:nvSpPr>
          <p:cNvPr id="20482" name="Rectangle 3"/>
          <p:cNvSpPr>
            <a:spLocks noGrp="1" noChangeArrowheads="1"/>
          </p:cNvSpPr>
          <p:nvPr>
            <p:ph type="body" idx="1"/>
          </p:nvPr>
        </p:nvSpPr>
        <p:spPr>
          <a:xfrm>
            <a:off x="712788" y="2065338"/>
            <a:ext cx="7761287" cy="3970337"/>
          </a:xfrm>
          <a:ln>
            <a:solidFill>
              <a:schemeClr val="tx1"/>
            </a:solidFill>
          </a:ln>
        </p:spPr>
        <p:txBody>
          <a:bodyPr/>
          <a:lstStyle/>
          <a:p>
            <a:pPr>
              <a:lnSpc>
                <a:spcPct val="80000"/>
              </a:lnSpc>
              <a:buFont typeface="Arial" charset="0"/>
              <a:buAutoNum type="arabicPeriod"/>
            </a:pPr>
            <a:r>
              <a:rPr lang="ro-RO" sz="1400" b="1" smtClean="0">
                <a:latin typeface="Times New Roman" pitchFamily="18" charset="0"/>
              </a:rPr>
              <a:t>Scopul contorizării</a:t>
            </a:r>
          </a:p>
          <a:p>
            <a:pPr>
              <a:lnSpc>
                <a:spcPct val="80000"/>
              </a:lnSpc>
              <a:buFont typeface="Arial" charset="0"/>
              <a:buAutoNum type="arabicPeriod"/>
            </a:pPr>
            <a:r>
              <a:rPr lang="it-IT" sz="1400" b="1" smtClean="0">
                <a:latin typeface="Times New Roman" pitchFamily="18" charset="0"/>
              </a:rPr>
              <a:t>Achiziţionarea,  proiectarea, instalarea, recepţia şi exploatarea aparatelor  de evidenţă a consumurilor de apă</a:t>
            </a:r>
            <a:endParaRPr lang="ro-RO" sz="1400" b="1" smtClean="0">
              <a:latin typeface="Times New Roman" pitchFamily="18" charset="0"/>
            </a:endParaRPr>
          </a:p>
          <a:p>
            <a:pPr>
              <a:lnSpc>
                <a:spcPct val="80000"/>
              </a:lnSpc>
              <a:buFont typeface="Arial" charset="0"/>
              <a:buAutoNum type="arabicPeriod"/>
            </a:pPr>
            <a:r>
              <a:rPr lang="ro-RO" sz="1400" b="1" smtClean="0">
                <a:latin typeface="Times New Roman" pitchFamily="18" charset="0"/>
              </a:rPr>
              <a:t>Activităţi de contorizare</a:t>
            </a:r>
          </a:p>
          <a:p>
            <a:pPr>
              <a:lnSpc>
                <a:spcPct val="80000"/>
              </a:lnSpc>
              <a:buFont typeface="Arial" charset="0"/>
              <a:buAutoNum type="arabicPeriod"/>
            </a:pPr>
            <a:r>
              <a:rPr lang="pt-BR" sz="1400" b="1" smtClean="0">
                <a:latin typeface="Times New Roman" pitchFamily="18" charset="0"/>
              </a:rPr>
              <a:t>Tipuri de contoare de apa</a:t>
            </a:r>
            <a:endParaRPr lang="ro-RO" sz="1400" b="1" smtClean="0">
              <a:latin typeface="Times New Roman" pitchFamily="18" charset="0"/>
            </a:endParaRPr>
          </a:p>
          <a:p>
            <a:pPr>
              <a:lnSpc>
                <a:spcPct val="80000"/>
              </a:lnSpc>
              <a:buFont typeface="Arial" charset="0"/>
              <a:buAutoNum type="arabicPeriod"/>
            </a:pPr>
            <a:r>
              <a:rPr lang="it-IT" sz="1400" b="1" smtClean="0">
                <a:latin typeface="Times New Roman" pitchFamily="18" charset="0"/>
              </a:rPr>
              <a:t>Elementele componente  a contorului de apă</a:t>
            </a:r>
            <a:endParaRPr lang="ro-RO" sz="1400" b="1" smtClean="0">
              <a:latin typeface="Times New Roman" pitchFamily="18" charset="0"/>
            </a:endParaRPr>
          </a:p>
          <a:p>
            <a:pPr>
              <a:lnSpc>
                <a:spcPct val="80000"/>
              </a:lnSpc>
              <a:buFont typeface="Arial" charset="0"/>
              <a:buAutoNum type="arabicPeriod"/>
            </a:pPr>
            <a:r>
              <a:rPr lang="ro-RO" sz="1400" b="1" smtClean="0">
                <a:latin typeface="Times New Roman" pitchFamily="18" charset="0"/>
              </a:rPr>
              <a:t>Dimensionarea conto</a:t>
            </a:r>
            <a:r>
              <a:rPr lang="en-US" sz="1400" b="1" smtClean="0">
                <a:latin typeface="Times New Roman" pitchFamily="18" charset="0"/>
              </a:rPr>
              <a:t>arelor</a:t>
            </a:r>
            <a:endParaRPr lang="ro-RO" sz="1400" b="1" smtClean="0">
              <a:latin typeface="Times New Roman" pitchFamily="18" charset="0"/>
            </a:endParaRPr>
          </a:p>
          <a:p>
            <a:pPr>
              <a:lnSpc>
                <a:spcPct val="80000"/>
              </a:lnSpc>
              <a:buFont typeface="Arial" charset="0"/>
              <a:buAutoNum type="arabicPeriod"/>
            </a:pPr>
            <a:r>
              <a:rPr lang="en-US" sz="1400" b="1" smtClean="0">
                <a:latin typeface="Times New Roman" pitchFamily="18" charset="0"/>
              </a:rPr>
              <a:t>Cerinte de montare a contoarelor de apa</a:t>
            </a:r>
            <a:r>
              <a:rPr lang="it-IT" sz="1400" b="1" smtClean="0">
                <a:latin typeface="Times New Roman" pitchFamily="18" charset="0"/>
              </a:rPr>
              <a:t> </a:t>
            </a:r>
            <a:br>
              <a:rPr lang="it-IT" sz="1400" b="1" smtClean="0">
                <a:latin typeface="Times New Roman" pitchFamily="18" charset="0"/>
              </a:rPr>
            </a:br>
            <a:endParaRPr lang="it-IT" sz="1400" b="1" smtClean="0">
              <a:latin typeface="Times New Roman" pitchFamily="18" charset="0"/>
            </a:endParaRPr>
          </a:p>
          <a:p>
            <a:pPr>
              <a:lnSpc>
                <a:spcPct val="80000"/>
              </a:lnSpc>
              <a:buFont typeface="Arial" charset="0"/>
              <a:buAutoNum type="arabicPeriod"/>
            </a:pPr>
            <a:r>
              <a:rPr lang="en-US" sz="1400" b="1" smtClean="0">
                <a:latin typeface="Times New Roman" pitchFamily="18" charset="0"/>
              </a:rPr>
              <a:t>Cerinte de montare a apometrelor</a:t>
            </a:r>
            <a:endParaRPr lang="ro-RO" sz="1400" b="1" smtClean="0">
              <a:latin typeface="Times New Roman" pitchFamily="18" charset="0"/>
            </a:endParaRPr>
          </a:p>
          <a:p>
            <a:pPr>
              <a:lnSpc>
                <a:spcPct val="80000"/>
              </a:lnSpc>
              <a:buFont typeface="Arial" charset="0"/>
              <a:buAutoNum type="arabicPeriod"/>
            </a:pPr>
            <a:r>
              <a:rPr lang="ro-RO" sz="1400" b="1" smtClean="0">
                <a:latin typeface="Times New Roman" pitchFamily="18" charset="0"/>
              </a:rPr>
              <a:t>Bransamente si noduri apometric</a:t>
            </a:r>
            <a:r>
              <a:rPr lang="en-US" sz="1400" b="1" smtClean="0">
                <a:latin typeface="Times New Roman" pitchFamily="18" charset="0"/>
              </a:rPr>
              <a:t>e</a:t>
            </a:r>
            <a:endParaRPr lang="ro-RO" sz="1400" b="1" smtClean="0">
              <a:latin typeface="Times New Roman" pitchFamily="18" charset="0"/>
            </a:endParaRPr>
          </a:p>
          <a:p>
            <a:pPr>
              <a:lnSpc>
                <a:spcPct val="80000"/>
              </a:lnSpc>
              <a:buFont typeface="Arial" charset="0"/>
              <a:buAutoNum type="arabicPeriod"/>
            </a:pPr>
            <a:r>
              <a:rPr lang="ro-RO" sz="1400" b="1" smtClean="0">
                <a:latin typeface="Times New Roman" pitchFamily="18" charset="0"/>
              </a:rPr>
              <a:t>Exploatarea aparatelor de evidenţă</a:t>
            </a:r>
          </a:p>
          <a:p>
            <a:pPr>
              <a:lnSpc>
                <a:spcPct val="80000"/>
              </a:lnSpc>
              <a:buFont typeface="Arial" charset="0"/>
              <a:buAutoNum type="arabicPeriod"/>
            </a:pPr>
            <a:r>
              <a:rPr lang="ro-RO" sz="1400" b="1" smtClean="0">
                <a:latin typeface="Times New Roman" pitchFamily="18" charset="0"/>
              </a:rPr>
              <a:t>Bibliografie</a:t>
            </a:r>
          </a:p>
          <a:p>
            <a:pPr>
              <a:lnSpc>
                <a:spcPct val="80000"/>
              </a:lnSpc>
              <a:buFont typeface="Arial" charset="0"/>
              <a:buNone/>
            </a:pPr>
            <a:endParaRPr lang="ro-RO" sz="1400" b="1" smtClean="0">
              <a:latin typeface="Times New Roman" pitchFamily="18" charset="0"/>
            </a:endParaRPr>
          </a:p>
          <a:p>
            <a:pPr>
              <a:lnSpc>
                <a:spcPct val="80000"/>
              </a:lnSpc>
              <a:buFont typeface="Arial" charset="0"/>
              <a:buAutoNum type="arabicPeriod"/>
            </a:pPr>
            <a:endParaRPr lang="ro-RO" sz="1400" smtClean="0">
              <a:latin typeface="Times New Roman" pitchFamily="18" charset="0"/>
            </a:endParaRPr>
          </a:p>
          <a:p>
            <a:pPr>
              <a:lnSpc>
                <a:spcPct val="80000"/>
              </a:lnSpc>
              <a:buFont typeface="Arial" charset="0"/>
              <a:buAutoNum type="arabicPeriod"/>
            </a:pPr>
            <a:endParaRPr lang="ru-RU" sz="1000" smtClean="0"/>
          </a:p>
        </p:txBody>
      </p:sp>
      <p:pic>
        <p:nvPicPr>
          <p:cNvPr id="20483" name="Picture 2" descr="D:\docs\desktop\ELdZ_Mol_cmyk_rum.jpg"/>
          <p:cNvPicPr>
            <a:picLocks noChangeAspect="1" noChangeArrowheads="1"/>
          </p:cNvPicPr>
          <p:nvPr/>
        </p:nvPicPr>
        <p:blipFill>
          <a:blip r:embed="rId2"/>
          <a:srcRect/>
          <a:stretch>
            <a:fillRect/>
          </a:stretch>
        </p:blipFill>
        <p:spPr bwMode="auto">
          <a:xfrm>
            <a:off x="0" y="0"/>
            <a:ext cx="2138363" cy="1555750"/>
          </a:xfrm>
          <a:prstGeom prst="rect">
            <a:avLst/>
          </a:prstGeom>
          <a:noFill/>
          <a:ln w="9525">
            <a:noFill/>
            <a:miter lim="800000"/>
            <a:headEnd/>
            <a:tailEnd/>
          </a:ln>
        </p:spPr>
      </p:pic>
      <p:sp>
        <p:nvSpPr>
          <p:cNvPr id="20484" name="Datumsplatzhalter 3"/>
          <p:cNvSpPr txBox="1">
            <a:spLocks noGrp="1"/>
          </p:cNvSpPr>
          <p:nvPr/>
        </p:nvSpPr>
        <p:spPr bwMode="auto">
          <a:xfrm>
            <a:off x="771525" y="6611938"/>
            <a:ext cx="1295400" cy="246062"/>
          </a:xfrm>
          <a:prstGeom prst="rect">
            <a:avLst/>
          </a:prstGeom>
          <a:noFill/>
          <a:ln w="9525">
            <a:noFill/>
            <a:miter lim="800000"/>
            <a:headEnd/>
            <a:tailEnd/>
          </a:ln>
        </p:spPr>
        <p:txBody>
          <a:bodyPr>
            <a:spAutoFit/>
          </a:bodyPr>
          <a:lstStyle/>
          <a:p>
            <a:pPr eaLnBrk="0" hangingPunct="0"/>
            <a:r>
              <a:rPr lang="ro-RO" sz="1000" b="0">
                <a:solidFill>
                  <a:srgbClr val="6E6452"/>
                </a:solidFill>
              </a:rPr>
              <a:t>26</a:t>
            </a:r>
            <a:r>
              <a:rPr lang="en-US" sz="1000" b="0">
                <a:solidFill>
                  <a:srgbClr val="6E6452"/>
                </a:solidFill>
              </a:rPr>
              <a:t>/10/2016</a:t>
            </a:r>
            <a:endParaRPr lang="de-DE" sz="1000" b="0">
              <a:solidFill>
                <a:srgbClr val="6E6452"/>
              </a:solidFill>
            </a:endParaRPr>
          </a:p>
        </p:txBody>
      </p:sp>
      <p:sp>
        <p:nvSpPr>
          <p:cNvPr id="20485" name="Fußzeilenplatzhalter 2"/>
          <p:cNvSpPr txBox="1">
            <a:spLocks noGrp="1"/>
          </p:cNvSpPr>
          <p:nvPr/>
        </p:nvSpPr>
        <p:spPr bwMode="auto">
          <a:xfrm>
            <a:off x="2862263" y="6581775"/>
            <a:ext cx="3419475" cy="246063"/>
          </a:xfrm>
          <a:prstGeom prst="rect">
            <a:avLst/>
          </a:prstGeom>
          <a:noFill/>
          <a:ln w="9525">
            <a:noFill/>
            <a:miter lim="800000"/>
            <a:headEnd/>
            <a:tailEnd/>
          </a:ln>
        </p:spPr>
        <p:txBody>
          <a:bodyPr>
            <a:spAutoFit/>
          </a:bodyPr>
          <a:lstStyle/>
          <a:p>
            <a:pPr algn="ctr" eaLnBrk="0" hangingPunct="0"/>
            <a:r>
              <a:rPr lang="de-DE" sz="1000">
                <a:solidFill>
                  <a:srgbClr val="6E6452"/>
                </a:solidFill>
              </a:rPr>
              <a:t>Ione</a:t>
            </a:r>
            <a:r>
              <a:rPr lang="ro-RO" sz="1000">
                <a:solidFill>
                  <a:srgbClr val="6E6452"/>
                </a:solidFill>
              </a:rPr>
              <a:t>ţ</a:t>
            </a:r>
            <a:endParaRPr lang="de-DE" sz="1000">
              <a:solidFill>
                <a:srgbClr val="6E6452"/>
              </a:solidFill>
            </a:endParaRPr>
          </a:p>
        </p:txBody>
      </p:sp>
    </p:spTree>
  </p:cSld>
  <p:clrMapOvr>
    <a:masterClrMapping/>
  </p:clrMapOvr>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29" name="Rectangle 2"/>
          <p:cNvSpPr>
            <a:spLocks noGrp="1" noChangeArrowheads="1"/>
          </p:cNvSpPr>
          <p:nvPr>
            <p:ph type="title"/>
          </p:nvPr>
        </p:nvSpPr>
        <p:spPr>
          <a:xfrm>
            <a:off x="684213" y="1436688"/>
            <a:ext cx="7775575" cy="512762"/>
          </a:xfrm>
        </p:spPr>
        <p:txBody>
          <a:bodyPr/>
          <a:lstStyle/>
          <a:p>
            <a:pPr algn="ctr"/>
            <a:r>
              <a:rPr lang="en-US" smtClean="0">
                <a:latin typeface="Times New Roman" pitchFamily="18" charset="0"/>
              </a:rPr>
              <a:t>Nod apmetric cu reductor de presiune</a:t>
            </a:r>
            <a:endParaRPr lang="ru-RU" smtClean="0">
              <a:latin typeface="Times New Roman" pitchFamily="18" charset="0"/>
            </a:endParaRPr>
          </a:p>
        </p:txBody>
      </p:sp>
      <p:sp>
        <p:nvSpPr>
          <p:cNvPr id="48130" name="Rectangle 5"/>
          <p:cNvSpPr>
            <a:spLocks noGrp="1" noChangeArrowheads="1"/>
          </p:cNvSpPr>
          <p:nvPr>
            <p:ph type="body" sz="half" idx="1"/>
          </p:nvPr>
        </p:nvSpPr>
        <p:spPr>
          <a:xfrm>
            <a:off x="273050" y="2036763"/>
            <a:ext cx="8491538" cy="4483100"/>
          </a:xfrm>
          <a:ln>
            <a:solidFill>
              <a:schemeClr val="tx1"/>
            </a:solidFill>
          </a:ln>
        </p:spPr>
        <p:txBody>
          <a:bodyPr/>
          <a:lstStyle/>
          <a:p>
            <a:r>
              <a:rPr lang="en-US" smtClean="0"/>
              <a:t>In </a:t>
            </a:r>
            <a:r>
              <a:rPr lang="ro-RO" smtClean="0"/>
              <a:t> cazu</a:t>
            </a:r>
            <a:r>
              <a:rPr lang="en-US" smtClean="0"/>
              <a:t>l, cind </a:t>
            </a:r>
            <a:r>
              <a:rPr lang="ro-RO" smtClean="0"/>
              <a:t> presiunea în conducta de alimentare cu apă rece depășește presiunea  admisibilă  de 6 bar</a:t>
            </a:r>
            <a:r>
              <a:rPr lang="en-US" smtClean="0"/>
              <a:t>i, pentru a preveni </a:t>
            </a:r>
            <a:r>
              <a:rPr lang="ro-RO" smtClean="0"/>
              <a:t>lovitura de berbec și, în consecință, ruperi   și scurgeri în conducte, care afectează buna funcţionare a  sistemului interior, inclusiv funcţionarea robineţilor şi bateriilor amesticatoare</a:t>
            </a:r>
            <a:r>
              <a:rPr lang="en-US" smtClean="0"/>
              <a:t>, se prevad reductoare de presiune</a:t>
            </a:r>
            <a:r>
              <a:rPr lang="ro-RO" smtClean="0"/>
              <a:t>. Pentru funcționarea normală a </a:t>
            </a:r>
            <a:r>
              <a:rPr lang="en-US" smtClean="0"/>
              <a:t>instalatiilor interioare de apa rece si calda in cladiri de locuit </a:t>
            </a:r>
            <a:r>
              <a:rPr lang="ro-RO" smtClean="0"/>
              <a:t>este suficient  o presiune  </a:t>
            </a:r>
            <a:r>
              <a:rPr lang="en-US" smtClean="0"/>
              <a:t>d</a:t>
            </a:r>
            <a:r>
              <a:rPr lang="ro-RO" smtClean="0"/>
              <a:t>e 3</a:t>
            </a:r>
            <a:r>
              <a:rPr lang="en-US" smtClean="0"/>
              <a:t> - 4 </a:t>
            </a:r>
            <a:r>
              <a:rPr lang="ro-RO" smtClean="0"/>
              <a:t>bari. </a:t>
            </a:r>
            <a:endParaRPr lang="ru-RU" smtClean="0"/>
          </a:p>
          <a:p>
            <a:endParaRPr lang="ru-RU" smtClean="0"/>
          </a:p>
        </p:txBody>
      </p:sp>
      <p:pic>
        <p:nvPicPr>
          <p:cNvPr id="48131" name="Picture 2" descr="D:\docs\desktop\ELdZ_Mol_cmyk_rum.jpg"/>
          <p:cNvPicPr>
            <a:picLocks noChangeAspect="1" noChangeArrowheads="1"/>
          </p:cNvPicPr>
          <p:nvPr/>
        </p:nvPicPr>
        <p:blipFill>
          <a:blip r:embed="rId2"/>
          <a:srcRect/>
          <a:stretch>
            <a:fillRect/>
          </a:stretch>
        </p:blipFill>
        <p:spPr bwMode="auto">
          <a:xfrm>
            <a:off x="0" y="0"/>
            <a:ext cx="2138363" cy="1555750"/>
          </a:xfrm>
          <a:prstGeom prst="rect">
            <a:avLst/>
          </a:prstGeom>
          <a:noFill/>
          <a:ln w="9525">
            <a:noFill/>
            <a:miter lim="800000"/>
            <a:headEnd/>
            <a:tailEnd/>
          </a:ln>
        </p:spPr>
      </p:pic>
      <p:pic>
        <p:nvPicPr>
          <p:cNvPr id="48132" name="Picture 7" descr="&amp;ucy;&amp;scy;&amp;tcy;&amp;acy;&amp;ncy;&amp;ocy;&amp;vcy;&amp;kcy;&amp;acy; &amp;scy;&amp;chcy;&amp;iecy;&amp;tcy;&amp;chcy;&amp;icy;&amp;kcy;&amp;acy; &amp;vcy;&amp;ocy;&amp;dcy;&amp;ycy;"/>
          <p:cNvPicPr>
            <a:picLocks noChangeAspect="1" noChangeArrowheads="1"/>
          </p:cNvPicPr>
          <p:nvPr>
            <p:ph sz="half" idx="2"/>
          </p:nvPr>
        </p:nvPicPr>
        <p:blipFill>
          <a:blip r:embed="rId3"/>
          <a:srcRect/>
          <a:stretch>
            <a:fillRect/>
          </a:stretch>
        </p:blipFill>
        <p:spPr>
          <a:xfrm>
            <a:off x="1785938" y="3943350"/>
            <a:ext cx="6210300" cy="2549525"/>
          </a:xfrm>
        </p:spPr>
      </p:pic>
      <p:sp>
        <p:nvSpPr>
          <p:cNvPr id="48133" name="Datumsplatzhalter 3"/>
          <p:cNvSpPr txBox="1">
            <a:spLocks noGrp="1"/>
          </p:cNvSpPr>
          <p:nvPr/>
        </p:nvSpPr>
        <p:spPr bwMode="auto">
          <a:xfrm>
            <a:off x="771525" y="6611938"/>
            <a:ext cx="1295400" cy="246062"/>
          </a:xfrm>
          <a:prstGeom prst="rect">
            <a:avLst/>
          </a:prstGeom>
          <a:noFill/>
          <a:ln w="9525">
            <a:noFill/>
            <a:miter lim="800000"/>
            <a:headEnd/>
            <a:tailEnd/>
          </a:ln>
        </p:spPr>
        <p:txBody>
          <a:bodyPr>
            <a:spAutoFit/>
          </a:bodyPr>
          <a:lstStyle/>
          <a:p>
            <a:pPr eaLnBrk="0" hangingPunct="0"/>
            <a:r>
              <a:rPr lang="ro-RO" sz="1000" b="0">
                <a:solidFill>
                  <a:srgbClr val="6E6452"/>
                </a:solidFill>
              </a:rPr>
              <a:t>26</a:t>
            </a:r>
            <a:r>
              <a:rPr lang="en-US" sz="1000" b="0">
                <a:solidFill>
                  <a:srgbClr val="6E6452"/>
                </a:solidFill>
              </a:rPr>
              <a:t>/10/2016</a:t>
            </a:r>
            <a:endParaRPr lang="de-DE" sz="1000" b="0">
              <a:solidFill>
                <a:srgbClr val="6E6452"/>
              </a:solidFill>
            </a:endParaRPr>
          </a:p>
        </p:txBody>
      </p:sp>
      <p:sp>
        <p:nvSpPr>
          <p:cNvPr id="48134" name="Fußzeilenplatzhalter 2"/>
          <p:cNvSpPr txBox="1">
            <a:spLocks noGrp="1"/>
          </p:cNvSpPr>
          <p:nvPr/>
        </p:nvSpPr>
        <p:spPr bwMode="auto">
          <a:xfrm>
            <a:off x="2878138" y="6611938"/>
            <a:ext cx="3419475" cy="246062"/>
          </a:xfrm>
          <a:prstGeom prst="rect">
            <a:avLst/>
          </a:prstGeom>
          <a:noFill/>
          <a:ln w="9525">
            <a:noFill/>
            <a:miter lim="800000"/>
            <a:headEnd/>
            <a:tailEnd/>
          </a:ln>
        </p:spPr>
        <p:txBody>
          <a:bodyPr>
            <a:spAutoFit/>
          </a:bodyPr>
          <a:lstStyle/>
          <a:p>
            <a:pPr algn="ctr" eaLnBrk="0" hangingPunct="0"/>
            <a:r>
              <a:rPr lang="de-DE" sz="1000">
                <a:solidFill>
                  <a:srgbClr val="6E6452"/>
                </a:solidFill>
              </a:rPr>
              <a:t>Ione</a:t>
            </a:r>
            <a:r>
              <a:rPr lang="ro-RO" sz="1000">
                <a:solidFill>
                  <a:srgbClr val="6E6452"/>
                </a:solidFill>
              </a:rPr>
              <a:t>ţ</a:t>
            </a:r>
            <a:endParaRPr lang="de-DE" sz="1000">
              <a:solidFill>
                <a:srgbClr val="6E6452"/>
              </a:solidFill>
            </a:endParaRPr>
          </a:p>
        </p:txBody>
      </p:sp>
    </p:spTree>
  </p:cSld>
  <p:clrMapOvr>
    <a:masterClrMapping/>
  </p:clrMapOvr>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3" name="Rectangle 2"/>
          <p:cNvSpPr>
            <a:spLocks noGrp="1" noChangeArrowheads="1"/>
          </p:cNvSpPr>
          <p:nvPr>
            <p:ph type="title"/>
          </p:nvPr>
        </p:nvSpPr>
        <p:spPr/>
        <p:txBody>
          <a:bodyPr/>
          <a:lstStyle/>
          <a:p>
            <a:pPr algn="ctr"/>
            <a:r>
              <a:rPr lang="en-US" sz="2800" smtClean="0">
                <a:latin typeface="Times New Roman" pitchFamily="18" charset="0"/>
              </a:rPr>
              <a:t>Nod apometric</a:t>
            </a:r>
            <a:endParaRPr lang="ru-RU" sz="2800" smtClean="0">
              <a:latin typeface="Times New Roman" pitchFamily="18" charset="0"/>
            </a:endParaRPr>
          </a:p>
        </p:txBody>
      </p:sp>
      <p:pic>
        <p:nvPicPr>
          <p:cNvPr id="49154" name="Picture 5" descr="&amp;Scy;&amp;khcy;&amp;iecy;&amp;mcy;&amp;acy; &amp;pcy;&amp;ocy;&amp;dcy;&amp;kcy;&amp;lcy;&amp;yucy;&amp;chcy;&amp;iecy;&amp;ncy;&amp;icy;&amp;yacy; &amp;rcy;&amp;iecy;&amp;dcy;&amp;ucy;&amp;kcy;&amp;tcy;&amp;ocy;&amp;rcy;&amp;acy; &amp;dcy;&amp;acy;&amp;vcy;&amp;lcy;&amp;iecy;&amp;ncy;&amp;icy;&amp;yacy;"/>
          <p:cNvPicPr>
            <a:picLocks noChangeAspect="1" noChangeArrowheads="1"/>
          </p:cNvPicPr>
          <p:nvPr>
            <p:ph type="body" sz="half" idx="1"/>
          </p:nvPr>
        </p:nvPicPr>
        <p:blipFill>
          <a:blip r:embed="rId2" r:link="rId3"/>
          <a:srcRect/>
          <a:stretch>
            <a:fillRect/>
          </a:stretch>
        </p:blipFill>
        <p:spPr>
          <a:xfrm>
            <a:off x="2292350" y="3000375"/>
            <a:ext cx="4721225" cy="3046413"/>
          </a:xfrm>
        </p:spPr>
      </p:pic>
      <p:sp>
        <p:nvSpPr>
          <p:cNvPr id="49155" name="Rectangle 7"/>
          <p:cNvSpPr>
            <a:spLocks noGrp="1" noChangeArrowheads="1"/>
          </p:cNvSpPr>
          <p:nvPr>
            <p:ph sz="half" idx="2"/>
          </p:nvPr>
        </p:nvSpPr>
        <p:spPr>
          <a:xfrm>
            <a:off x="760413" y="2374900"/>
            <a:ext cx="7775575" cy="3979863"/>
          </a:xfrm>
          <a:ln>
            <a:solidFill>
              <a:schemeClr val="tx1"/>
            </a:solidFill>
          </a:ln>
        </p:spPr>
        <p:txBody>
          <a:bodyPr/>
          <a:lstStyle/>
          <a:p>
            <a:pPr algn="ctr">
              <a:buFont typeface="Arial" charset="0"/>
              <a:buNone/>
            </a:pPr>
            <a:r>
              <a:rPr lang="ro-RO" smtClean="0">
                <a:latin typeface="Times New Roman" pitchFamily="18" charset="0"/>
              </a:rPr>
              <a:t>Nod apometric cu   reductor de presiune şi filtru  de corectare a calităţii apei.</a:t>
            </a:r>
            <a:br>
              <a:rPr lang="ro-RO" smtClean="0">
                <a:latin typeface="Times New Roman" pitchFamily="18" charset="0"/>
              </a:rPr>
            </a:br>
            <a:endParaRPr lang="ru-RU" smtClean="0">
              <a:latin typeface="Times New Roman" pitchFamily="18" charset="0"/>
            </a:endParaRPr>
          </a:p>
          <a:p>
            <a:endParaRPr lang="ru-RU" smtClean="0">
              <a:latin typeface="Times New Roman" pitchFamily="18" charset="0"/>
            </a:endParaRPr>
          </a:p>
        </p:txBody>
      </p:sp>
      <p:pic>
        <p:nvPicPr>
          <p:cNvPr id="49156" name="Picture 2" descr="D:\docs\desktop\ELdZ_Mol_cmyk_rum.jpg"/>
          <p:cNvPicPr>
            <a:picLocks noChangeAspect="1" noChangeArrowheads="1"/>
          </p:cNvPicPr>
          <p:nvPr/>
        </p:nvPicPr>
        <p:blipFill>
          <a:blip r:embed="rId4"/>
          <a:srcRect/>
          <a:stretch>
            <a:fillRect/>
          </a:stretch>
        </p:blipFill>
        <p:spPr bwMode="auto">
          <a:xfrm>
            <a:off x="0" y="0"/>
            <a:ext cx="2138363" cy="1555750"/>
          </a:xfrm>
          <a:prstGeom prst="rect">
            <a:avLst/>
          </a:prstGeom>
          <a:noFill/>
          <a:ln w="9525">
            <a:noFill/>
            <a:miter lim="800000"/>
            <a:headEnd/>
            <a:tailEnd/>
          </a:ln>
        </p:spPr>
      </p:pic>
      <p:sp>
        <p:nvSpPr>
          <p:cNvPr id="49157" name="Datumsplatzhalter 3"/>
          <p:cNvSpPr txBox="1">
            <a:spLocks noGrp="1"/>
          </p:cNvSpPr>
          <p:nvPr/>
        </p:nvSpPr>
        <p:spPr bwMode="auto">
          <a:xfrm>
            <a:off x="771525" y="6611938"/>
            <a:ext cx="1295400" cy="246062"/>
          </a:xfrm>
          <a:prstGeom prst="rect">
            <a:avLst/>
          </a:prstGeom>
          <a:noFill/>
          <a:ln w="9525">
            <a:noFill/>
            <a:miter lim="800000"/>
            <a:headEnd/>
            <a:tailEnd/>
          </a:ln>
        </p:spPr>
        <p:txBody>
          <a:bodyPr>
            <a:spAutoFit/>
          </a:bodyPr>
          <a:lstStyle/>
          <a:p>
            <a:pPr eaLnBrk="0" hangingPunct="0"/>
            <a:r>
              <a:rPr lang="ro-RO" sz="1000" b="0">
                <a:solidFill>
                  <a:srgbClr val="6E6452"/>
                </a:solidFill>
              </a:rPr>
              <a:t>26</a:t>
            </a:r>
            <a:r>
              <a:rPr lang="en-US" sz="1000" b="0">
                <a:solidFill>
                  <a:srgbClr val="6E6452"/>
                </a:solidFill>
              </a:rPr>
              <a:t>/10/2016</a:t>
            </a:r>
            <a:endParaRPr lang="de-DE" sz="1000" b="0">
              <a:solidFill>
                <a:srgbClr val="6E6452"/>
              </a:solidFill>
            </a:endParaRPr>
          </a:p>
        </p:txBody>
      </p:sp>
      <p:sp>
        <p:nvSpPr>
          <p:cNvPr id="49158" name="Fußzeilenplatzhalter 2"/>
          <p:cNvSpPr txBox="1">
            <a:spLocks noGrp="1"/>
          </p:cNvSpPr>
          <p:nvPr/>
        </p:nvSpPr>
        <p:spPr bwMode="auto">
          <a:xfrm>
            <a:off x="2862263" y="6581775"/>
            <a:ext cx="3419475" cy="246063"/>
          </a:xfrm>
          <a:prstGeom prst="rect">
            <a:avLst/>
          </a:prstGeom>
          <a:noFill/>
          <a:ln w="9525">
            <a:noFill/>
            <a:miter lim="800000"/>
            <a:headEnd/>
            <a:tailEnd/>
          </a:ln>
        </p:spPr>
        <p:txBody>
          <a:bodyPr>
            <a:spAutoFit/>
          </a:bodyPr>
          <a:lstStyle/>
          <a:p>
            <a:pPr algn="ctr" eaLnBrk="0" hangingPunct="0"/>
            <a:r>
              <a:rPr lang="de-DE" sz="1000">
                <a:solidFill>
                  <a:srgbClr val="6E6452"/>
                </a:solidFill>
              </a:rPr>
              <a:t>Ione</a:t>
            </a:r>
            <a:r>
              <a:rPr lang="ro-RO" sz="1000">
                <a:solidFill>
                  <a:srgbClr val="6E6452"/>
                </a:solidFill>
              </a:rPr>
              <a:t>ţ</a:t>
            </a:r>
            <a:endParaRPr lang="de-DE" sz="1000">
              <a:solidFill>
                <a:srgbClr val="6E6452"/>
              </a:solidFill>
            </a:endParaRPr>
          </a:p>
        </p:txBody>
      </p:sp>
    </p:spTree>
  </p:cSld>
  <p:clrMapOvr>
    <a:masterClrMapping/>
  </p:clrMapOvr>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7" name="Rectangle 2"/>
          <p:cNvSpPr>
            <a:spLocks noGrp="1" noChangeArrowheads="1"/>
          </p:cNvSpPr>
          <p:nvPr>
            <p:ph type="title"/>
          </p:nvPr>
        </p:nvSpPr>
        <p:spPr>
          <a:xfrm>
            <a:off x="684213" y="1406525"/>
            <a:ext cx="7775575" cy="588963"/>
          </a:xfrm>
        </p:spPr>
        <p:txBody>
          <a:bodyPr/>
          <a:lstStyle/>
          <a:p>
            <a:pPr algn="ctr"/>
            <a:r>
              <a:rPr lang="ro-RO" sz="2800" b="1" smtClean="0">
                <a:latin typeface="Times New Roman" pitchFamily="18" charset="0"/>
              </a:rPr>
              <a:t>Bransamente si noduri apometric</a:t>
            </a:r>
            <a:r>
              <a:rPr lang="en-US" sz="2800" b="1" smtClean="0">
                <a:latin typeface="Times New Roman" pitchFamily="18" charset="0"/>
              </a:rPr>
              <a:t>e</a:t>
            </a:r>
            <a:endParaRPr lang="ru-RU" sz="2800" b="1" smtClean="0">
              <a:latin typeface="Times New Roman" pitchFamily="18" charset="0"/>
            </a:endParaRPr>
          </a:p>
        </p:txBody>
      </p:sp>
      <p:sp>
        <p:nvSpPr>
          <p:cNvPr id="50178" name="Rectangle 3"/>
          <p:cNvSpPr>
            <a:spLocks noGrp="1" noChangeArrowheads="1"/>
          </p:cNvSpPr>
          <p:nvPr>
            <p:ph type="body" idx="1"/>
          </p:nvPr>
        </p:nvSpPr>
        <p:spPr>
          <a:xfrm>
            <a:off x="347663" y="2128838"/>
            <a:ext cx="8448675" cy="4516437"/>
          </a:xfrm>
          <a:ln>
            <a:solidFill>
              <a:schemeClr val="tx1"/>
            </a:solidFill>
          </a:ln>
        </p:spPr>
        <p:txBody>
          <a:bodyPr/>
          <a:lstStyle/>
          <a:p>
            <a:pPr>
              <a:lnSpc>
                <a:spcPct val="90000"/>
              </a:lnSpc>
            </a:pPr>
            <a:r>
              <a:rPr lang="ro-RO" smtClean="0"/>
              <a:t>Conducta care face legătură între instalaţia interioară de alimentare cua pă şi reţeaua exterioara poartă denumirea de branşament</a:t>
            </a:r>
          </a:p>
          <a:p>
            <a:pPr>
              <a:lnSpc>
                <a:spcPct val="90000"/>
              </a:lnSpc>
            </a:pPr>
            <a:r>
              <a:rPr lang="ro-RO" smtClean="0"/>
              <a:t> Locul amplasării branşamentului se stabileşte în dependenţă de  de sistemul exterior de  alimentare cu apă,</a:t>
            </a:r>
            <a:r>
              <a:rPr lang="en-US" smtClean="0"/>
              <a:t> </a:t>
            </a:r>
            <a:r>
              <a:rPr lang="ro-RO" smtClean="0"/>
              <a:t>exzistenţa căminelor pe rețeaua exterioară, condiţiile amplasării contorului  de apă. </a:t>
            </a:r>
            <a:endParaRPr lang="en-US" smtClean="0"/>
          </a:p>
          <a:p>
            <a:pPr>
              <a:lnSpc>
                <a:spcPct val="90000"/>
              </a:lnSpc>
            </a:pPr>
            <a:r>
              <a:rPr lang="ro-RO" smtClean="0"/>
              <a:t>Un bransament poate alimenta o cladire sau un ansamblu de cladiri</a:t>
            </a:r>
          </a:p>
          <a:p>
            <a:pPr>
              <a:lnSpc>
                <a:spcPct val="90000"/>
              </a:lnSpc>
            </a:pPr>
            <a:r>
              <a:rPr lang="ro-RO" smtClean="0"/>
              <a:t>Branşamentul este montat sub în unghi drept față de clădire</a:t>
            </a:r>
            <a:r>
              <a:rPr lang="en-US" smtClean="0"/>
              <a:t>;</a:t>
            </a:r>
            <a:endParaRPr lang="ro-RO" smtClean="0"/>
          </a:p>
          <a:p>
            <a:pPr>
              <a:lnSpc>
                <a:spcPct val="90000"/>
              </a:lnSpc>
            </a:pPr>
            <a:r>
              <a:rPr lang="ro-RO" smtClean="0"/>
              <a:t>Pant</a:t>
            </a:r>
            <a:r>
              <a:rPr lang="en-US" smtClean="0"/>
              <a:t>a bran</a:t>
            </a:r>
            <a:r>
              <a:rPr lang="ro-RO" smtClean="0"/>
              <a:t>ş</a:t>
            </a:r>
            <a:r>
              <a:rPr lang="en-US" smtClean="0"/>
              <a:t>amentului - </a:t>
            </a:r>
            <a:r>
              <a:rPr lang="ro-RO" smtClean="0"/>
              <a:t> 0,002 ... 0,005 înspre rețeaua exterioară. </a:t>
            </a:r>
          </a:p>
          <a:p>
            <a:pPr>
              <a:lnSpc>
                <a:spcPct val="90000"/>
              </a:lnSpc>
            </a:pPr>
            <a:r>
              <a:rPr lang="ro-RO" smtClean="0"/>
              <a:t>Numărul de branşamente  este determinat funcţie dce destinaţia clădirii si  echipamentul instalat: </a:t>
            </a:r>
            <a:r>
              <a:rPr lang="en-US" smtClean="0"/>
              <a:t>c</a:t>
            </a:r>
            <a:r>
              <a:rPr lang="ro-RO" smtClean="0"/>
              <a:t>lădiri publice, idustruiale,unde nu se admite întreruperea  alimentării </a:t>
            </a:r>
            <a:r>
              <a:rPr lang="en-US" smtClean="0"/>
              <a:t>-</a:t>
            </a:r>
            <a:r>
              <a:rPr lang="ro-RO" smtClean="0"/>
              <a:t> cel puțin două branşamente.</a:t>
            </a:r>
          </a:p>
          <a:p>
            <a:pPr>
              <a:lnSpc>
                <a:spcPct val="90000"/>
              </a:lnSpc>
            </a:pPr>
            <a:r>
              <a:rPr lang="ro-RO" smtClean="0"/>
              <a:t>Clădir</a:t>
            </a:r>
            <a:r>
              <a:rPr lang="en-US" smtClean="0"/>
              <a:t>ile cu </a:t>
            </a:r>
            <a:r>
              <a:rPr lang="ro-RO" smtClean="0"/>
              <a:t> două branşamente  sunt racordate  la diferite tronsoane ale reţelei inelare, sau la o conductă magistrală, </a:t>
            </a:r>
            <a:r>
              <a:rPr lang="en-US" smtClean="0"/>
              <a:t>cu</a:t>
            </a:r>
            <a:r>
              <a:rPr lang="ro-RO" smtClean="0"/>
              <a:t> o vană de închidere între conductele branşamentului. </a:t>
            </a:r>
            <a:endParaRPr lang="ru-RU" smtClean="0"/>
          </a:p>
          <a:p>
            <a:pPr>
              <a:lnSpc>
                <a:spcPct val="90000"/>
              </a:lnSpc>
              <a:buFont typeface="Arial" charset="0"/>
              <a:buNone/>
            </a:pPr>
            <a:endParaRPr lang="ru-RU" smtClean="0"/>
          </a:p>
          <a:p>
            <a:pPr>
              <a:lnSpc>
                <a:spcPct val="90000"/>
              </a:lnSpc>
            </a:pPr>
            <a:endParaRPr lang="ru-RU" smtClean="0"/>
          </a:p>
        </p:txBody>
      </p:sp>
      <p:pic>
        <p:nvPicPr>
          <p:cNvPr id="50179" name="Picture 2" descr="D:\docs\desktop\ELdZ_Mol_cmyk_rum.jpg"/>
          <p:cNvPicPr>
            <a:picLocks noChangeAspect="1" noChangeArrowheads="1"/>
          </p:cNvPicPr>
          <p:nvPr/>
        </p:nvPicPr>
        <p:blipFill>
          <a:blip r:embed="rId2"/>
          <a:srcRect/>
          <a:stretch>
            <a:fillRect/>
          </a:stretch>
        </p:blipFill>
        <p:spPr bwMode="auto">
          <a:xfrm>
            <a:off x="0" y="0"/>
            <a:ext cx="2138363" cy="1555750"/>
          </a:xfrm>
          <a:prstGeom prst="rect">
            <a:avLst/>
          </a:prstGeom>
          <a:noFill/>
          <a:ln w="9525">
            <a:noFill/>
            <a:miter lim="800000"/>
            <a:headEnd/>
            <a:tailEnd/>
          </a:ln>
        </p:spPr>
      </p:pic>
      <p:sp>
        <p:nvSpPr>
          <p:cNvPr id="50180" name="Datumsplatzhalter 3"/>
          <p:cNvSpPr txBox="1">
            <a:spLocks noGrp="1"/>
          </p:cNvSpPr>
          <p:nvPr/>
        </p:nvSpPr>
        <p:spPr bwMode="auto">
          <a:xfrm>
            <a:off x="771525" y="6611938"/>
            <a:ext cx="1295400" cy="246062"/>
          </a:xfrm>
          <a:prstGeom prst="rect">
            <a:avLst/>
          </a:prstGeom>
          <a:noFill/>
          <a:ln w="9525">
            <a:noFill/>
            <a:miter lim="800000"/>
            <a:headEnd/>
            <a:tailEnd/>
          </a:ln>
        </p:spPr>
        <p:txBody>
          <a:bodyPr>
            <a:spAutoFit/>
          </a:bodyPr>
          <a:lstStyle/>
          <a:p>
            <a:pPr eaLnBrk="0" hangingPunct="0"/>
            <a:r>
              <a:rPr lang="ro-RO" sz="1000" b="0">
                <a:solidFill>
                  <a:srgbClr val="6E6452"/>
                </a:solidFill>
              </a:rPr>
              <a:t>26</a:t>
            </a:r>
            <a:r>
              <a:rPr lang="en-US" sz="1000" b="0">
                <a:solidFill>
                  <a:srgbClr val="6E6452"/>
                </a:solidFill>
              </a:rPr>
              <a:t>/10/2016</a:t>
            </a:r>
            <a:endParaRPr lang="de-DE" sz="1000" b="0">
              <a:solidFill>
                <a:srgbClr val="6E6452"/>
              </a:solidFill>
            </a:endParaRPr>
          </a:p>
        </p:txBody>
      </p:sp>
      <p:sp>
        <p:nvSpPr>
          <p:cNvPr id="50181" name="Fußzeilenplatzhalter 2"/>
          <p:cNvSpPr txBox="1">
            <a:spLocks noGrp="1"/>
          </p:cNvSpPr>
          <p:nvPr/>
        </p:nvSpPr>
        <p:spPr bwMode="auto">
          <a:xfrm>
            <a:off x="2862263" y="6581775"/>
            <a:ext cx="3419475" cy="246063"/>
          </a:xfrm>
          <a:prstGeom prst="rect">
            <a:avLst/>
          </a:prstGeom>
          <a:noFill/>
          <a:ln w="9525">
            <a:noFill/>
            <a:miter lim="800000"/>
            <a:headEnd/>
            <a:tailEnd/>
          </a:ln>
        </p:spPr>
        <p:txBody>
          <a:bodyPr>
            <a:spAutoFit/>
          </a:bodyPr>
          <a:lstStyle/>
          <a:p>
            <a:pPr algn="ctr" eaLnBrk="0" hangingPunct="0"/>
            <a:r>
              <a:rPr lang="de-DE" sz="1000">
                <a:solidFill>
                  <a:srgbClr val="6E6452"/>
                </a:solidFill>
              </a:rPr>
              <a:t>Ione</a:t>
            </a:r>
            <a:r>
              <a:rPr lang="ro-RO" sz="1000">
                <a:solidFill>
                  <a:srgbClr val="6E6452"/>
                </a:solidFill>
              </a:rPr>
              <a:t>ţ</a:t>
            </a:r>
            <a:endParaRPr lang="de-DE" sz="1000">
              <a:solidFill>
                <a:srgbClr val="6E6452"/>
              </a:solidFill>
            </a:endParaRPr>
          </a:p>
        </p:txBody>
      </p:sp>
    </p:spTree>
  </p:cSld>
  <p:clrMapOvr>
    <a:masterClrMapping/>
  </p:clrMapOvr>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1" name="Rectangle 2"/>
          <p:cNvSpPr>
            <a:spLocks noGrp="1" noChangeArrowheads="1"/>
          </p:cNvSpPr>
          <p:nvPr>
            <p:ph type="title"/>
          </p:nvPr>
        </p:nvSpPr>
        <p:spPr>
          <a:xfrm>
            <a:off x="684213" y="1392238"/>
            <a:ext cx="7775575" cy="603250"/>
          </a:xfrm>
        </p:spPr>
        <p:txBody>
          <a:bodyPr/>
          <a:lstStyle/>
          <a:p>
            <a:pPr algn="ctr"/>
            <a:r>
              <a:rPr lang="ro-RO" sz="2800" b="1" smtClean="0">
                <a:latin typeface="Times New Roman" pitchFamily="18" charset="0"/>
              </a:rPr>
              <a:t>Bransamente si noduri apometric</a:t>
            </a:r>
            <a:r>
              <a:rPr lang="en-US" sz="2800" b="1" smtClean="0">
                <a:latin typeface="Times New Roman" pitchFamily="18" charset="0"/>
              </a:rPr>
              <a:t>e</a:t>
            </a:r>
            <a:endParaRPr lang="ru-RU" sz="2800" b="1" smtClean="0">
              <a:latin typeface="Times New Roman" pitchFamily="18" charset="0"/>
            </a:endParaRPr>
          </a:p>
        </p:txBody>
      </p:sp>
      <p:sp>
        <p:nvSpPr>
          <p:cNvPr id="51202" name="Rectangle 3"/>
          <p:cNvSpPr>
            <a:spLocks noGrp="1" noChangeArrowheads="1"/>
          </p:cNvSpPr>
          <p:nvPr>
            <p:ph type="body" idx="1"/>
          </p:nvPr>
        </p:nvSpPr>
        <p:spPr>
          <a:xfrm>
            <a:off x="409575" y="2114550"/>
            <a:ext cx="8278813" cy="4486275"/>
          </a:xfrm>
          <a:ln>
            <a:solidFill>
              <a:schemeClr val="tx1"/>
            </a:solidFill>
          </a:ln>
        </p:spPr>
        <p:txBody>
          <a:bodyPr/>
          <a:lstStyle/>
          <a:p>
            <a:pPr>
              <a:lnSpc>
                <a:spcPct val="90000"/>
              </a:lnSpc>
            </a:pPr>
            <a:r>
              <a:rPr lang="ro-RO" smtClean="0">
                <a:latin typeface="Times New Roman" pitchFamily="18" charset="0"/>
              </a:rPr>
              <a:t>Nodurile apometrice sunt amplasate , de obicei, imediat după intrarea conductei în interiorul clădirii, la o distanță de cel mult 1 m de peretele exterior .</a:t>
            </a:r>
          </a:p>
          <a:p>
            <a:pPr>
              <a:lnSpc>
                <a:spcPct val="90000"/>
              </a:lnSpc>
            </a:pPr>
            <a:r>
              <a:rPr lang="ro-RO" smtClean="0">
                <a:latin typeface="Times New Roman" pitchFamily="18" charset="0"/>
              </a:rPr>
              <a:t>Nodurile apometrice  trebuie să fie instalate în încăperi iluminate, cu temperatura aerului în timpul iernii </a:t>
            </a:r>
            <a:r>
              <a:rPr lang="en-US" smtClean="0">
                <a:latin typeface="Times New Roman" pitchFamily="18" charset="0"/>
              </a:rPr>
              <a:t>peste</a:t>
            </a:r>
            <a:r>
              <a:rPr lang="ro-RO" smtClean="0">
                <a:latin typeface="Times New Roman" pitchFamily="18" charset="0"/>
              </a:rPr>
              <a:t> + 5 ° C și în locurile care asigură un spaţiu necesar;</a:t>
            </a:r>
          </a:p>
          <a:p>
            <a:pPr>
              <a:lnSpc>
                <a:spcPct val="90000"/>
              </a:lnSpc>
            </a:pPr>
            <a:r>
              <a:rPr lang="ro-RO" smtClean="0">
                <a:latin typeface="Times New Roman" pitchFamily="18" charset="0"/>
              </a:rPr>
              <a:t>Pentru  noduri apometrice  instalate în subsolul caselor trebuie să se asigure următoarele condiții:</a:t>
            </a:r>
          </a:p>
          <a:p>
            <a:pPr lvl="1">
              <a:lnSpc>
                <a:spcPct val="90000"/>
              </a:lnSpc>
            </a:pPr>
            <a:r>
              <a:rPr lang="ro-RO" smtClean="0">
                <a:latin typeface="Times New Roman" pitchFamily="18" charset="0"/>
              </a:rPr>
              <a:t>coborâre uşoară şi în condiţii de siguranţăîn în subsol;</a:t>
            </a:r>
          </a:p>
          <a:p>
            <a:pPr lvl="1">
              <a:lnSpc>
                <a:spcPct val="90000"/>
              </a:lnSpc>
            </a:pPr>
            <a:r>
              <a:rPr lang="ro-RO" smtClean="0">
                <a:latin typeface="Times New Roman" pitchFamily="18" charset="0"/>
              </a:rPr>
              <a:t>acces liber la nodul apometric;</a:t>
            </a:r>
          </a:p>
          <a:p>
            <a:pPr lvl="1">
              <a:lnSpc>
                <a:spcPct val="90000"/>
              </a:lnSpc>
            </a:pPr>
            <a:r>
              <a:rPr lang="ro-RO" smtClean="0">
                <a:latin typeface="Times New Roman" pitchFamily="18" charset="0"/>
              </a:rPr>
              <a:t>iluminare artificială la locul  de  instalare a nodului;</a:t>
            </a:r>
          </a:p>
          <a:p>
            <a:pPr lvl="1">
              <a:lnSpc>
                <a:spcPct val="90000"/>
              </a:lnSpc>
            </a:pPr>
            <a:r>
              <a:rPr lang="ro-RO" smtClean="0">
                <a:latin typeface="Times New Roman" pitchFamily="18" charset="0"/>
              </a:rPr>
              <a:t>înălțimea spațiului  în locul  instalării nodului apometric trebui să fie de cel puțin 1,8-2,0 m.</a:t>
            </a:r>
          </a:p>
          <a:p>
            <a:pPr>
              <a:lnSpc>
                <a:spcPct val="90000"/>
              </a:lnSpc>
            </a:pPr>
            <a:r>
              <a:rPr lang="ro-RO" smtClean="0">
                <a:latin typeface="Times New Roman" pitchFamily="18" charset="0"/>
              </a:rPr>
              <a:t>Se admite instalarea nodurilor în afara clădirilor, în cămine speciale doar în cazul în care  contorul de apă poate funcţiona în condiţii de inundare.   </a:t>
            </a:r>
          </a:p>
          <a:p>
            <a:pPr>
              <a:lnSpc>
                <a:spcPct val="90000"/>
              </a:lnSpc>
            </a:pPr>
            <a:endParaRPr lang="ru-RU" smtClean="0">
              <a:latin typeface="Times New Roman" pitchFamily="18" charset="0"/>
            </a:endParaRPr>
          </a:p>
        </p:txBody>
      </p:sp>
      <p:pic>
        <p:nvPicPr>
          <p:cNvPr id="51203" name="Picture 2" descr="D:\docs\desktop\ELdZ_Mol_cmyk_rum.jpg"/>
          <p:cNvPicPr>
            <a:picLocks noChangeAspect="1" noChangeArrowheads="1"/>
          </p:cNvPicPr>
          <p:nvPr/>
        </p:nvPicPr>
        <p:blipFill>
          <a:blip r:embed="rId2"/>
          <a:srcRect/>
          <a:stretch>
            <a:fillRect/>
          </a:stretch>
        </p:blipFill>
        <p:spPr bwMode="auto">
          <a:xfrm>
            <a:off x="0" y="0"/>
            <a:ext cx="2138363" cy="1555750"/>
          </a:xfrm>
          <a:prstGeom prst="rect">
            <a:avLst/>
          </a:prstGeom>
          <a:noFill/>
          <a:ln w="9525">
            <a:noFill/>
            <a:miter lim="800000"/>
            <a:headEnd/>
            <a:tailEnd/>
          </a:ln>
        </p:spPr>
      </p:pic>
      <p:sp>
        <p:nvSpPr>
          <p:cNvPr id="51204" name="Datumsplatzhalter 3"/>
          <p:cNvSpPr txBox="1">
            <a:spLocks noGrp="1"/>
          </p:cNvSpPr>
          <p:nvPr/>
        </p:nvSpPr>
        <p:spPr bwMode="auto">
          <a:xfrm>
            <a:off x="771525" y="6611938"/>
            <a:ext cx="1295400" cy="246062"/>
          </a:xfrm>
          <a:prstGeom prst="rect">
            <a:avLst/>
          </a:prstGeom>
          <a:noFill/>
          <a:ln w="9525">
            <a:noFill/>
            <a:miter lim="800000"/>
            <a:headEnd/>
            <a:tailEnd/>
          </a:ln>
        </p:spPr>
        <p:txBody>
          <a:bodyPr>
            <a:spAutoFit/>
          </a:bodyPr>
          <a:lstStyle/>
          <a:p>
            <a:pPr eaLnBrk="0" hangingPunct="0"/>
            <a:r>
              <a:rPr lang="ro-RO" sz="1000" b="0">
                <a:solidFill>
                  <a:srgbClr val="6E6452"/>
                </a:solidFill>
              </a:rPr>
              <a:t>26</a:t>
            </a:r>
            <a:r>
              <a:rPr lang="en-US" sz="1000" b="0">
                <a:solidFill>
                  <a:srgbClr val="6E6452"/>
                </a:solidFill>
              </a:rPr>
              <a:t>/10/2016</a:t>
            </a:r>
            <a:endParaRPr lang="de-DE" sz="1000" b="0">
              <a:solidFill>
                <a:srgbClr val="6E6452"/>
              </a:solidFill>
            </a:endParaRPr>
          </a:p>
        </p:txBody>
      </p:sp>
      <p:sp>
        <p:nvSpPr>
          <p:cNvPr id="51205" name="Fußzeilenplatzhalter 2"/>
          <p:cNvSpPr txBox="1">
            <a:spLocks noGrp="1"/>
          </p:cNvSpPr>
          <p:nvPr/>
        </p:nvSpPr>
        <p:spPr bwMode="auto">
          <a:xfrm>
            <a:off x="2862263" y="6581775"/>
            <a:ext cx="3419475" cy="246063"/>
          </a:xfrm>
          <a:prstGeom prst="rect">
            <a:avLst/>
          </a:prstGeom>
          <a:noFill/>
          <a:ln w="9525">
            <a:noFill/>
            <a:miter lim="800000"/>
            <a:headEnd/>
            <a:tailEnd/>
          </a:ln>
        </p:spPr>
        <p:txBody>
          <a:bodyPr>
            <a:spAutoFit/>
          </a:bodyPr>
          <a:lstStyle/>
          <a:p>
            <a:pPr algn="ctr" eaLnBrk="0" hangingPunct="0"/>
            <a:r>
              <a:rPr lang="de-DE" sz="1000">
                <a:solidFill>
                  <a:srgbClr val="6E6452"/>
                </a:solidFill>
              </a:rPr>
              <a:t>Ione</a:t>
            </a:r>
            <a:r>
              <a:rPr lang="ro-RO" sz="1000">
                <a:solidFill>
                  <a:srgbClr val="6E6452"/>
                </a:solidFill>
              </a:rPr>
              <a:t>ţ</a:t>
            </a:r>
            <a:endParaRPr lang="de-DE" sz="1000">
              <a:solidFill>
                <a:srgbClr val="6E6452"/>
              </a:solidFill>
            </a:endParaRPr>
          </a:p>
        </p:txBody>
      </p:sp>
    </p:spTree>
  </p:cSld>
  <p:clrMapOvr>
    <a:masterClrMapping/>
  </p:clrMapOvr>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5" name="Rectangle 2"/>
          <p:cNvSpPr>
            <a:spLocks noGrp="1" noChangeArrowheads="1"/>
          </p:cNvSpPr>
          <p:nvPr>
            <p:ph type="title"/>
          </p:nvPr>
        </p:nvSpPr>
        <p:spPr>
          <a:xfrm>
            <a:off x="700088" y="1436688"/>
            <a:ext cx="7775575" cy="619125"/>
          </a:xfrm>
        </p:spPr>
        <p:txBody>
          <a:bodyPr/>
          <a:lstStyle/>
          <a:p>
            <a:pPr algn="ctr"/>
            <a:r>
              <a:rPr lang="ro-RO" sz="2800" b="1" smtClean="0">
                <a:latin typeface="Times New Roman" pitchFamily="18" charset="0"/>
              </a:rPr>
              <a:t>Bransamente si noduri apometric</a:t>
            </a:r>
            <a:r>
              <a:rPr lang="en-US" sz="2800" b="1" smtClean="0">
                <a:latin typeface="Times New Roman" pitchFamily="18" charset="0"/>
              </a:rPr>
              <a:t>e</a:t>
            </a:r>
            <a:endParaRPr lang="ru-RU" sz="2800" b="1" smtClean="0">
              <a:latin typeface="Times New Roman" pitchFamily="18" charset="0"/>
            </a:endParaRPr>
          </a:p>
        </p:txBody>
      </p:sp>
      <p:sp>
        <p:nvSpPr>
          <p:cNvPr id="52226" name="Rectangle 3"/>
          <p:cNvSpPr>
            <a:spLocks noGrp="1" noChangeArrowheads="1"/>
          </p:cNvSpPr>
          <p:nvPr>
            <p:ph type="body" idx="1"/>
          </p:nvPr>
        </p:nvSpPr>
        <p:spPr>
          <a:xfrm>
            <a:off x="319088" y="2112963"/>
            <a:ext cx="8461375" cy="4546600"/>
          </a:xfrm>
          <a:ln>
            <a:solidFill>
              <a:schemeClr val="tx1"/>
            </a:solidFill>
          </a:ln>
        </p:spPr>
        <p:txBody>
          <a:bodyPr/>
          <a:lstStyle/>
          <a:p>
            <a:pPr>
              <a:lnSpc>
                <a:spcPct val="90000"/>
              </a:lnSpc>
            </a:pPr>
            <a:r>
              <a:rPr lang="ro-RO" smtClean="0">
                <a:latin typeface="Times New Roman" pitchFamily="18" charset="0"/>
              </a:rPr>
              <a:t>In locul racordării branşamentului la reţeaua publică se prevede un cămin de branşament  cu diametrul de  cel puțin 700 mm, cu un ventil (vana)  de închidere pentru  deconectarea  acestuia   în timpul reparării.</a:t>
            </a:r>
            <a:endParaRPr lang="ru-RU" smtClean="0">
              <a:latin typeface="Times New Roman" pitchFamily="18" charset="0"/>
            </a:endParaRPr>
          </a:p>
          <a:p>
            <a:pPr>
              <a:lnSpc>
                <a:spcPct val="90000"/>
              </a:lnSpc>
            </a:pPr>
            <a:r>
              <a:rPr lang="ro-RO" smtClean="0">
                <a:latin typeface="Times New Roman" pitchFamily="18" charset="0"/>
              </a:rPr>
              <a:t>La proiectarea conductelor de legătură a nodurilor apometrice de apă rece şi caldă trebuie ca:</a:t>
            </a:r>
          </a:p>
          <a:p>
            <a:pPr>
              <a:lnSpc>
                <a:spcPct val="90000"/>
              </a:lnSpc>
            </a:pPr>
            <a:r>
              <a:rPr lang="ro-RO" smtClean="0">
                <a:latin typeface="Times New Roman" pitchFamily="18" charset="0"/>
              </a:rPr>
              <a:t>de fiecare parte a contorului   se prevad armături de închidere;</a:t>
            </a:r>
          </a:p>
          <a:p>
            <a:pPr>
              <a:lnSpc>
                <a:spcPct val="90000"/>
              </a:lnSpc>
            </a:pPr>
            <a:r>
              <a:rPr lang="ro-RO" smtClean="0">
                <a:latin typeface="Times New Roman" pitchFamily="18" charset="0"/>
              </a:rPr>
              <a:t>pentru contoarele de apă de apartament, armatura de închidere se instalează numai în amonte de acesta;</a:t>
            </a:r>
          </a:p>
          <a:p>
            <a:pPr>
              <a:lnSpc>
                <a:spcPct val="90000"/>
              </a:lnSpc>
            </a:pPr>
            <a:r>
              <a:rPr lang="ro-RO" smtClean="0">
                <a:latin typeface="Times New Roman" pitchFamily="18" charset="0"/>
              </a:rPr>
              <a:t>între contor şi a doua (în direcţia mişcării apei), armătură de închidere  se prevede un robinet de control pentru conectarea dispozitivelor de verificare metrologică a contoarelor,cu diametrul 15 mm pentru contoare cu palete şi 25mm - pentru cele cu turbine; </a:t>
            </a:r>
          </a:p>
          <a:p>
            <a:pPr>
              <a:lnSpc>
                <a:spcPct val="90000"/>
              </a:lnSpc>
            </a:pPr>
            <a:r>
              <a:rPr lang="ro-RO" smtClean="0">
                <a:latin typeface="Times New Roman" pitchFamily="18" charset="0"/>
              </a:rPr>
              <a:t>pe fiecare parte a contoarelor trebuie prevăzute tronsoane rectilinii, a căror lungime se stabileşte în conformitate cu cerinţele din fişele tehnice ale aparatelor.</a:t>
            </a:r>
          </a:p>
          <a:p>
            <a:pPr>
              <a:lnSpc>
                <a:spcPct val="90000"/>
              </a:lnSpc>
              <a:buFont typeface="Arial" charset="0"/>
              <a:buNone/>
            </a:pPr>
            <a:endParaRPr lang="ru-RU" smtClean="0">
              <a:latin typeface="Times New Roman" pitchFamily="18" charset="0"/>
            </a:endParaRPr>
          </a:p>
          <a:p>
            <a:pPr>
              <a:lnSpc>
                <a:spcPct val="90000"/>
              </a:lnSpc>
            </a:pPr>
            <a:endParaRPr lang="ru-RU" smtClean="0"/>
          </a:p>
        </p:txBody>
      </p:sp>
      <p:pic>
        <p:nvPicPr>
          <p:cNvPr id="52227" name="Picture 2" descr="D:\docs\desktop\ELdZ_Mol_cmyk_rum.jpg"/>
          <p:cNvPicPr>
            <a:picLocks noChangeAspect="1" noChangeArrowheads="1"/>
          </p:cNvPicPr>
          <p:nvPr/>
        </p:nvPicPr>
        <p:blipFill>
          <a:blip r:embed="rId2"/>
          <a:srcRect/>
          <a:stretch>
            <a:fillRect/>
          </a:stretch>
        </p:blipFill>
        <p:spPr bwMode="auto">
          <a:xfrm>
            <a:off x="0" y="0"/>
            <a:ext cx="2138363" cy="1555750"/>
          </a:xfrm>
          <a:prstGeom prst="rect">
            <a:avLst/>
          </a:prstGeom>
          <a:noFill/>
          <a:ln w="9525">
            <a:noFill/>
            <a:miter lim="800000"/>
            <a:headEnd/>
            <a:tailEnd/>
          </a:ln>
        </p:spPr>
      </p:pic>
      <p:sp>
        <p:nvSpPr>
          <p:cNvPr id="52228" name="Datumsplatzhalter 3"/>
          <p:cNvSpPr txBox="1">
            <a:spLocks noGrp="1"/>
          </p:cNvSpPr>
          <p:nvPr/>
        </p:nvSpPr>
        <p:spPr bwMode="auto">
          <a:xfrm>
            <a:off x="771525" y="6611938"/>
            <a:ext cx="1295400" cy="246062"/>
          </a:xfrm>
          <a:prstGeom prst="rect">
            <a:avLst/>
          </a:prstGeom>
          <a:noFill/>
          <a:ln w="9525">
            <a:noFill/>
            <a:miter lim="800000"/>
            <a:headEnd/>
            <a:tailEnd/>
          </a:ln>
        </p:spPr>
        <p:txBody>
          <a:bodyPr>
            <a:spAutoFit/>
          </a:bodyPr>
          <a:lstStyle/>
          <a:p>
            <a:pPr eaLnBrk="0" hangingPunct="0"/>
            <a:r>
              <a:rPr lang="ro-RO" sz="1000" b="0">
                <a:solidFill>
                  <a:srgbClr val="6E6452"/>
                </a:solidFill>
              </a:rPr>
              <a:t>26</a:t>
            </a:r>
            <a:r>
              <a:rPr lang="en-US" sz="1000" b="0">
                <a:solidFill>
                  <a:srgbClr val="6E6452"/>
                </a:solidFill>
              </a:rPr>
              <a:t>/10/2016</a:t>
            </a:r>
            <a:endParaRPr lang="de-DE" sz="1000" b="0">
              <a:solidFill>
                <a:srgbClr val="6E6452"/>
              </a:solidFill>
            </a:endParaRPr>
          </a:p>
        </p:txBody>
      </p:sp>
      <p:sp>
        <p:nvSpPr>
          <p:cNvPr id="52229" name="Fußzeilenplatzhalter 2"/>
          <p:cNvSpPr txBox="1">
            <a:spLocks noGrp="1"/>
          </p:cNvSpPr>
          <p:nvPr/>
        </p:nvSpPr>
        <p:spPr bwMode="auto">
          <a:xfrm>
            <a:off x="2862263" y="6581775"/>
            <a:ext cx="3419475" cy="246063"/>
          </a:xfrm>
          <a:prstGeom prst="rect">
            <a:avLst/>
          </a:prstGeom>
          <a:noFill/>
          <a:ln w="9525">
            <a:noFill/>
            <a:miter lim="800000"/>
            <a:headEnd/>
            <a:tailEnd/>
          </a:ln>
        </p:spPr>
        <p:txBody>
          <a:bodyPr>
            <a:spAutoFit/>
          </a:bodyPr>
          <a:lstStyle/>
          <a:p>
            <a:pPr algn="ctr" eaLnBrk="0" hangingPunct="0"/>
            <a:r>
              <a:rPr lang="de-DE" sz="1000">
                <a:solidFill>
                  <a:srgbClr val="6E6452"/>
                </a:solidFill>
              </a:rPr>
              <a:t>Ione</a:t>
            </a:r>
            <a:r>
              <a:rPr lang="ro-RO" sz="1000">
                <a:solidFill>
                  <a:srgbClr val="6E6452"/>
                </a:solidFill>
              </a:rPr>
              <a:t>ţ</a:t>
            </a:r>
            <a:endParaRPr lang="de-DE" sz="1000">
              <a:solidFill>
                <a:srgbClr val="6E6452"/>
              </a:solidFill>
            </a:endParaRPr>
          </a:p>
        </p:txBody>
      </p:sp>
    </p:spTree>
  </p:cSld>
  <p:clrMapOvr>
    <a:masterClrMapping/>
  </p:clrMapOvr>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49" name="Rectangle 2"/>
          <p:cNvSpPr>
            <a:spLocks noGrp="1" noChangeArrowheads="1"/>
          </p:cNvSpPr>
          <p:nvPr>
            <p:ph type="title"/>
          </p:nvPr>
        </p:nvSpPr>
        <p:spPr>
          <a:xfrm>
            <a:off x="684213" y="1406525"/>
            <a:ext cx="7775575" cy="527050"/>
          </a:xfrm>
        </p:spPr>
        <p:txBody>
          <a:bodyPr/>
          <a:lstStyle/>
          <a:p>
            <a:pPr algn="ctr"/>
            <a:r>
              <a:rPr lang="ro-RO" sz="2800" b="1" smtClean="0">
                <a:latin typeface="Times New Roman" pitchFamily="18" charset="0"/>
              </a:rPr>
              <a:t>Bransamente si noduri apometric</a:t>
            </a:r>
            <a:r>
              <a:rPr lang="en-US" sz="2800" b="1" smtClean="0">
                <a:latin typeface="Times New Roman" pitchFamily="18" charset="0"/>
              </a:rPr>
              <a:t>e</a:t>
            </a:r>
            <a:endParaRPr lang="ru-RU" sz="2800" b="1" smtClean="0">
              <a:latin typeface="Times New Roman" pitchFamily="18" charset="0"/>
            </a:endParaRPr>
          </a:p>
        </p:txBody>
      </p:sp>
      <p:sp>
        <p:nvSpPr>
          <p:cNvPr id="53250" name="Rectangle 5"/>
          <p:cNvSpPr>
            <a:spLocks noGrp="1" noChangeArrowheads="1"/>
          </p:cNvSpPr>
          <p:nvPr>
            <p:ph type="body" sz="half" idx="1"/>
          </p:nvPr>
        </p:nvSpPr>
        <p:spPr>
          <a:xfrm>
            <a:off x="927100" y="2109788"/>
            <a:ext cx="7318375" cy="4445000"/>
          </a:xfrm>
          <a:ln>
            <a:solidFill>
              <a:schemeClr val="tx1"/>
            </a:solidFill>
          </a:ln>
        </p:spPr>
        <p:txBody>
          <a:bodyPr/>
          <a:lstStyle/>
          <a:p>
            <a:pPr>
              <a:lnSpc>
                <a:spcPct val="90000"/>
              </a:lnSpc>
              <a:buFont typeface="Arial" charset="0"/>
              <a:buNone/>
            </a:pPr>
            <a:r>
              <a:rPr lang="ro-RO" smtClean="0">
                <a:latin typeface="Times New Roman" pitchFamily="18" charset="0"/>
              </a:rPr>
              <a:t>Nodul apometric este  prevăzut cu o conducta de ocolire (by-pass):</a:t>
            </a:r>
          </a:p>
          <a:p>
            <a:pPr>
              <a:lnSpc>
                <a:spcPct val="90000"/>
              </a:lnSpc>
              <a:buClr>
                <a:schemeClr val="tx1"/>
              </a:buClr>
              <a:buFont typeface="Wingdings" pitchFamily="2" charset="2"/>
              <a:buChar char="Ø"/>
            </a:pPr>
            <a:r>
              <a:rPr lang="ro-RO" smtClean="0">
                <a:latin typeface="Times New Roman" pitchFamily="18" charset="0"/>
              </a:rPr>
              <a:t>  există un singur racord pentru apă menajeră sau o conductă comună de apă menajeră şi de combatere a incendiului;</a:t>
            </a:r>
          </a:p>
          <a:p>
            <a:pPr>
              <a:lnSpc>
                <a:spcPct val="90000"/>
              </a:lnSpc>
              <a:buClr>
                <a:schemeClr val="tx1"/>
              </a:buClr>
              <a:buFont typeface="Wingdings" pitchFamily="2" charset="2"/>
              <a:buChar char="Ø"/>
            </a:pPr>
            <a:r>
              <a:rPr lang="ro-RO" smtClean="0">
                <a:latin typeface="Times New Roman" pitchFamily="18" charset="0"/>
              </a:rPr>
              <a:t>  contorul de apă nu este prevăzut pentru debitul de apă maxim de calcul (luând în calcul debitul pentru stingerea incendiulu;</a:t>
            </a:r>
          </a:p>
          <a:p>
            <a:pPr>
              <a:lnSpc>
                <a:spcPct val="90000"/>
              </a:lnSpc>
              <a:buClr>
                <a:schemeClr val="tx1"/>
              </a:buClr>
              <a:buFont typeface="Wingdings" pitchFamily="2" charset="2"/>
              <a:buChar char="Ø"/>
            </a:pPr>
            <a:r>
              <a:rPr lang="ro-RO" smtClean="0">
                <a:latin typeface="Times New Roman" pitchFamily="18" charset="0"/>
              </a:rPr>
              <a:t>Recomandat în cauzul cînd se prevede numai un branşament </a:t>
            </a:r>
          </a:p>
          <a:p>
            <a:pPr>
              <a:lnSpc>
                <a:spcPct val="90000"/>
              </a:lnSpc>
              <a:buClr>
                <a:schemeClr val="tx1"/>
              </a:buClr>
              <a:buFont typeface="Wingdings" pitchFamily="2" charset="2"/>
              <a:buChar char="Ø"/>
            </a:pPr>
            <a:endParaRPr lang="ru-RU" smtClean="0">
              <a:latin typeface="Times New Roman" pitchFamily="18" charset="0"/>
            </a:endParaRPr>
          </a:p>
          <a:p>
            <a:pPr>
              <a:lnSpc>
                <a:spcPct val="90000"/>
              </a:lnSpc>
            </a:pPr>
            <a:endParaRPr lang="ru-RU" sz="1600" smtClean="0"/>
          </a:p>
        </p:txBody>
      </p:sp>
      <p:pic>
        <p:nvPicPr>
          <p:cNvPr id="53251" name="Picture 2" descr="D:\docs\desktop\ELdZ_Mol_cmyk_rum.jpg"/>
          <p:cNvPicPr>
            <a:picLocks noChangeAspect="1" noChangeArrowheads="1"/>
          </p:cNvPicPr>
          <p:nvPr/>
        </p:nvPicPr>
        <p:blipFill>
          <a:blip r:embed="rId2"/>
          <a:srcRect/>
          <a:stretch>
            <a:fillRect/>
          </a:stretch>
        </p:blipFill>
        <p:spPr bwMode="auto">
          <a:xfrm>
            <a:off x="0" y="0"/>
            <a:ext cx="2138363" cy="1555750"/>
          </a:xfrm>
          <a:prstGeom prst="rect">
            <a:avLst/>
          </a:prstGeom>
          <a:noFill/>
          <a:ln w="9525">
            <a:noFill/>
            <a:miter lim="800000"/>
            <a:headEnd/>
            <a:tailEnd/>
          </a:ln>
        </p:spPr>
      </p:pic>
      <p:pic>
        <p:nvPicPr>
          <p:cNvPr id="53252" name="Picture 7" descr="&amp;Kcy;&amp;acy;&amp;rcy;&amp;tcy;&amp;icy;&amp;ncy;&amp;kcy;&amp;icy; &amp;pcy;&amp;ocy; &amp;zcy;&amp;acy;&amp;pcy;&amp;rcy;&amp;ocy;&amp;scy;&amp;ucy; &amp;vcy;&amp;ocy;&amp;dcy;&amp;ocy;&amp;mcy;&amp;iecy;&amp;rcy;&amp;ncy;&amp;ycy;&amp;iecy; &amp;ucy;&amp;zcy;&amp;lcy;&amp;ycy; &amp;scy;&amp;khcy;&amp;iecy;&amp;mcy;&amp;ycy;"/>
          <p:cNvPicPr>
            <a:picLocks noChangeAspect="1" noChangeArrowheads="1"/>
          </p:cNvPicPr>
          <p:nvPr>
            <p:ph sz="half" idx="2"/>
          </p:nvPr>
        </p:nvPicPr>
        <p:blipFill>
          <a:blip r:embed="rId3"/>
          <a:srcRect l="2510" t="18596" r="2092" b="34982"/>
          <a:stretch>
            <a:fillRect/>
          </a:stretch>
        </p:blipFill>
        <p:spPr>
          <a:xfrm>
            <a:off x="1708150" y="4327525"/>
            <a:ext cx="5872163" cy="2012950"/>
          </a:xfrm>
        </p:spPr>
      </p:pic>
      <p:sp>
        <p:nvSpPr>
          <p:cNvPr id="53253" name="Datumsplatzhalter 3"/>
          <p:cNvSpPr txBox="1">
            <a:spLocks noGrp="1"/>
          </p:cNvSpPr>
          <p:nvPr/>
        </p:nvSpPr>
        <p:spPr bwMode="auto">
          <a:xfrm>
            <a:off x="771525" y="6611938"/>
            <a:ext cx="1295400" cy="246062"/>
          </a:xfrm>
          <a:prstGeom prst="rect">
            <a:avLst/>
          </a:prstGeom>
          <a:noFill/>
          <a:ln w="9525">
            <a:noFill/>
            <a:miter lim="800000"/>
            <a:headEnd/>
            <a:tailEnd/>
          </a:ln>
        </p:spPr>
        <p:txBody>
          <a:bodyPr>
            <a:spAutoFit/>
          </a:bodyPr>
          <a:lstStyle/>
          <a:p>
            <a:pPr eaLnBrk="0" hangingPunct="0"/>
            <a:r>
              <a:rPr lang="ro-RO" sz="1000" b="0">
                <a:solidFill>
                  <a:srgbClr val="6E6452"/>
                </a:solidFill>
              </a:rPr>
              <a:t>26</a:t>
            </a:r>
            <a:r>
              <a:rPr lang="en-US" sz="1000" b="0">
                <a:solidFill>
                  <a:srgbClr val="6E6452"/>
                </a:solidFill>
              </a:rPr>
              <a:t>/10/2016</a:t>
            </a:r>
            <a:endParaRPr lang="de-DE" sz="1000" b="0">
              <a:solidFill>
                <a:srgbClr val="6E6452"/>
              </a:solidFill>
            </a:endParaRPr>
          </a:p>
        </p:txBody>
      </p:sp>
      <p:sp>
        <p:nvSpPr>
          <p:cNvPr id="53254" name="Fußzeilenplatzhalter 2"/>
          <p:cNvSpPr txBox="1">
            <a:spLocks noGrp="1"/>
          </p:cNvSpPr>
          <p:nvPr/>
        </p:nvSpPr>
        <p:spPr bwMode="auto">
          <a:xfrm>
            <a:off x="2878138" y="6611938"/>
            <a:ext cx="3419475" cy="246062"/>
          </a:xfrm>
          <a:prstGeom prst="rect">
            <a:avLst/>
          </a:prstGeom>
          <a:noFill/>
          <a:ln w="9525">
            <a:noFill/>
            <a:miter lim="800000"/>
            <a:headEnd/>
            <a:tailEnd/>
          </a:ln>
        </p:spPr>
        <p:txBody>
          <a:bodyPr>
            <a:spAutoFit/>
          </a:bodyPr>
          <a:lstStyle/>
          <a:p>
            <a:pPr algn="ctr" eaLnBrk="0" hangingPunct="0"/>
            <a:r>
              <a:rPr lang="de-DE" sz="1000">
                <a:solidFill>
                  <a:srgbClr val="6E6452"/>
                </a:solidFill>
              </a:rPr>
              <a:t>Ione</a:t>
            </a:r>
            <a:r>
              <a:rPr lang="ro-RO" sz="1000">
                <a:solidFill>
                  <a:srgbClr val="6E6452"/>
                </a:solidFill>
              </a:rPr>
              <a:t>ţ</a:t>
            </a:r>
            <a:endParaRPr lang="de-DE" sz="1000">
              <a:solidFill>
                <a:srgbClr val="6E6452"/>
              </a:solidFill>
            </a:endParaRPr>
          </a:p>
        </p:txBody>
      </p:sp>
    </p:spTree>
  </p:cSld>
  <p:clrMapOvr>
    <a:masterClrMapping/>
  </p:clrMapOvr>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3" name="Rectangle 2"/>
          <p:cNvSpPr>
            <a:spLocks noGrp="1" noChangeArrowheads="1"/>
          </p:cNvSpPr>
          <p:nvPr>
            <p:ph type="title"/>
          </p:nvPr>
        </p:nvSpPr>
        <p:spPr>
          <a:xfrm>
            <a:off x="684213" y="1406525"/>
            <a:ext cx="7775575" cy="635000"/>
          </a:xfrm>
        </p:spPr>
        <p:txBody>
          <a:bodyPr/>
          <a:lstStyle/>
          <a:p>
            <a:pPr algn="ctr"/>
            <a:r>
              <a:rPr lang="ro-RO" sz="2800" b="1" smtClean="0">
                <a:latin typeface="Times New Roman" pitchFamily="18" charset="0"/>
              </a:rPr>
              <a:t>Bransamente si noduri apometric</a:t>
            </a:r>
            <a:r>
              <a:rPr lang="en-US" sz="2800" b="1" smtClean="0">
                <a:latin typeface="Times New Roman" pitchFamily="18" charset="0"/>
              </a:rPr>
              <a:t>e</a:t>
            </a:r>
            <a:endParaRPr lang="ru-RU" sz="2800" b="1" smtClean="0">
              <a:latin typeface="Times New Roman" pitchFamily="18" charset="0"/>
            </a:endParaRPr>
          </a:p>
        </p:txBody>
      </p:sp>
      <p:sp>
        <p:nvSpPr>
          <p:cNvPr id="54274" name="Rectangle 6"/>
          <p:cNvSpPr>
            <a:spLocks noGrp="1" noChangeArrowheads="1"/>
          </p:cNvSpPr>
          <p:nvPr>
            <p:ph type="body" sz="half" idx="1"/>
          </p:nvPr>
        </p:nvSpPr>
        <p:spPr>
          <a:xfrm>
            <a:off x="898525" y="2151063"/>
            <a:ext cx="7346950" cy="4405312"/>
          </a:xfrm>
          <a:ln>
            <a:solidFill>
              <a:schemeClr val="tx1"/>
            </a:solidFill>
          </a:ln>
        </p:spPr>
        <p:txBody>
          <a:bodyPr/>
          <a:lstStyle/>
          <a:p>
            <a:pPr>
              <a:lnSpc>
                <a:spcPct val="90000"/>
              </a:lnSpc>
            </a:pPr>
            <a:r>
              <a:rPr lang="ro-RO" smtClean="0">
                <a:latin typeface="Times New Roman" pitchFamily="18" charset="0"/>
              </a:rPr>
              <a:t>Clădirile dotat cu sistem antiincendiu cu un debit de apă care depăşeşete capaciattea de trecere a contorului, nodul apometric -  echipat cu o linie de rezervă pentru incendiu pe care se montează o vană cu acţionare electrică la distanţă.</a:t>
            </a:r>
          </a:p>
          <a:p>
            <a:pPr>
              <a:lnSpc>
                <a:spcPct val="90000"/>
              </a:lnSpc>
            </a:pPr>
            <a:r>
              <a:rPr lang="ro-RO" smtClean="0">
                <a:latin typeface="Times New Roman" pitchFamily="18" charset="0"/>
              </a:rPr>
              <a:t> Înlocuirea vanei cu acţionare electrică pe una cu acționare manuală este permisă numai cu acordul scris al unității locale/ raionale de pompieri.</a:t>
            </a:r>
          </a:p>
          <a:p>
            <a:pPr>
              <a:lnSpc>
                <a:spcPct val="90000"/>
              </a:lnSpc>
            </a:pPr>
            <a:endParaRPr lang="ru-RU" smtClean="0">
              <a:latin typeface="Times New Roman" pitchFamily="18" charset="0"/>
            </a:endParaRPr>
          </a:p>
        </p:txBody>
      </p:sp>
      <p:pic>
        <p:nvPicPr>
          <p:cNvPr id="54275" name="Picture 2" descr="D:\docs\desktop\ELdZ_Mol_cmyk_rum.jpg"/>
          <p:cNvPicPr>
            <a:picLocks noChangeAspect="1" noChangeArrowheads="1"/>
          </p:cNvPicPr>
          <p:nvPr/>
        </p:nvPicPr>
        <p:blipFill>
          <a:blip r:embed="rId2"/>
          <a:srcRect/>
          <a:stretch>
            <a:fillRect/>
          </a:stretch>
        </p:blipFill>
        <p:spPr bwMode="auto">
          <a:xfrm>
            <a:off x="0" y="0"/>
            <a:ext cx="2138363" cy="1555750"/>
          </a:xfrm>
          <a:prstGeom prst="rect">
            <a:avLst/>
          </a:prstGeom>
          <a:noFill/>
          <a:ln w="9525">
            <a:noFill/>
            <a:miter lim="800000"/>
            <a:headEnd/>
            <a:tailEnd/>
          </a:ln>
        </p:spPr>
      </p:pic>
      <p:pic>
        <p:nvPicPr>
          <p:cNvPr id="54276" name="Picture 8" descr="bg-vodouzel"/>
          <p:cNvPicPr>
            <a:picLocks noChangeAspect="1" noChangeArrowheads="1"/>
          </p:cNvPicPr>
          <p:nvPr>
            <p:ph sz="half" idx="2"/>
          </p:nvPr>
        </p:nvPicPr>
        <p:blipFill>
          <a:blip r:embed="rId3"/>
          <a:srcRect/>
          <a:stretch>
            <a:fillRect/>
          </a:stretch>
        </p:blipFill>
        <p:spPr>
          <a:xfrm>
            <a:off x="1838325" y="3922713"/>
            <a:ext cx="5667375" cy="2568575"/>
          </a:xfrm>
        </p:spPr>
      </p:pic>
      <p:sp>
        <p:nvSpPr>
          <p:cNvPr id="54277" name="Datumsplatzhalter 3"/>
          <p:cNvSpPr txBox="1">
            <a:spLocks noGrp="1"/>
          </p:cNvSpPr>
          <p:nvPr/>
        </p:nvSpPr>
        <p:spPr bwMode="auto">
          <a:xfrm>
            <a:off x="771525" y="6611938"/>
            <a:ext cx="1295400" cy="246062"/>
          </a:xfrm>
          <a:prstGeom prst="rect">
            <a:avLst/>
          </a:prstGeom>
          <a:noFill/>
          <a:ln w="9525">
            <a:noFill/>
            <a:miter lim="800000"/>
            <a:headEnd/>
            <a:tailEnd/>
          </a:ln>
        </p:spPr>
        <p:txBody>
          <a:bodyPr>
            <a:spAutoFit/>
          </a:bodyPr>
          <a:lstStyle/>
          <a:p>
            <a:pPr eaLnBrk="0" hangingPunct="0"/>
            <a:r>
              <a:rPr lang="ro-RO" sz="1000" b="0">
                <a:solidFill>
                  <a:srgbClr val="6E6452"/>
                </a:solidFill>
              </a:rPr>
              <a:t>26</a:t>
            </a:r>
            <a:r>
              <a:rPr lang="en-US" sz="1000" b="0">
                <a:solidFill>
                  <a:srgbClr val="6E6452"/>
                </a:solidFill>
              </a:rPr>
              <a:t>/10/2016</a:t>
            </a:r>
            <a:endParaRPr lang="de-DE" sz="1000" b="0">
              <a:solidFill>
                <a:srgbClr val="6E6452"/>
              </a:solidFill>
            </a:endParaRPr>
          </a:p>
        </p:txBody>
      </p:sp>
      <p:sp>
        <p:nvSpPr>
          <p:cNvPr id="54278" name="Fußzeilenplatzhalter 2"/>
          <p:cNvSpPr txBox="1">
            <a:spLocks noGrp="1"/>
          </p:cNvSpPr>
          <p:nvPr/>
        </p:nvSpPr>
        <p:spPr bwMode="auto">
          <a:xfrm>
            <a:off x="2862263" y="6581775"/>
            <a:ext cx="3419475" cy="246063"/>
          </a:xfrm>
          <a:prstGeom prst="rect">
            <a:avLst/>
          </a:prstGeom>
          <a:noFill/>
          <a:ln w="9525">
            <a:noFill/>
            <a:miter lim="800000"/>
            <a:headEnd/>
            <a:tailEnd/>
          </a:ln>
        </p:spPr>
        <p:txBody>
          <a:bodyPr>
            <a:spAutoFit/>
          </a:bodyPr>
          <a:lstStyle/>
          <a:p>
            <a:pPr algn="ctr" eaLnBrk="0" hangingPunct="0"/>
            <a:r>
              <a:rPr lang="de-DE" sz="1000">
                <a:solidFill>
                  <a:srgbClr val="6E6452"/>
                </a:solidFill>
              </a:rPr>
              <a:t>Ione</a:t>
            </a:r>
            <a:r>
              <a:rPr lang="ro-RO" sz="1000">
                <a:solidFill>
                  <a:srgbClr val="6E6452"/>
                </a:solidFill>
              </a:rPr>
              <a:t>ţ</a:t>
            </a:r>
            <a:endParaRPr lang="de-DE" sz="1000">
              <a:solidFill>
                <a:srgbClr val="6E6452"/>
              </a:solidFill>
            </a:endParaRPr>
          </a:p>
        </p:txBody>
      </p:sp>
    </p:spTree>
  </p:cSld>
  <p:clrMapOvr>
    <a:masterClrMapping/>
  </p:clrMapOvr>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7" name="Rectangle 2"/>
          <p:cNvSpPr>
            <a:spLocks noGrp="1" noChangeArrowheads="1"/>
          </p:cNvSpPr>
          <p:nvPr>
            <p:ph type="title"/>
          </p:nvPr>
        </p:nvSpPr>
        <p:spPr>
          <a:xfrm>
            <a:off x="684213" y="1408113"/>
            <a:ext cx="7775575" cy="633412"/>
          </a:xfrm>
        </p:spPr>
        <p:txBody>
          <a:bodyPr/>
          <a:lstStyle/>
          <a:p>
            <a:pPr algn="ctr"/>
            <a:r>
              <a:rPr lang="ro-RO" sz="2800" b="1" smtClean="0">
                <a:latin typeface="Times New Roman" pitchFamily="18" charset="0"/>
              </a:rPr>
              <a:t>Exploatarea aparatelor de evidenţă</a:t>
            </a:r>
            <a:endParaRPr lang="ru-RU" sz="2800" b="1" smtClean="0">
              <a:latin typeface="Times New Roman" pitchFamily="18" charset="0"/>
            </a:endParaRPr>
          </a:p>
        </p:txBody>
      </p:sp>
      <p:sp>
        <p:nvSpPr>
          <p:cNvPr id="55298" name="Rectangle 3"/>
          <p:cNvSpPr>
            <a:spLocks noGrp="1" noChangeArrowheads="1"/>
          </p:cNvSpPr>
          <p:nvPr>
            <p:ph type="body" idx="1"/>
          </p:nvPr>
        </p:nvSpPr>
        <p:spPr>
          <a:xfrm>
            <a:off x="577850" y="2141538"/>
            <a:ext cx="7775575" cy="4367212"/>
          </a:xfrm>
          <a:ln>
            <a:solidFill>
              <a:schemeClr val="tx1"/>
            </a:solidFill>
          </a:ln>
        </p:spPr>
        <p:txBody>
          <a:bodyPr/>
          <a:lstStyle/>
          <a:p>
            <a:pPr>
              <a:lnSpc>
                <a:spcPct val="90000"/>
              </a:lnSpc>
              <a:buFont typeface="Arial" charset="0"/>
              <a:buNone/>
            </a:pPr>
            <a:r>
              <a:rPr lang="ro-RO" smtClean="0">
                <a:latin typeface="Times New Roman" pitchFamily="18" charset="0"/>
              </a:rPr>
              <a:t>Exploatarea aparatelor de evidenţă include lucrările </a:t>
            </a:r>
            <a:r>
              <a:rPr lang="ro-RO" b="1" smtClean="0">
                <a:latin typeface="Times New Roman" pitchFamily="18" charset="0"/>
              </a:rPr>
              <a:t>de</a:t>
            </a:r>
            <a:r>
              <a:rPr lang="ro-RO" b="1" i="1" smtClean="0">
                <a:latin typeface="Times New Roman" pitchFamily="18" charset="0"/>
              </a:rPr>
              <a:t> </a:t>
            </a:r>
            <a:r>
              <a:rPr lang="ro-RO" b="1" i="1" smtClean="0"/>
              <a:t>î</a:t>
            </a:r>
            <a:r>
              <a:rPr lang="ro-RO" b="1" i="1" smtClean="0">
                <a:latin typeface="Times New Roman" pitchFamily="18" charset="0"/>
              </a:rPr>
              <a:t>ntreţinere, reparaţie, verificare metrologică şi </a:t>
            </a:r>
            <a:r>
              <a:rPr lang="ro-RO" b="1" i="1" smtClean="0"/>
              <a:t>î</a:t>
            </a:r>
            <a:r>
              <a:rPr lang="ro-RO" b="1" i="1" smtClean="0">
                <a:latin typeface="Times New Roman" pitchFamily="18" charset="0"/>
              </a:rPr>
              <a:t>nlocuire a acestora.</a:t>
            </a:r>
            <a:br>
              <a:rPr lang="ro-RO" b="1" i="1" smtClean="0">
                <a:latin typeface="Times New Roman" pitchFamily="18" charset="0"/>
              </a:rPr>
            </a:br>
            <a:r>
              <a:rPr lang="ro-RO" smtClean="0"/>
              <a:t>   </a:t>
            </a:r>
            <a:r>
              <a:rPr lang="ro-RO" smtClean="0">
                <a:latin typeface="Times New Roman" pitchFamily="18" charset="0"/>
              </a:rPr>
              <a:t> </a:t>
            </a:r>
            <a:r>
              <a:rPr lang="ro-RO" b="1" smtClean="0"/>
              <a:t>Î</a:t>
            </a:r>
            <a:r>
              <a:rPr lang="ro-RO" b="1" smtClean="0">
                <a:latin typeface="Times New Roman" pitchFamily="18" charset="0"/>
              </a:rPr>
              <a:t>ntreţinerea aparatelor de evidenţă</a:t>
            </a:r>
            <a:r>
              <a:rPr lang="ro-RO" b="1" smtClean="0"/>
              <a:t> </a:t>
            </a:r>
            <a:r>
              <a:rPr lang="ro-RO" b="1" smtClean="0">
                <a:latin typeface="Times New Roman" pitchFamily="18" charset="0"/>
              </a:rPr>
              <a:t> prevede</a:t>
            </a:r>
            <a:r>
              <a:rPr lang="ro-RO" i="1" smtClean="0">
                <a:latin typeface="Times New Roman" pitchFamily="18" charset="0"/>
              </a:rPr>
              <a:t>:</a:t>
            </a:r>
            <a:r>
              <a:rPr lang="ro-RO" smtClean="0">
                <a:latin typeface="Times New Roman" pitchFamily="18" charset="0"/>
              </a:rPr>
              <a:t/>
            </a:r>
            <a:br>
              <a:rPr lang="ro-RO" smtClean="0">
                <a:latin typeface="Times New Roman" pitchFamily="18" charset="0"/>
              </a:rPr>
            </a:br>
            <a:r>
              <a:rPr lang="ro-RO" smtClean="0">
                <a:latin typeface="Times New Roman" pitchFamily="18" charset="0"/>
              </a:rPr>
              <a:t>- cercetarea vizuală şi controlul asupra stării sigiliilor aplicate;</a:t>
            </a:r>
            <a:br>
              <a:rPr lang="ro-RO" smtClean="0">
                <a:latin typeface="Times New Roman" pitchFamily="18" charset="0"/>
              </a:rPr>
            </a:br>
            <a:r>
              <a:rPr lang="ro-RO" smtClean="0">
                <a:latin typeface="Times New Roman" pitchFamily="18" charset="0"/>
              </a:rPr>
              <a:t>- </a:t>
            </a:r>
            <a:r>
              <a:rPr lang="ro-RO" smtClean="0"/>
              <a:t>î</a:t>
            </a:r>
            <a:r>
              <a:rPr lang="ro-RO" smtClean="0">
                <a:latin typeface="Times New Roman" pitchFamily="18" charset="0"/>
              </a:rPr>
              <a:t>nscrierea indicaţiilor contoarelor;</a:t>
            </a:r>
            <a:br>
              <a:rPr lang="ro-RO" smtClean="0">
                <a:latin typeface="Times New Roman" pitchFamily="18" charset="0"/>
              </a:rPr>
            </a:br>
            <a:r>
              <a:rPr lang="ro-RO" smtClean="0">
                <a:latin typeface="Times New Roman" pitchFamily="18" charset="0"/>
              </a:rPr>
              <a:t>- </a:t>
            </a:r>
            <a:r>
              <a:rPr lang="ro-RO" smtClean="0"/>
              <a:t>î</a:t>
            </a:r>
            <a:r>
              <a:rPr lang="ro-RO" smtClean="0">
                <a:latin typeface="Times New Roman" pitchFamily="18" charset="0"/>
              </a:rPr>
              <a:t>ntocmirea actelor necesare, după caz.</a:t>
            </a:r>
            <a:br>
              <a:rPr lang="ro-RO" smtClean="0">
                <a:latin typeface="Times New Roman" pitchFamily="18" charset="0"/>
              </a:rPr>
            </a:br>
            <a:r>
              <a:rPr lang="it-IT" smtClean="0"/>
              <a:t> </a:t>
            </a:r>
            <a:r>
              <a:rPr lang="it-IT" smtClean="0">
                <a:latin typeface="Times New Roman" pitchFamily="18" charset="0"/>
              </a:rPr>
              <a:t> </a:t>
            </a:r>
            <a:r>
              <a:rPr lang="it-IT" b="1" smtClean="0">
                <a:latin typeface="Times New Roman" pitchFamily="18" charset="0"/>
              </a:rPr>
              <a:t>Reparaţia aparatelor de evidenţă</a:t>
            </a:r>
            <a:r>
              <a:rPr lang="it-IT" smtClean="0">
                <a:latin typeface="Times New Roman" pitchFamily="18" charset="0"/>
              </a:rPr>
              <a:t> </a:t>
            </a:r>
            <a:r>
              <a:rPr lang="ro-RO" smtClean="0">
                <a:latin typeface="Times New Roman" pitchFamily="18" charset="0"/>
              </a:rPr>
              <a:t>-</a:t>
            </a:r>
            <a:r>
              <a:rPr lang="it-IT" smtClean="0">
                <a:latin typeface="Times New Roman" pitchFamily="18" charset="0"/>
              </a:rPr>
              <a:t> </a:t>
            </a:r>
            <a:r>
              <a:rPr lang="it-IT" smtClean="0"/>
              <a:t>î</a:t>
            </a:r>
            <a:r>
              <a:rPr lang="it-IT" smtClean="0">
                <a:latin typeface="Times New Roman" pitchFamily="18" charset="0"/>
              </a:rPr>
              <a:t>n ateliere specializate şi include:</a:t>
            </a:r>
            <a:br>
              <a:rPr lang="it-IT" smtClean="0">
                <a:latin typeface="Times New Roman" pitchFamily="18" charset="0"/>
              </a:rPr>
            </a:br>
            <a:r>
              <a:rPr lang="it-IT" smtClean="0"/>
              <a:t>   </a:t>
            </a:r>
            <a:r>
              <a:rPr lang="it-IT" smtClean="0">
                <a:latin typeface="Times New Roman" pitchFamily="18" charset="0"/>
              </a:rPr>
              <a:t>- demontarea aparatului şi a elementelor asamblate;</a:t>
            </a:r>
            <a:br>
              <a:rPr lang="it-IT" smtClean="0">
                <a:latin typeface="Times New Roman" pitchFamily="18" charset="0"/>
              </a:rPr>
            </a:br>
            <a:r>
              <a:rPr lang="it-IT" smtClean="0"/>
              <a:t>   </a:t>
            </a:r>
            <a:r>
              <a:rPr lang="it-IT" smtClean="0">
                <a:latin typeface="Times New Roman" pitchFamily="18" charset="0"/>
              </a:rPr>
              <a:t>- desfacerea aparatului; </a:t>
            </a:r>
            <a:br>
              <a:rPr lang="it-IT" smtClean="0">
                <a:latin typeface="Times New Roman" pitchFamily="18" charset="0"/>
              </a:rPr>
            </a:br>
            <a:r>
              <a:rPr lang="it-IT" smtClean="0"/>
              <a:t>   </a:t>
            </a:r>
            <a:r>
              <a:rPr lang="it-IT" smtClean="0">
                <a:latin typeface="Times New Roman" pitchFamily="18" charset="0"/>
              </a:rPr>
              <a:t>- spălarea, curăţirea elementelor corpului aparatului de nămol şi rugină ;</a:t>
            </a:r>
            <a:br>
              <a:rPr lang="it-IT" smtClean="0">
                <a:latin typeface="Times New Roman" pitchFamily="18" charset="0"/>
              </a:rPr>
            </a:br>
            <a:r>
              <a:rPr lang="it-IT" smtClean="0"/>
              <a:t>   </a:t>
            </a:r>
            <a:r>
              <a:rPr lang="it-IT" smtClean="0">
                <a:latin typeface="Times New Roman" pitchFamily="18" charset="0"/>
              </a:rPr>
              <a:t>- depistarea şi </a:t>
            </a:r>
            <a:r>
              <a:rPr lang="it-IT" smtClean="0"/>
              <a:t>î</a:t>
            </a:r>
            <a:r>
              <a:rPr lang="it-IT" smtClean="0">
                <a:latin typeface="Times New Roman" pitchFamily="18" charset="0"/>
              </a:rPr>
              <a:t>nlăturarea defectelor;</a:t>
            </a:r>
            <a:br>
              <a:rPr lang="it-IT" smtClean="0">
                <a:latin typeface="Times New Roman" pitchFamily="18" charset="0"/>
              </a:rPr>
            </a:br>
            <a:r>
              <a:rPr lang="it-IT" smtClean="0"/>
              <a:t>   </a:t>
            </a:r>
            <a:r>
              <a:rPr lang="it-IT" smtClean="0">
                <a:latin typeface="Times New Roman" pitchFamily="18" charset="0"/>
              </a:rPr>
              <a:t>-  </a:t>
            </a:r>
            <a:r>
              <a:rPr lang="it-IT" smtClean="0"/>
              <a:t>î</a:t>
            </a:r>
            <a:r>
              <a:rPr lang="it-IT" smtClean="0">
                <a:latin typeface="Times New Roman" pitchFamily="18" charset="0"/>
              </a:rPr>
              <a:t>nlocuirea detaliilor uzate;</a:t>
            </a:r>
            <a:br>
              <a:rPr lang="it-IT" smtClean="0">
                <a:latin typeface="Times New Roman" pitchFamily="18" charset="0"/>
              </a:rPr>
            </a:br>
            <a:r>
              <a:rPr lang="it-IT" smtClean="0"/>
              <a:t>   </a:t>
            </a:r>
            <a:r>
              <a:rPr lang="it-IT" smtClean="0">
                <a:latin typeface="Times New Roman" pitchFamily="18" charset="0"/>
              </a:rPr>
              <a:t>-  vopsirea, asamblarea, reglarea .</a:t>
            </a:r>
            <a:br>
              <a:rPr lang="it-IT" smtClean="0">
                <a:latin typeface="Times New Roman" pitchFamily="18" charset="0"/>
              </a:rPr>
            </a:br>
            <a:r>
              <a:rPr lang="it-IT" b="1" smtClean="0"/>
              <a:t>  </a:t>
            </a:r>
            <a:r>
              <a:rPr lang="it-IT" b="1" smtClean="0">
                <a:latin typeface="Times New Roman" pitchFamily="18" charset="0"/>
              </a:rPr>
              <a:t>Verificarea metrologică a aparatelor de evidenţă</a:t>
            </a:r>
            <a:r>
              <a:rPr lang="it-IT" smtClean="0">
                <a:latin typeface="Times New Roman" pitchFamily="18" charset="0"/>
              </a:rPr>
              <a:t> se efectuează la expirarea termenului de verificare,</a:t>
            </a:r>
            <a:r>
              <a:rPr lang="ro-RO" smtClean="0">
                <a:latin typeface="Times New Roman" pitchFamily="18" charset="0"/>
              </a:rPr>
              <a:t>sa</a:t>
            </a:r>
            <a:r>
              <a:rPr lang="it-IT" smtClean="0">
                <a:latin typeface="Times New Roman" pitchFamily="18" charset="0"/>
              </a:rPr>
              <a:t>u la cererea operatorului, utilizatorului (verificare metrologică de expertiză), </a:t>
            </a:r>
            <a:r>
              <a:rPr lang="it-IT" smtClean="0"/>
              <a:t>î</a:t>
            </a:r>
            <a:r>
              <a:rPr lang="it-IT" smtClean="0">
                <a:latin typeface="Times New Roman" pitchFamily="18" charset="0"/>
              </a:rPr>
              <a:t>n laboratoare</a:t>
            </a:r>
            <a:r>
              <a:rPr lang="ro-RO" smtClean="0">
                <a:latin typeface="Times New Roman" pitchFamily="18" charset="0"/>
              </a:rPr>
              <a:t> </a:t>
            </a:r>
            <a:r>
              <a:rPr lang="it-IT" smtClean="0">
                <a:latin typeface="Times New Roman" pitchFamily="18" charset="0"/>
              </a:rPr>
              <a:t>specializ</a:t>
            </a:r>
            <a:r>
              <a:rPr lang="ro-RO" smtClean="0">
                <a:latin typeface="Times New Roman" pitchFamily="18" charset="0"/>
              </a:rPr>
              <a:t>ate </a:t>
            </a:r>
            <a:r>
              <a:rPr lang="it-IT" smtClean="0">
                <a:latin typeface="Times New Roman" pitchFamily="18" charset="0"/>
              </a:rPr>
              <a:t> şi acrediate.</a:t>
            </a:r>
            <a:endParaRPr lang="ru-RU" smtClean="0">
              <a:latin typeface="Times New Roman" pitchFamily="18" charset="0"/>
            </a:endParaRPr>
          </a:p>
          <a:p>
            <a:pPr>
              <a:lnSpc>
                <a:spcPct val="90000"/>
              </a:lnSpc>
            </a:pPr>
            <a:endParaRPr lang="ru-RU" smtClean="0"/>
          </a:p>
        </p:txBody>
      </p:sp>
      <p:pic>
        <p:nvPicPr>
          <p:cNvPr id="55299" name="Picture 2" descr="D:\docs\desktop\ELdZ_Mol_cmyk_rum.jpg"/>
          <p:cNvPicPr>
            <a:picLocks noChangeAspect="1" noChangeArrowheads="1"/>
          </p:cNvPicPr>
          <p:nvPr/>
        </p:nvPicPr>
        <p:blipFill>
          <a:blip r:embed="rId2"/>
          <a:srcRect/>
          <a:stretch>
            <a:fillRect/>
          </a:stretch>
        </p:blipFill>
        <p:spPr bwMode="auto">
          <a:xfrm>
            <a:off x="0" y="0"/>
            <a:ext cx="2138363" cy="1555750"/>
          </a:xfrm>
          <a:prstGeom prst="rect">
            <a:avLst/>
          </a:prstGeom>
          <a:noFill/>
          <a:ln w="9525">
            <a:noFill/>
            <a:miter lim="800000"/>
            <a:headEnd/>
            <a:tailEnd/>
          </a:ln>
        </p:spPr>
      </p:pic>
      <p:sp>
        <p:nvSpPr>
          <p:cNvPr id="55300" name="Datumsplatzhalter 3"/>
          <p:cNvSpPr txBox="1">
            <a:spLocks noGrp="1"/>
          </p:cNvSpPr>
          <p:nvPr/>
        </p:nvSpPr>
        <p:spPr bwMode="auto">
          <a:xfrm>
            <a:off x="771525" y="6611938"/>
            <a:ext cx="1295400" cy="246062"/>
          </a:xfrm>
          <a:prstGeom prst="rect">
            <a:avLst/>
          </a:prstGeom>
          <a:noFill/>
          <a:ln w="9525">
            <a:noFill/>
            <a:miter lim="800000"/>
            <a:headEnd/>
            <a:tailEnd/>
          </a:ln>
        </p:spPr>
        <p:txBody>
          <a:bodyPr>
            <a:spAutoFit/>
          </a:bodyPr>
          <a:lstStyle/>
          <a:p>
            <a:pPr eaLnBrk="0" hangingPunct="0"/>
            <a:r>
              <a:rPr lang="ro-RO" sz="1000" b="0">
                <a:solidFill>
                  <a:srgbClr val="6E6452"/>
                </a:solidFill>
              </a:rPr>
              <a:t>26</a:t>
            </a:r>
            <a:r>
              <a:rPr lang="en-US" sz="1000" b="0">
                <a:solidFill>
                  <a:srgbClr val="6E6452"/>
                </a:solidFill>
              </a:rPr>
              <a:t>/10/2016</a:t>
            </a:r>
            <a:endParaRPr lang="de-DE" sz="1000" b="0">
              <a:solidFill>
                <a:srgbClr val="6E6452"/>
              </a:solidFill>
            </a:endParaRPr>
          </a:p>
        </p:txBody>
      </p:sp>
      <p:sp>
        <p:nvSpPr>
          <p:cNvPr id="55301" name="Fußzeilenplatzhalter 2"/>
          <p:cNvSpPr txBox="1">
            <a:spLocks noGrp="1"/>
          </p:cNvSpPr>
          <p:nvPr/>
        </p:nvSpPr>
        <p:spPr bwMode="auto">
          <a:xfrm>
            <a:off x="2862263" y="6581775"/>
            <a:ext cx="3419475" cy="246063"/>
          </a:xfrm>
          <a:prstGeom prst="rect">
            <a:avLst/>
          </a:prstGeom>
          <a:noFill/>
          <a:ln w="9525">
            <a:noFill/>
            <a:miter lim="800000"/>
            <a:headEnd/>
            <a:tailEnd/>
          </a:ln>
        </p:spPr>
        <p:txBody>
          <a:bodyPr>
            <a:spAutoFit/>
          </a:bodyPr>
          <a:lstStyle/>
          <a:p>
            <a:pPr algn="ctr" eaLnBrk="0" hangingPunct="0"/>
            <a:r>
              <a:rPr lang="de-DE" sz="1000">
                <a:solidFill>
                  <a:srgbClr val="6E6452"/>
                </a:solidFill>
              </a:rPr>
              <a:t>Ione</a:t>
            </a:r>
            <a:r>
              <a:rPr lang="ro-RO" sz="1000">
                <a:solidFill>
                  <a:srgbClr val="6E6452"/>
                </a:solidFill>
              </a:rPr>
              <a:t>ţ</a:t>
            </a:r>
            <a:endParaRPr lang="de-DE" sz="1000">
              <a:solidFill>
                <a:srgbClr val="6E6452"/>
              </a:solidFill>
            </a:endParaRPr>
          </a:p>
        </p:txBody>
      </p:sp>
    </p:spTree>
  </p:cSld>
  <p:clrMapOvr>
    <a:masterClrMapping/>
  </p:clrMapOvr>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1" name="Rectangle 2"/>
          <p:cNvSpPr>
            <a:spLocks noGrp="1" noChangeArrowheads="1"/>
          </p:cNvSpPr>
          <p:nvPr>
            <p:ph type="title"/>
          </p:nvPr>
        </p:nvSpPr>
        <p:spPr>
          <a:xfrm>
            <a:off x="684213" y="1101725"/>
            <a:ext cx="7775575" cy="573088"/>
          </a:xfrm>
        </p:spPr>
        <p:txBody>
          <a:bodyPr/>
          <a:lstStyle/>
          <a:p>
            <a:pPr algn="ctr"/>
            <a:r>
              <a:rPr lang="ro-RO" sz="2800" b="1" smtClean="0">
                <a:latin typeface="Times New Roman" pitchFamily="18" charset="0"/>
              </a:rPr>
              <a:t>Bibliografie</a:t>
            </a:r>
            <a:endParaRPr lang="ru-RU" sz="2800" b="1" smtClean="0">
              <a:latin typeface="Times New Roman" pitchFamily="18" charset="0"/>
            </a:endParaRPr>
          </a:p>
        </p:txBody>
      </p:sp>
      <p:sp>
        <p:nvSpPr>
          <p:cNvPr id="56322" name="Rectangle 3"/>
          <p:cNvSpPr>
            <a:spLocks noGrp="1" noChangeArrowheads="1"/>
          </p:cNvSpPr>
          <p:nvPr>
            <p:ph type="body" idx="1"/>
          </p:nvPr>
        </p:nvSpPr>
        <p:spPr>
          <a:xfrm>
            <a:off x="471488" y="1733550"/>
            <a:ext cx="8170862" cy="4667250"/>
          </a:xfrm>
          <a:ln>
            <a:solidFill>
              <a:schemeClr val="tx1"/>
            </a:solidFill>
          </a:ln>
        </p:spPr>
        <p:txBody>
          <a:bodyPr/>
          <a:lstStyle/>
          <a:p>
            <a:pPr lvl="1">
              <a:lnSpc>
                <a:spcPct val="80000"/>
              </a:lnSpc>
              <a:buFont typeface="Arial" charset="0"/>
              <a:buNone/>
            </a:pPr>
            <a:r>
              <a:rPr lang="ro-RO" sz="1600" b="1" smtClean="0"/>
              <a:t>1.  </a:t>
            </a:r>
            <a:r>
              <a:rPr lang="pt-BR" sz="1600" b="1" smtClean="0"/>
              <a:t>COD PRACTIC ÎN CONSTRUCŢII CP G.03.07-2014  </a:t>
            </a:r>
            <a:r>
              <a:rPr lang="af-ZA" sz="1600" b="1" smtClean="0"/>
              <a:t>Instalaţii interioare de apă şi canalizare</a:t>
            </a:r>
            <a:endParaRPr lang="ru-RU" sz="1600" b="1" smtClean="0"/>
          </a:p>
          <a:p>
            <a:pPr lvl="1">
              <a:lnSpc>
                <a:spcPct val="80000"/>
              </a:lnSpc>
              <a:buFont typeface="Arial" charset="0"/>
              <a:buNone/>
            </a:pPr>
            <a:r>
              <a:rPr lang="ro-RO" sz="1600" b="1" smtClean="0"/>
              <a:t>2.  </a:t>
            </a:r>
            <a:r>
              <a:rPr lang="ru-RU" sz="1600" b="1" smtClean="0"/>
              <a:t>СНиП</a:t>
            </a:r>
            <a:r>
              <a:rPr lang="pt-BR" sz="1600" b="1" smtClean="0"/>
              <a:t> 2.04.01-85*</a:t>
            </a:r>
            <a:r>
              <a:rPr lang="pt-BR" sz="1600" smtClean="0"/>
              <a:t>  </a:t>
            </a:r>
            <a:r>
              <a:rPr lang="pt-BR" sz="1600" b="1" smtClean="0"/>
              <a:t>Instalaţii interioare de apă şi canalizare  </a:t>
            </a:r>
          </a:p>
          <a:p>
            <a:pPr>
              <a:lnSpc>
                <a:spcPct val="80000"/>
              </a:lnSpc>
              <a:buFont typeface="Arial" charset="0"/>
              <a:buNone/>
            </a:pPr>
            <a:r>
              <a:rPr lang="pt-BR" sz="1600" b="1" smtClean="0"/>
              <a:t>    </a:t>
            </a:r>
            <a:r>
              <a:rPr lang="ro-RO" sz="1600" b="1" smtClean="0"/>
              <a:t>   3.</a:t>
            </a:r>
            <a:r>
              <a:rPr lang="pt-BR" sz="1600" b="1" smtClean="0"/>
              <a:t>  HG</a:t>
            </a:r>
            <a:r>
              <a:rPr lang="pt-BR" sz="1600" smtClean="0"/>
              <a:t> </a:t>
            </a:r>
            <a:r>
              <a:rPr lang="pt-BR" sz="1600" b="1" smtClean="0"/>
              <a:t>Nr. </a:t>
            </a:r>
            <a:r>
              <a:rPr lang="ru-RU" sz="1600" smtClean="0"/>
              <a:t>1228    din  13.11.2007</a:t>
            </a:r>
            <a:r>
              <a:rPr lang="pt-BR" sz="1600" smtClean="0"/>
              <a:t>    </a:t>
            </a:r>
            <a:r>
              <a:rPr lang="pt-BR" sz="1600" b="1" smtClean="0"/>
              <a:t>Regulamentului privind achiziţionarea,  proiectarea, instalarea, recepţia şi exploatarea aparatelor  de evidenţă a consumurilor de apă</a:t>
            </a:r>
            <a:r>
              <a:rPr lang="pt-BR" sz="1600" smtClean="0"/>
              <a:t/>
            </a:r>
            <a:br>
              <a:rPr lang="pt-BR" sz="1600" smtClean="0"/>
            </a:br>
            <a:r>
              <a:rPr lang="pt-BR" sz="1600" smtClean="0"/>
              <a:t>Publicat : 23.11.2007 în Monitorul Oficial Nr. 180-183     art Nr : 1287</a:t>
            </a:r>
          </a:p>
          <a:p>
            <a:pPr>
              <a:lnSpc>
                <a:spcPct val="80000"/>
              </a:lnSpc>
              <a:buFont typeface="Arial" charset="0"/>
              <a:buNone/>
            </a:pPr>
            <a:r>
              <a:rPr lang="ro-RO" sz="1600" smtClean="0"/>
              <a:t>       </a:t>
            </a:r>
            <a:r>
              <a:rPr lang="pt-BR" sz="1600" smtClean="0"/>
              <a:t>4.  </a:t>
            </a:r>
            <a:r>
              <a:rPr lang="pt-BR" sz="1600" b="1" smtClean="0">
                <a:latin typeface="Times New Roman" pitchFamily="18" charset="0"/>
              </a:rPr>
              <a:t>REGULAMENT PROVIZORIU</a:t>
            </a:r>
            <a:r>
              <a:rPr lang="pt-BR" sz="1600" smtClean="0">
                <a:latin typeface="Times New Roman" pitchFamily="18" charset="0"/>
              </a:rPr>
              <a:t>  </a:t>
            </a:r>
            <a:r>
              <a:rPr lang="pt-BR" sz="1600" b="1" smtClean="0">
                <a:latin typeface="Times New Roman" pitchFamily="18" charset="0"/>
              </a:rPr>
              <a:t>Nr.1239-08-01</a:t>
            </a:r>
            <a:r>
              <a:rPr lang="pt-BR" sz="1600" b="1" smtClean="0"/>
              <a:t> </a:t>
            </a:r>
            <a:r>
              <a:rPr lang="pt-BR" sz="1600" smtClean="0"/>
              <a:t>privind </a:t>
            </a:r>
            <a:r>
              <a:rPr lang="ro-RO" sz="1600" smtClean="0"/>
              <a:t>con</a:t>
            </a:r>
            <a:r>
              <a:rPr lang="pt-BR" sz="1600" smtClean="0"/>
              <a:t>torizarea  consumului  de apă rece şi caldă utilizată  de populaţie şi modul de achitare pentru serviciile prestate.</a:t>
            </a:r>
            <a:r>
              <a:rPr lang="ro-RO" sz="1600" smtClean="0"/>
              <a:t>  </a:t>
            </a:r>
            <a:r>
              <a:rPr lang="pt-BR" sz="1600" smtClean="0"/>
              <a:t>Publicat : 28.01.1999 în Monitorul Oficial Nr. 007</a:t>
            </a:r>
          </a:p>
          <a:p>
            <a:pPr>
              <a:lnSpc>
                <a:spcPct val="80000"/>
              </a:lnSpc>
              <a:buFont typeface="Arial" charset="0"/>
              <a:buNone/>
            </a:pPr>
            <a:r>
              <a:rPr lang="ro-RO" sz="1600" smtClean="0"/>
              <a:t>       </a:t>
            </a:r>
            <a:r>
              <a:rPr lang="pt-BR" sz="1600" smtClean="0"/>
              <a:t>5.  </a:t>
            </a:r>
            <a:r>
              <a:rPr lang="pt-BR" sz="1600" b="1" smtClean="0"/>
              <a:t>Norma de metrologie legală CEE "NML CEE - 75/33 Contoare de apă rece"</a:t>
            </a:r>
            <a:r>
              <a:rPr lang="pt-BR" sz="1600" smtClean="0"/>
              <a:t> din 07.05.2002</a:t>
            </a:r>
          </a:p>
          <a:p>
            <a:pPr>
              <a:lnSpc>
                <a:spcPct val="80000"/>
              </a:lnSpc>
              <a:buFont typeface="Arial" charset="0"/>
              <a:buNone/>
            </a:pPr>
            <a:r>
              <a:rPr lang="ro-RO" sz="1600" smtClean="0"/>
              <a:t>       </a:t>
            </a:r>
            <a:r>
              <a:rPr lang="pt-BR" sz="1600" smtClean="0"/>
              <a:t>6.  </a:t>
            </a:r>
            <a:r>
              <a:rPr lang="pt-BR" sz="1600" smtClean="0">
                <a:hlinkClick r:id="rId2"/>
              </a:rPr>
              <a:t>http://santehmaster.md/ro/blogul/264-tipuri-de-contoare</a:t>
            </a:r>
            <a:endParaRPr lang="pt-BR" sz="1600" smtClean="0"/>
          </a:p>
          <a:p>
            <a:pPr>
              <a:lnSpc>
                <a:spcPct val="80000"/>
              </a:lnSpc>
              <a:buFont typeface="Arial" charset="0"/>
              <a:buNone/>
            </a:pPr>
            <a:r>
              <a:rPr lang="ro-RO" sz="1600" smtClean="0"/>
              <a:t>       </a:t>
            </a:r>
            <a:r>
              <a:rPr lang="pt-BR" sz="1600" smtClean="0"/>
              <a:t>7.  </a:t>
            </a:r>
            <a:r>
              <a:rPr lang="pt-BR" sz="1600" smtClean="0">
                <a:hlinkClick r:id="rId3"/>
              </a:rPr>
              <a:t>https://ru.wikipedia.org/wiki</a:t>
            </a:r>
            <a:endParaRPr lang="pt-BR" sz="1600" smtClean="0"/>
          </a:p>
          <a:p>
            <a:pPr>
              <a:lnSpc>
                <a:spcPct val="80000"/>
              </a:lnSpc>
              <a:buFont typeface="Arial" charset="0"/>
              <a:buNone/>
            </a:pPr>
            <a:r>
              <a:rPr lang="ro-RO" sz="1600" smtClean="0"/>
              <a:t>       </a:t>
            </a:r>
            <a:r>
              <a:rPr lang="pt-BR" sz="1600" smtClean="0"/>
              <a:t>8</a:t>
            </a:r>
            <a:r>
              <a:rPr lang="ro-RO" sz="1600" smtClean="0"/>
              <a:t>.  </a:t>
            </a:r>
            <a:r>
              <a:rPr lang="pt-BR" sz="1600" smtClean="0"/>
              <a:t>http://stroyday.ru/stroitelstvo-doma/l</a:t>
            </a:r>
          </a:p>
          <a:p>
            <a:pPr>
              <a:lnSpc>
                <a:spcPct val="80000"/>
              </a:lnSpc>
              <a:buFont typeface="Arial" charset="0"/>
              <a:buNone/>
            </a:pPr>
            <a:r>
              <a:rPr lang="ro-RO" sz="1600" smtClean="0"/>
              <a:t>       </a:t>
            </a:r>
            <a:r>
              <a:rPr lang="pt-BR" sz="1600" smtClean="0"/>
              <a:t>9.  </a:t>
            </a:r>
            <a:r>
              <a:rPr lang="pt-BR" sz="1600" smtClean="0">
                <a:hlinkClick r:id="rId4"/>
              </a:rPr>
              <a:t>http</a:t>
            </a:r>
            <a:r>
              <a:rPr lang="ru-RU" sz="1600" smtClean="0">
                <a:hlinkClick r:id="rId4"/>
              </a:rPr>
              <a:t>://</a:t>
            </a:r>
            <a:r>
              <a:rPr lang="pt-BR" sz="1600" smtClean="0">
                <a:hlinkClick r:id="rId4"/>
              </a:rPr>
              <a:t>msk</a:t>
            </a:r>
            <a:r>
              <a:rPr lang="ru-RU" sz="1600" smtClean="0">
                <a:hlinkClick r:id="rId4"/>
              </a:rPr>
              <a:t>-</a:t>
            </a:r>
            <a:r>
              <a:rPr lang="pt-BR" sz="1600" smtClean="0">
                <a:hlinkClick r:id="rId4"/>
              </a:rPr>
              <a:t>call</a:t>
            </a:r>
            <a:r>
              <a:rPr lang="ru-RU" sz="1600" smtClean="0">
                <a:hlinkClick r:id="rId4"/>
              </a:rPr>
              <a:t>.</a:t>
            </a:r>
            <a:r>
              <a:rPr lang="pt-BR" sz="1600" smtClean="0">
                <a:hlinkClick r:id="rId4"/>
              </a:rPr>
              <a:t>ru</a:t>
            </a:r>
            <a:r>
              <a:rPr lang="ru-RU" sz="1600" smtClean="0">
                <a:hlinkClick r:id="rId4"/>
              </a:rPr>
              <a:t>/</a:t>
            </a:r>
            <a:r>
              <a:rPr lang="pt-BR" sz="1600" smtClean="0">
                <a:hlinkClick r:id="rId4"/>
              </a:rPr>
              <a:t>info</a:t>
            </a:r>
            <a:r>
              <a:rPr lang="ru-RU" sz="1600" smtClean="0">
                <a:hlinkClick r:id="rId4"/>
              </a:rPr>
              <a:t>/</a:t>
            </a:r>
            <a:r>
              <a:rPr lang="pt-BR" sz="1600" smtClean="0">
                <a:hlinkClick r:id="rId4"/>
              </a:rPr>
              <a:t>vodoschetchiki</a:t>
            </a:r>
            <a:endParaRPr lang="ru-RU" sz="1600" smtClean="0"/>
          </a:p>
          <a:p>
            <a:pPr>
              <a:lnSpc>
                <a:spcPct val="80000"/>
              </a:lnSpc>
            </a:pPr>
            <a:endParaRPr lang="ru-RU" sz="1600" smtClean="0"/>
          </a:p>
        </p:txBody>
      </p:sp>
      <p:pic>
        <p:nvPicPr>
          <p:cNvPr id="56323" name="Picture 2" descr="D:\docs\desktop\ELdZ_Mol_cmyk_rum.jpg"/>
          <p:cNvPicPr>
            <a:picLocks noChangeAspect="1" noChangeArrowheads="1"/>
          </p:cNvPicPr>
          <p:nvPr/>
        </p:nvPicPr>
        <p:blipFill>
          <a:blip r:embed="rId5"/>
          <a:srcRect/>
          <a:stretch>
            <a:fillRect/>
          </a:stretch>
        </p:blipFill>
        <p:spPr bwMode="auto">
          <a:xfrm>
            <a:off x="0" y="0"/>
            <a:ext cx="2138363" cy="1555750"/>
          </a:xfrm>
          <a:prstGeom prst="rect">
            <a:avLst/>
          </a:prstGeom>
          <a:noFill/>
          <a:ln w="9525">
            <a:noFill/>
            <a:miter lim="800000"/>
            <a:headEnd/>
            <a:tailEnd/>
          </a:ln>
        </p:spPr>
      </p:pic>
      <p:sp>
        <p:nvSpPr>
          <p:cNvPr id="56324" name="Datumsplatzhalter 3"/>
          <p:cNvSpPr txBox="1">
            <a:spLocks noGrp="1"/>
          </p:cNvSpPr>
          <p:nvPr/>
        </p:nvSpPr>
        <p:spPr bwMode="auto">
          <a:xfrm>
            <a:off x="771525" y="6611938"/>
            <a:ext cx="1295400" cy="246062"/>
          </a:xfrm>
          <a:prstGeom prst="rect">
            <a:avLst/>
          </a:prstGeom>
          <a:noFill/>
          <a:ln w="9525">
            <a:noFill/>
            <a:miter lim="800000"/>
            <a:headEnd/>
            <a:tailEnd/>
          </a:ln>
        </p:spPr>
        <p:txBody>
          <a:bodyPr>
            <a:spAutoFit/>
          </a:bodyPr>
          <a:lstStyle/>
          <a:p>
            <a:pPr eaLnBrk="0" hangingPunct="0"/>
            <a:r>
              <a:rPr lang="ro-RO" sz="1000" b="0">
                <a:solidFill>
                  <a:srgbClr val="6E6452"/>
                </a:solidFill>
              </a:rPr>
              <a:t>26</a:t>
            </a:r>
            <a:r>
              <a:rPr lang="en-US" sz="1000" b="0">
                <a:solidFill>
                  <a:srgbClr val="6E6452"/>
                </a:solidFill>
              </a:rPr>
              <a:t>/10/2016</a:t>
            </a:r>
            <a:endParaRPr lang="de-DE" sz="1000" b="0">
              <a:solidFill>
                <a:srgbClr val="6E6452"/>
              </a:solidFill>
            </a:endParaRPr>
          </a:p>
        </p:txBody>
      </p:sp>
      <p:sp>
        <p:nvSpPr>
          <p:cNvPr id="56325" name="Fußzeilenplatzhalter 2"/>
          <p:cNvSpPr txBox="1">
            <a:spLocks noGrp="1"/>
          </p:cNvSpPr>
          <p:nvPr/>
        </p:nvSpPr>
        <p:spPr bwMode="auto">
          <a:xfrm>
            <a:off x="2862263" y="6581775"/>
            <a:ext cx="3419475" cy="246063"/>
          </a:xfrm>
          <a:prstGeom prst="rect">
            <a:avLst/>
          </a:prstGeom>
          <a:noFill/>
          <a:ln w="9525">
            <a:noFill/>
            <a:miter lim="800000"/>
            <a:headEnd/>
            <a:tailEnd/>
          </a:ln>
        </p:spPr>
        <p:txBody>
          <a:bodyPr>
            <a:spAutoFit/>
          </a:bodyPr>
          <a:lstStyle/>
          <a:p>
            <a:pPr algn="ctr" eaLnBrk="0" hangingPunct="0"/>
            <a:r>
              <a:rPr lang="de-DE" sz="1000">
                <a:solidFill>
                  <a:srgbClr val="6E6452"/>
                </a:solidFill>
              </a:rPr>
              <a:t>Ione</a:t>
            </a:r>
            <a:r>
              <a:rPr lang="ro-RO" sz="1000">
                <a:solidFill>
                  <a:srgbClr val="6E6452"/>
                </a:solidFill>
              </a:rPr>
              <a:t>ţ</a:t>
            </a:r>
            <a:endParaRPr lang="de-DE" sz="1000">
              <a:solidFill>
                <a:srgbClr val="6E6452"/>
              </a:solidFill>
            </a:endParaRPr>
          </a:p>
        </p:txBody>
      </p:sp>
    </p:spTree>
  </p:cSld>
  <p:clrMapOvr>
    <a:masterClrMapping/>
  </p:clrMapOvr>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ußzeilenplatzhalter 2"/>
          <p:cNvSpPr>
            <a:spLocks noGrp="1"/>
          </p:cNvSpPr>
          <p:nvPr>
            <p:ph type="ftr" sz="quarter" idx="10"/>
          </p:nvPr>
        </p:nvSpPr>
        <p:spPr/>
        <p:txBody>
          <a:bodyPr/>
          <a:lstStyle/>
          <a:p>
            <a:pPr>
              <a:defRPr/>
            </a:pPr>
            <a:r>
              <a:rPr lang="de-DE" smtClean="0"/>
              <a:t>Ione</a:t>
            </a:r>
            <a:r>
              <a:rPr lang="ro-RO" smtClean="0"/>
              <a:t>ţ</a:t>
            </a:r>
            <a:endParaRPr lang="de-DE" smtClean="0"/>
          </a:p>
        </p:txBody>
      </p:sp>
      <p:sp>
        <p:nvSpPr>
          <p:cNvPr id="57346" name="Datumsplatzhalter 3"/>
          <p:cNvSpPr>
            <a:spLocks noGrp="1"/>
          </p:cNvSpPr>
          <p:nvPr>
            <p:ph type="dt" sz="quarter" idx="11"/>
          </p:nvPr>
        </p:nvSpPr>
        <p:spPr>
          <a:noFill/>
        </p:spPr>
        <p:txBody>
          <a:bodyPr/>
          <a:lstStyle/>
          <a:p>
            <a:fld id="{CA206DF2-1252-4A7E-9F05-A0E0B8350DF9}" type="datetime1">
              <a:rPr lang="en-GB" smtClean="0"/>
              <a:pPr/>
              <a:t>19/10/2016</a:t>
            </a:fld>
            <a:endParaRPr lang="de-DE" smtClean="0"/>
          </a:p>
        </p:txBody>
      </p:sp>
      <p:sp>
        <p:nvSpPr>
          <p:cNvPr id="57347" name="Inhaltsplatzhalter 7"/>
          <p:cNvSpPr txBox="1">
            <a:spLocks/>
          </p:cNvSpPr>
          <p:nvPr/>
        </p:nvSpPr>
        <p:spPr bwMode="auto">
          <a:xfrm>
            <a:off x="1081088" y="1606550"/>
            <a:ext cx="6842125" cy="2273300"/>
          </a:xfrm>
          <a:prstGeom prst="rect">
            <a:avLst/>
          </a:prstGeom>
          <a:noFill/>
          <a:ln w="9525">
            <a:solidFill>
              <a:schemeClr val="tx1"/>
            </a:solidFill>
            <a:miter lim="800000"/>
            <a:headEnd/>
            <a:tailEnd/>
          </a:ln>
        </p:spPr>
        <p:txBody>
          <a:bodyPr/>
          <a:lstStyle/>
          <a:p>
            <a:pPr marL="457200" indent="60325">
              <a:spcAft>
                <a:spcPts val="600"/>
              </a:spcAft>
              <a:buFont typeface="Arial" charset="0"/>
              <a:buNone/>
            </a:pPr>
            <a:r>
              <a:rPr lang="ro-RO" sz="1000" b="0">
                <a:solidFill>
                  <a:srgbClr val="534B3E"/>
                </a:solidFill>
                <a:latin typeface="Arial" charset="0"/>
                <a:cs typeface="Arial" charset="0"/>
              </a:rPr>
              <a:t>În calitate de entitate federală</a:t>
            </a:r>
            <a:r>
              <a:rPr lang="en-GB" sz="1000" b="0">
                <a:solidFill>
                  <a:srgbClr val="534B3E"/>
                </a:solidFill>
                <a:latin typeface="Arial" charset="0"/>
                <a:cs typeface="Arial" charset="0"/>
              </a:rPr>
              <a:t>, </a:t>
            </a:r>
            <a:r>
              <a:rPr lang="ro-RO" sz="1000" b="0">
                <a:solidFill>
                  <a:srgbClr val="534B3E"/>
                </a:solidFill>
                <a:latin typeface="Arial" charset="0"/>
                <a:cs typeface="Arial" charset="0"/>
              </a:rPr>
              <a:t>GIZ sprijină atingerea obiectivelor Guvernului Germaniei de cooperare internațională și dezvoltare durabilă. </a:t>
            </a:r>
          </a:p>
          <a:p>
            <a:pPr marL="457200" indent="60325">
              <a:spcAft>
                <a:spcPts val="600"/>
              </a:spcAft>
              <a:buFont typeface="Arial" charset="0"/>
              <a:buNone/>
            </a:pPr>
            <a:r>
              <a:rPr lang="ro-RO" sz="1000">
                <a:solidFill>
                  <a:srgbClr val="534B3E"/>
                </a:solidFill>
                <a:latin typeface="Arial" charset="0"/>
                <a:cs typeface="Arial" charset="0"/>
              </a:rPr>
              <a:t>Publicat de</a:t>
            </a:r>
            <a:r>
              <a:rPr lang="en-GB" sz="1000" b="0">
                <a:solidFill>
                  <a:srgbClr val="534B3E"/>
                </a:solidFill>
                <a:latin typeface="Arial" charset="0"/>
                <a:cs typeface="Arial" charset="0"/>
              </a:rPr>
              <a:t/>
            </a:r>
            <a:br>
              <a:rPr lang="en-GB" sz="1000" b="0">
                <a:solidFill>
                  <a:srgbClr val="534B3E"/>
                </a:solidFill>
                <a:latin typeface="Arial" charset="0"/>
                <a:cs typeface="Arial" charset="0"/>
              </a:rPr>
            </a:br>
            <a:r>
              <a:rPr lang="en-GB" sz="1000" b="0">
                <a:solidFill>
                  <a:srgbClr val="534B3E"/>
                </a:solidFill>
                <a:latin typeface="Arial" charset="0"/>
                <a:cs typeface="Arial" charset="0"/>
              </a:rPr>
              <a:t>Deutsche </a:t>
            </a:r>
            <a:r>
              <a:rPr lang="de-DE" sz="1000" b="0">
                <a:solidFill>
                  <a:srgbClr val="534B3E"/>
                </a:solidFill>
                <a:latin typeface="Arial" charset="0"/>
                <a:cs typeface="Arial" charset="0"/>
              </a:rPr>
              <a:t>Gesellschaft für</a:t>
            </a:r>
            <a:br>
              <a:rPr lang="de-DE" sz="1000" b="0">
                <a:solidFill>
                  <a:srgbClr val="534B3E"/>
                </a:solidFill>
                <a:latin typeface="Arial" charset="0"/>
                <a:cs typeface="Arial" charset="0"/>
              </a:rPr>
            </a:br>
            <a:r>
              <a:rPr lang="de-DE" sz="1000" b="0">
                <a:solidFill>
                  <a:srgbClr val="534B3E"/>
                </a:solidFill>
                <a:latin typeface="Arial" charset="0"/>
                <a:cs typeface="Arial" charset="0"/>
              </a:rPr>
              <a:t>Internationale Zusammenarbeit </a:t>
            </a:r>
            <a:r>
              <a:rPr lang="en-GB" sz="1000" b="0">
                <a:solidFill>
                  <a:srgbClr val="534B3E"/>
                </a:solidFill>
                <a:latin typeface="Arial" charset="0"/>
                <a:cs typeface="Arial" charset="0"/>
              </a:rPr>
              <a:t>(GIZ) GmbH</a:t>
            </a:r>
          </a:p>
          <a:p>
            <a:pPr marL="457200" indent="60325">
              <a:spcAft>
                <a:spcPts val="600"/>
              </a:spcAft>
              <a:buFont typeface="Arial" charset="0"/>
              <a:buNone/>
            </a:pPr>
            <a:r>
              <a:rPr lang="ro-RO" sz="1000" b="0">
                <a:solidFill>
                  <a:srgbClr val="534B3E"/>
                </a:solidFill>
                <a:latin typeface="Arial" charset="0"/>
                <a:cs typeface="Arial" charset="0"/>
              </a:rPr>
              <a:t>Oficii înregistrate</a:t>
            </a:r>
            <a:r>
              <a:rPr lang="en-GB" sz="1000" b="0">
                <a:solidFill>
                  <a:srgbClr val="534B3E"/>
                </a:solidFill>
                <a:latin typeface="Arial" charset="0"/>
                <a:cs typeface="Arial" charset="0"/>
              </a:rPr>
              <a:t>, Bonn </a:t>
            </a:r>
            <a:r>
              <a:rPr lang="ro-RO" sz="1000" b="0">
                <a:solidFill>
                  <a:srgbClr val="534B3E"/>
                </a:solidFill>
                <a:latin typeface="Arial" charset="0"/>
                <a:cs typeface="Arial" charset="0"/>
              </a:rPr>
              <a:t>și</a:t>
            </a:r>
            <a:r>
              <a:rPr lang="en-GB" sz="1000" b="0">
                <a:solidFill>
                  <a:srgbClr val="534B3E"/>
                </a:solidFill>
                <a:latin typeface="Arial" charset="0"/>
                <a:cs typeface="Arial" charset="0"/>
              </a:rPr>
              <a:t> Eschborn, German</a:t>
            </a:r>
            <a:r>
              <a:rPr lang="ro-RO" sz="1000" b="0">
                <a:solidFill>
                  <a:srgbClr val="534B3E"/>
                </a:solidFill>
                <a:latin typeface="Arial" charset="0"/>
                <a:cs typeface="Arial" charset="0"/>
              </a:rPr>
              <a:t>ia</a:t>
            </a:r>
            <a:endParaRPr lang="en-GB" sz="1000" b="0">
              <a:solidFill>
                <a:srgbClr val="534B3E"/>
              </a:solidFill>
              <a:latin typeface="Arial" charset="0"/>
              <a:cs typeface="Arial" charset="0"/>
            </a:endParaRPr>
          </a:p>
          <a:p>
            <a:pPr marL="457200" indent="60325">
              <a:spcAft>
                <a:spcPts val="600"/>
              </a:spcAft>
              <a:buFont typeface="Arial" charset="0"/>
              <a:buNone/>
            </a:pPr>
            <a:r>
              <a:rPr lang="ro-RO" sz="1000" b="0">
                <a:solidFill>
                  <a:srgbClr val="534B3E"/>
                </a:solidFill>
                <a:latin typeface="Arial" charset="0"/>
                <a:cs typeface="Arial" charset="0"/>
              </a:rPr>
              <a:t>Proiectul ”Modernizarea serviciilor publice locale în Republica Moldova”</a:t>
            </a:r>
          </a:p>
          <a:p>
            <a:pPr marL="457200" indent="60325">
              <a:spcAft>
                <a:spcPts val="600"/>
              </a:spcAft>
              <a:buFont typeface="Arial" charset="0"/>
              <a:buNone/>
            </a:pPr>
            <a:r>
              <a:rPr lang="en-GB" sz="1000" b="0">
                <a:solidFill>
                  <a:srgbClr val="534B3E"/>
                </a:solidFill>
                <a:latin typeface="Arial" charset="0"/>
                <a:cs typeface="Arial" charset="0"/>
              </a:rPr>
              <a:t>Chișinău, </a:t>
            </a:r>
            <a:r>
              <a:rPr lang="ro-RO" sz="1000" b="0">
                <a:solidFill>
                  <a:srgbClr val="534B3E"/>
                </a:solidFill>
                <a:latin typeface="Arial" charset="0"/>
                <a:cs typeface="Arial" charset="0"/>
              </a:rPr>
              <a:t>str. </a:t>
            </a:r>
            <a:r>
              <a:rPr lang="en-GB" sz="1000" b="0">
                <a:solidFill>
                  <a:srgbClr val="534B3E"/>
                </a:solidFill>
                <a:latin typeface="Arial" charset="0"/>
                <a:cs typeface="Arial" charset="0"/>
              </a:rPr>
              <a:t>Bernardazzi </a:t>
            </a:r>
            <a:r>
              <a:rPr lang="ro-RO" sz="1000" b="0">
                <a:solidFill>
                  <a:srgbClr val="534B3E"/>
                </a:solidFill>
                <a:latin typeface="Arial" charset="0"/>
                <a:cs typeface="Arial" charset="0"/>
              </a:rPr>
              <a:t>66</a:t>
            </a:r>
            <a:endParaRPr lang="en-GB" sz="1000" b="0">
              <a:solidFill>
                <a:srgbClr val="534B3E"/>
              </a:solidFill>
              <a:latin typeface="Arial" charset="0"/>
              <a:cs typeface="Arial" charset="0"/>
            </a:endParaRPr>
          </a:p>
          <a:p>
            <a:pPr marL="457200" indent="60325">
              <a:spcAft>
                <a:spcPts val="600"/>
              </a:spcAft>
              <a:buFont typeface="Arial" charset="0"/>
              <a:buNone/>
            </a:pPr>
            <a:r>
              <a:rPr lang="en-GB" sz="1000" b="0">
                <a:solidFill>
                  <a:srgbClr val="534B3E"/>
                </a:solidFill>
                <a:latin typeface="Arial" charset="0"/>
                <a:cs typeface="Arial" charset="0"/>
              </a:rPr>
              <a:t>T  + 373 22 22-83-19</a:t>
            </a:r>
          </a:p>
          <a:p>
            <a:pPr marL="457200" indent="60325">
              <a:spcAft>
                <a:spcPts val="600"/>
              </a:spcAft>
              <a:buFont typeface="Arial" charset="0"/>
              <a:buNone/>
            </a:pPr>
            <a:r>
              <a:rPr lang="en-GB" sz="1000" b="0">
                <a:solidFill>
                  <a:srgbClr val="534B3E"/>
                </a:solidFill>
                <a:latin typeface="Arial" charset="0"/>
                <a:cs typeface="Arial" charset="0"/>
              </a:rPr>
              <a:t>F  + 373 22 00-02-38</a:t>
            </a:r>
            <a:br>
              <a:rPr lang="en-GB" sz="1000" b="0">
                <a:solidFill>
                  <a:srgbClr val="534B3E"/>
                </a:solidFill>
                <a:latin typeface="Arial" charset="0"/>
                <a:cs typeface="Arial" charset="0"/>
              </a:rPr>
            </a:br>
            <a:r>
              <a:rPr lang="en-GB" sz="1000" b="0">
                <a:solidFill>
                  <a:srgbClr val="534B3E"/>
                </a:solidFill>
                <a:latin typeface="Arial" charset="0"/>
                <a:cs typeface="Arial" charset="0"/>
              </a:rPr>
              <a:t>I	</a:t>
            </a:r>
            <a:r>
              <a:rPr lang="en-GB" sz="1000" b="0">
                <a:solidFill>
                  <a:srgbClr val="534B3E"/>
                </a:solidFill>
                <a:latin typeface="Arial" charset="0"/>
                <a:cs typeface="Arial" charset="0"/>
                <a:hlinkClick r:id="rId2"/>
              </a:rPr>
              <a:t>www.giz.de</a:t>
            </a:r>
            <a:r>
              <a:rPr lang="en-GB" sz="1000" b="0">
                <a:solidFill>
                  <a:srgbClr val="534B3E"/>
                </a:solidFill>
                <a:latin typeface="Arial" charset="0"/>
                <a:cs typeface="Arial" charset="0"/>
              </a:rPr>
              <a:t>, </a:t>
            </a:r>
            <a:r>
              <a:rPr lang="en-GB" sz="1000" b="0">
                <a:solidFill>
                  <a:srgbClr val="534B3E"/>
                </a:solidFill>
                <a:latin typeface="Arial" charset="0"/>
                <a:cs typeface="Arial" charset="0"/>
                <a:hlinkClick r:id="rId3"/>
              </a:rPr>
              <a:t>www.serviciilocale.md</a:t>
            </a:r>
            <a:r>
              <a:rPr lang="en-GB" sz="1000" b="0">
                <a:solidFill>
                  <a:srgbClr val="534B3E"/>
                </a:solidFill>
                <a:latin typeface="Arial" charset="0"/>
                <a:cs typeface="Arial" charset="0"/>
              </a:rPr>
              <a:t> </a:t>
            </a:r>
          </a:p>
          <a:p>
            <a:pPr marL="457200" indent="60325" algn="ctr">
              <a:spcAft>
                <a:spcPts val="300"/>
              </a:spcAft>
              <a:buFont typeface="Arial" charset="0"/>
              <a:buNone/>
            </a:pPr>
            <a:endParaRPr lang="de-DE" sz="1200">
              <a:solidFill>
                <a:srgbClr val="534B3E"/>
              </a:solidFill>
              <a:latin typeface="Arial" charset="0"/>
            </a:endParaRPr>
          </a:p>
          <a:p>
            <a:pPr marL="457200" indent="60325" algn="ctr">
              <a:spcBef>
                <a:spcPct val="20000"/>
              </a:spcBef>
              <a:buFont typeface="Arial" charset="0"/>
              <a:buNone/>
            </a:pPr>
            <a:endParaRPr lang="de-DE" sz="1200">
              <a:solidFill>
                <a:srgbClr val="534B3E"/>
              </a:solidFill>
              <a:latin typeface="Arial" charset="0"/>
            </a:endParaRPr>
          </a:p>
        </p:txBody>
      </p:sp>
      <p:sp>
        <p:nvSpPr>
          <p:cNvPr id="57348" name="Inhaltsplatzhalter 8"/>
          <p:cNvSpPr txBox="1">
            <a:spLocks/>
          </p:cNvSpPr>
          <p:nvPr/>
        </p:nvSpPr>
        <p:spPr bwMode="auto">
          <a:xfrm>
            <a:off x="5467350" y="2108200"/>
            <a:ext cx="3005138" cy="3814763"/>
          </a:xfrm>
          <a:prstGeom prst="rect">
            <a:avLst/>
          </a:prstGeom>
          <a:noFill/>
          <a:ln w="9525">
            <a:noFill/>
            <a:miter lim="800000"/>
            <a:headEnd/>
            <a:tailEnd/>
          </a:ln>
        </p:spPr>
        <p:txBody>
          <a:bodyPr/>
          <a:lstStyle/>
          <a:p>
            <a:pPr>
              <a:spcAft>
                <a:spcPts val="600"/>
              </a:spcAft>
            </a:pPr>
            <a:r>
              <a:rPr lang="en-GB" sz="1000">
                <a:solidFill>
                  <a:srgbClr val="534B3E"/>
                </a:solidFill>
                <a:latin typeface="Arial" charset="0"/>
                <a:cs typeface="Arial" charset="0"/>
              </a:rPr>
              <a:t>Autor</a:t>
            </a:r>
            <a:r>
              <a:rPr lang="ro-RO" sz="1000">
                <a:solidFill>
                  <a:srgbClr val="534B3E"/>
                </a:solidFill>
                <a:latin typeface="Arial" charset="0"/>
                <a:cs typeface="Arial" charset="0"/>
              </a:rPr>
              <a:t>i</a:t>
            </a:r>
            <a:r>
              <a:rPr lang="en-GB" sz="1000">
                <a:solidFill>
                  <a:srgbClr val="534B3E"/>
                </a:solidFill>
                <a:latin typeface="Arial" charset="0"/>
                <a:cs typeface="Arial" charset="0"/>
              </a:rPr>
              <a:t> </a:t>
            </a:r>
            <a:r>
              <a:rPr lang="ro-RO" sz="1000">
                <a:solidFill>
                  <a:srgbClr val="534B3E"/>
                </a:solidFill>
                <a:latin typeface="Arial" charset="0"/>
                <a:cs typeface="Arial" charset="0"/>
              </a:rPr>
              <a:t>modulul II</a:t>
            </a:r>
          </a:p>
          <a:p>
            <a:pPr>
              <a:spcAft>
                <a:spcPts val="600"/>
              </a:spcAft>
            </a:pPr>
            <a:r>
              <a:rPr lang="ro-RO" sz="1000">
                <a:solidFill>
                  <a:srgbClr val="534B3E"/>
                </a:solidFill>
                <a:latin typeface="Arial" charset="0"/>
                <a:cs typeface="Arial" charset="0"/>
              </a:rPr>
              <a:t>             </a:t>
            </a:r>
            <a:r>
              <a:rPr lang="en-GB" sz="1000">
                <a:solidFill>
                  <a:srgbClr val="534B3E"/>
                </a:solidFill>
                <a:latin typeface="Arial" charset="0"/>
                <a:cs typeface="Arial" charset="0"/>
              </a:rPr>
              <a:t>I.Ione</a:t>
            </a:r>
            <a:r>
              <a:rPr lang="ro-RO" sz="1000">
                <a:solidFill>
                  <a:srgbClr val="534B3E"/>
                </a:solidFill>
                <a:latin typeface="Arial" charset="0"/>
                <a:cs typeface="Arial" charset="0"/>
              </a:rPr>
              <a:t>ţ</a:t>
            </a:r>
          </a:p>
          <a:p>
            <a:pPr>
              <a:spcAft>
                <a:spcPts val="600"/>
              </a:spcAft>
            </a:pPr>
            <a:r>
              <a:rPr lang="ro-RO" sz="1000">
                <a:solidFill>
                  <a:srgbClr val="534B3E"/>
                </a:solidFill>
                <a:latin typeface="Arial" charset="0"/>
                <a:cs typeface="Arial" charset="0"/>
              </a:rPr>
              <a:t>           M. Chiperi</a:t>
            </a:r>
          </a:p>
          <a:p>
            <a:pPr>
              <a:spcAft>
                <a:spcPts val="600"/>
              </a:spcAft>
            </a:pPr>
            <a:r>
              <a:rPr lang="ro-RO" sz="1000">
                <a:solidFill>
                  <a:srgbClr val="534B3E"/>
                </a:solidFill>
                <a:latin typeface="Arial" charset="0"/>
                <a:cs typeface="Arial" charset="0"/>
              </a:rPr>
              <a:t>            A. Martîneţ</a:t>
            </a:r>
          </a:p>
          <a:p>
            <a:pPr>
              <a:spcAft>
                <a:spcPts val="600"/>
              </a:spcAft>
            </a:pPr>
            <a:r>
              <a:rPr lang="ro-RO" sz="1000">
                <a:solidFill>
                  <a:srgbClr val="534B3E"/>
                </a:solidFill>
                <a:latin typeface="Arial" charset="0"/>
                <a:cs typeface="Arial" charset="0"/>
              </a:rPr>
              <a:t>            S. Botezat           </a:t>
            </a:r>
            <a:endParaRPr lang="en-GB" sz="1000" b="0">
              <a:solidFill>
                <a:srgbClr val="534B3E"/>
              </a:solidFill>
              <a:latin typeface="Arial" charset="0"/>
              <a:cs typeface="Arial" charset="0"/>
            </a:endParaRPr>
          </a:p>
          <a:p>
            <a:pPr>
              <a:spcAft>
                <a:spcPts val="300"/>
              </a:spcAft>
            </a:pPr>
            <a:r>
              <a:rPr lang="ro-RO" sz="1000">
                <a:solidFill>
                  <a:srgbClr val="534B3E"/>
                </a:solidFill>
                <a:latin typeface="Arial" charset="0"/>
                <a:cs typeface="Arial" charset="0"/>
              </a:rPr>
              <a:t>         </a:t>
            </a:r>
            <a:endParaRPr lang="en-GB" sz="1000">
              <a:solidFill>
                <a:srgbClr val="534B3E"/>
              </a:solidFill>
              <a:latin typeface="Arial" charset="0"/>
              <a:cs typeface="Arial" charset="0"/>
            </a:endParaRPr>
          </a:p>
          <a:p>
            <a:endParaRPr lang="en-GB" sz="1000">
              <a:solidFill>
                <a:srgbClr val="534B3E"/>
              </a:solidFill>
              <a:latin typeface="Arial" charset="0"/>
              <a:cs typeface="Arial" charset="0"/>
            </a:endParaRPr>
          </a:p>
        </p:txBody>
      </p:sp>
      <p:sp>
        <p:nvSpPr>
          <p:cNvPr id="10" name="Textfeld 9"/>
          <p:cNvSpPr txBox="1">
            <a:spLocks noChangeArrowheads="1"/>
          </p:cNvSpPr>
          <p:nvPr/>
        </p:nvSpPr>
        <p:spPr bwMode="auto">
          <a:xfrm>
            <a:off x="495300" y="4718050"/>
            <a:ext cx="1147763" cy="214313"/>
          </a:xfrm>
          <a:prstGeom prst="rect">
            <a:avLst/>
          </a:prstGeom>
          <a:noFill/>
          <a:ln>
            <a:noFill/>
          </a:ln>
          <a:extLst>
            <a:ext uri="{909E8E84-426E-40DD-AFC4-6F175D3DCCD1}"/>
            <a:ext uri="{91240B29-F687-4F45-9708-019B960494DF}"/>
          </a:extLst>
        </p:spPr>
        <p:txBody>
          <a:bodyPr>
            <a:spAutoFit/>
          </a:bodyPr>
          <a:lstStyle>
            <a:lvl1pPr eaLnBrk="0" hangingPunct="0">
              <a:defRPr sz="2200" b="1">
                <a:solidFill>
                  <a:srgbClr val="999999"/>
                </a:solidFill>
                <a:latin typeface="Arial" charset="0"/>
                <a:cs typeface="Arial" charset="0"/>
              </a:defRPr>
            </a:lvl1pPr>
            <a:lvl2pPr marL="742950" indent="-285750" eaLnBrk="0" hangingPunct="0">
              <a:defRPr sz="2200" b="1">
                <a:solidFill>
                  <a:srgbClr val="999999"/>
                </a:solidFill>
                <a:latin typeface="Arial" charset="0"/>
                <a:cs typeface="Arial" charset="0"/>
              </a:defRPr>
            </a:lvl2pPr>
            <a:lvl3pPr marL="1143000" indent="-228600" eaLnBrk="0" hangingPunct="0">
              <a:defRPr sz="2200" b="1">
                <a:solidFill>
                  <a:srgbClr val="999999"/>
                </a:solidFill>
                <a:latin typeface="Arial" charset="0"/>
                <a:cs typeface="Arial" charset="0"/>
              </a:defRPr>
            </a:lvl3pPr>
            <a:lvl4pPr marL="1600200" indent="-228600" eaLnBrk="0" hangingPunct="0">
              <a:defRPr sz="2200" b="1">
                <a:solidFill>
                  <a:srgbClr val="999999"/>
                </a:solidFill>
                <a:latin typeface="Arial" charset="0"/>
                <a:cs typeface="Arial" charset="0"/>
              </a:defRPr>
            </a:lvl4pPr>
            <a:lvl5pPr marL="2057400" indent="-228600" eaLnBrk="0" hangingPunct="0">
              <a:defRPr sz="2200" b="1">
                <a:solidFill>
                  <a:srgbClr val="999999"/>
                </a:solidFill>
                <a:latin typeface="Arial" charset="0"/>
                <a:cs typeface="Arial" charset="0"/>
              </a:defRPr>
            </a:lvl5pPr>
            <a:lvl6pPr marL="2514600" indent="-228600" eaLnBrk="0" fontAlgn="base" hangingPunct="0">
              <a:spcBef>
                <a:spcPct val="0"/>
              </a:spcBef>
              <a:spcAft>
                <a:spcPct val="0"/>
              </a:spcAft>
              <a:defRPr sz="2200" b="1">
                <a:solidFill>
                  <a:srgbClr val="999999"/>
                </a:solidFill>
                <a:latin typeface="Arial" charset="0"/>
                <a:cs typeface="Arial" charset="0"/>
              </a:defRPr>
            </a:lvl6pPr>
            <a:lvl7pPr marL="2971800" indent="-228600" eaLnBrk="0" fontAlgn="base" hangingPunct="0">
              <a:spcBef>
                <a:spcPct val="0"/>
              </a:spcBef>
              <a:spcAft>
                <a:spcPct val="0"/>
              </a:spcAft>
              <a:defRPr sz="2200" b="1">
                <a:solidFill>
                  <a:srgbClr val="999999"/>
                </a:solidFill>
                <a:latin typeface="Arial" charset="0"/>
                <a:cs typeface="Arial" charset="0"/>
              </a:defRPr>
            </a:lvl7pPr>
            <a:lvl8pPr marL="3429000" indent="-228600" eaLnBrk="0" fontAlgn="base" hangingPunct="0">
              <a:spcBef>
                <a:spcPct val="0"/>
              </a:spcBef>
              <a:spcAft>
                <a:spcPct val="0"/>
              </a:spcAft>
              <a:defRPr sz="2200" b="1">
                <a:solidFill>
                  <a:srgbClr val="999999"/>
                </a:solidFill>
                <a:latin typeface="Arial" charset="0"/>
                <a:cs typeface="Arial" charset="0"/>
              </a:defRPr>
            </a:lvl8pPr>
            <a:lvl9pPr marL="3886200" indent="-228600" eaLnBrk="0" fontAlgn="base" hangingPunct="0">
              <a:spcBef>
                <a:spcPct val="0"/>
              </a:spcBef>
              <a:spcAft>
                <a:spcPct val="0"/>
              </a:spcAft>
              <a:defRPr sz="2200" b="1">
                <a:solidFill>
                  <a:srgbClr val="999999"/>
                </a:solidFill>
                <a:latin typeface="Arial" charset="0"/>
                <a:cs typeface="Arial" charset="0"/>
              </a:defRPr>
            </a:lvl9pPr>
          </a:lstStyle>
          <a:p>
            <a:pPr>
              <a:defRPr/>
            </a:pPr>
            <a:r>
              <a:rPr lang="ro-RO" sz="800" b="0" dirty="0" smtClean="0">
                <a:solidFill>
                  <a:schemeClr val="tx2">
                    <a:lumMod val="75000"/>
                  </a:schemeClr>
                </a:solidFill>
              </a:rPr>
              <a:t>Proiect cofinanțat de </a:t>
            </a:r>
            <a:endParaRPr lang="en-GB" sz="800" b="0" dirty="0">
              <a:solidFill>
                <a:schemeClr val="tx2">
                  <a:lumMod val="75000"/>
                </a:schemeClr>
              </a:solidFill>
            </a:endParaRPr>
          </a:p>
        </p:txBody>
      </p:sp>
      <p:pic>
        <p:nvPicPr>
          <p:cNvPr id="57350" name="Picture 2" descr="D:\docs\desktop\ELdZ_Mol_cmyk_rum.jpg"/>
          <p:cNvPicPr>
            <a:picLocks noChangeAspect="1" noChangeArrowheads="1"/>
          </p:cNvPicPr>
          <p:nvPr/>
        </p:nvPicPr>
        <p:blipFill>
          <a:blip r:embed="rId4"/>
          <a:srcRect/>
          <a:stretch>
            <a:fillRect/>
          </a:stretch>
        </p:blipFill>
        <p:spPr bwMode="auto">
          <a:xfrm>
            <a:off x="0" y="0"/>
            <a:ext cx="2138363" cy="1555750"/>
          </a:xfrm>
          <a:prstGeom prst="rect">
            <a:avLst/>
          </a:prstGeom>
          <a:noFill/>
          <a:ln w="9525">
            <a:noFill/>
            <a:miter lim="800000"/>
            <a:headEnd/>
            <a:tailEnd/>
          </a:ln>
        </p:spPr>
      </p:pic>
      <p:sp>
        <p:nvSpPr>
          <p:cNvPr id="57351" name="Textfeld 5"/>
          <p:cNvSpPr txBox="1">
            <a:spLocks noChangeArrowheads="1"/>
          </p:cNvSpPr>
          <p:nvPr/>
        </p:nvSpPr>
        <p:spPr bwMode="auto">
          <a:xfrm>
            <a:off x="7419975" y="314325"/>
            <a:ext cx="1066800" cy="215900"/>
          </a:xfrm>
          <a:prstGeom prst="rect">
            <a:avLst/>
          </a:prstGeom>
          <a:noFill/>
          <a:ln w="9525">
            <a:noFill/>
            <a:miter lim="800000"/>
            <a:headEnd/>
            <a:tailEnd/>
          </a:ln>
        </p:spPr>
        <p:txBody>
          <a:bodyPr>
            <a:spAutoFit/>
          </a:bodyPr>
          <a:lstStyle/>
          <a:p>
            <a:pPr eaLnBrk="0" hangingPunct="0"/>
            <a:r>
              <a:rPr lang="ro-RO" sz="800" b="0">
                <a:solidFill>
                  <a:schemeClr val="tx1"/>
                </a:solidFill>
                <a:latin typeface="Arial" charset="0"/>
                <a:cs typeface="Arial" charset="0"/>
              </a:rPr>
              <a:t>Implementat de</a:t>
            </a:r>
            <a:endParaRPr lang="en-GB" sz="800" b="0">
              <a:solidFill>
                <a:schemeClr val="tx1"/>
              </a:solidFill>
              <a:latin typeface="Arial" charset="0"/>
              <a:cs typeface="Arial" charset="0"/>
            </a:endParaRPr>
          </a:p>
        </p:txBody>
      </p:sp>
      <p:sp>
        <p:nvSpPr>
          <p:cNvPr id="57352" name="Textfeld 9"/>
          <p:cNvSpPr txBox="1">
            <a:spLocks noChangeArrowheads="1"/>
          </p:cNvSpPr>
          <p:nvPr/>
        </p:nvSpPr>
        <p:spPr bwMode="auto">
          <a:xfrm>
            <a:off x="5556250" y="3954463"/>
            <a:ext cx="1147763" cy="214312"/>
          </a:xfrm>
          <a:prstGeom prst="rect">
            <a:avLst/>
          </a:prstGeom>
          <a:noFill/>
          <a:ln w="9525">
            <a:noFill/>
            <a:miter lim="800000"/>
            <a:headEnd/>
            <a:tailEnd/>
          </a:ln>
        </p:spPr>
        <p:txBody>
          <a:bodyPr>
            <a:spAutoFit/>
          </a:bodyPr>
          <a:lstStyle/>
          <a:p>
            <a:pPr eaLnBrk="0" hangingPunct="0"/>
            <a:r>
              <a:rPr lang="en-US" sz="800" b="0">
                <a:solidFill>
                  <a:srgbClr val="534B3E"/>
                </a:solidFill>
                <a:latin typeface="Arial" charset="0"/>
                <a:cs typeface="Arial" charset="0"/>
              </a:rPr>
              <a:t>      </a:t>
            </a:r>
            <a:r>
              <a:rPr lang="ro-RO" sz="800" b="0">
                <a:solidFill>
                  <a:srgbClr val="534B3E"/>
                </a:solidFill>
                <a:latin typeface="Arial" charset="0"/>
                <a:cs typeface="Arial" charset="0"/>
              </a:rPr>
              <a:t>În cooperare cu</a:t>
            </a:r>
            <a:endParaRPr lang="en-GB" sz="800" b="0">
              <a:solidFill>
                <a:srgbClr val="534B3E"/>
              </a:solidFill>
              <a:latin typeface="Arial" charset="0"/>
              <a:cs typeface="Arial" charset="0"/>
            </a:endParaRPr>
          </a:p>
        </p:txBody>
      </p:sp>
      <p:pic>
        <p:nvPicPr>
          <p:cNvPr id="57353" name="Picture 2" descr="2"/>
          <p:cNvPicPr>
            <a:picLocks noChangeAspect="1" noChangeArrowheads="1"/>
          </p:cNvPicPr>
          <p:nvPr/>
        </p:nvPicPr>
        <p:blipFill>
          <a:blip r:embed="rId5"/>
          <a:srcRect/>
          <a:stretch>
            <a:fillRect/>
          </a:stretch>
        </p:blipFill>
        <p:spPr bwMode="auto">
          <a:xfrm>
            <a:off x="5738813" y="5981700"/>
            <a:ext cx="1876425" cy="400050"/>
          </a:xfrm>
          <a:prstGeom prst="rect">
            <a:avLst/>
          </a:prstGeom>
          <a:noFill/>
          <a:ln w="9525">
            <a:noFill/>
            <a:miter lim="800000"/>
            <a:headEnd/>
            <a:tailEnd/>
          </a:ln>
        </p:spPr>
      </p:pic>
      <p:pic>
        <p:nvPicPr>
          <p:cNvPr id="57354" name="Picture 8"/>
          <p:cNvPicPr>
            <a:picLocks noChangeAspect="1"/>
          </p:cNvPicPr>
          <p:nvPr/>
        </p:nvPicPr>
        <p:blipFill>
          <a:blip r:embed="rId6"/>
          <a:srcRect l="58952" t="9309" b="18234"/>
          <a:stretch>
            <a:fillRect/>
          </a:stretch>
        </p:blipFill>
        <p:spPr bwMode="auto">
          <a:xfrm>
            <a:off x="5645150" y="4368800"/>
            <a:ext cx="1570038" cy="644525"/>
          </a:xfrm>
          <a:prstGeom prst="rect">
            <a:avLst/>
          </a:prstGeom>
          <a:noFill/>
          <a:ln w="9525">
            <a:noFill/>
            <a:miter lim="800000"/>
            <a:headEnd/>
            <a:tailEnd/>
          </a:ln>
        </p:spPr>
      </p:pic>
      <p:pic>
        <p:nvPicPr>
          <p:cNvPr id="57355" name="Picture 11"/>
          <p:cNvPicPr>
            <a:picLocks noChangeAspect="1"/>
          </p:cNvPicPr>
          <p:nvPr/>
        </p:nvPicPr>
        <p:blipFill>
          <a:blip r:embed="rId7"/>
          <a:srcRect/>
          <a:stretch>
            <a:fillRect/>
          </a:stretch>
        </p:blipFill>
        <p:spPr bwMode="auto">
          <a:xfrm>
            <a:off x="2511425" y="5305425"/>
            <a:ext cx="1252538" cy="911225"/>
          </a:xfrm>
          <a:prstGeom prst="rect">
            <a:avLst/>
          </a:prstGeom>
          <a:noFill/>
          <a:ln w="9525">
            <a:noFill/>
            <a:miter lim="800000"/>
            <a:headEnd/>
            <a:tailEnd/>
          </a:ln>
        </p:spPr>
      </p:pic>
      <p:pic>
        <p:nvPicPr>
          <p:cNvPr id="57356" name="Picture 2"/>
          <p:cNvPicPr>
            <a:picLocks noChangeAspect="1" noChangeArrowheads="1"/>
          </p:cNvPicPr>
          <p:nvPr/>
        </p:nvPicPr>
        <p:blipFill>
          <a:blip r:embed="rId8"/>
          <a:srcRect/>
          <a:stretch>
            <a:fillRect/>
          </a:stretch>
        </p:blipFill>
        <p:spPr bwMode="auto">
          <a:xfrm>
            <a:off x="7419975" y="4156075"/>
            <a:ext cx="847725" cy="857250"/>
          </a:xfrm>
          <a:prstGeom prst="rect">
            <a:avLst/>
          </a:prstGeom>
          <a:noFill/>
          <a:ln w="9525">
            <a:noFill/>
            <a:miter lim="800000"/>
            <a:headEnd/>
            <a:tailEnd/>
          </a:ln>
        </p:spPr>
      </p:pic>
      <p:pic>
        <p:nvPicPr>
          <p:cNvPr id="57357" name="Picture 2" descr="C:\Users\statia2\Desktop\SDC-Rom_CMYK_hoch_pos.jpg"/>
          <p:cNvPicPr>
            <a:picLocks noChangeAspect="1" noChangeArrowheads="1"/>
          </p:cNvPicPr>
          <p:nvPr/>
        </p:nvPicPr>
        <p:blipFill>
          <a:blip r:embed="rId9"/>
          <a:srcRect/>
          <a:stretch>
            <a:fillRect/>
          </a:stretch>
        </p:blipFill>
        <p:spPr bwMode="auto">
          <a:xfrm>
            <a:off x="260350" y="5214938"/>
            <a:ext cx="1984375" cy="1158875"/>
          </a:xfrm>
          <a:prstGeom prst="rect">
            <a:avLst/>
          </a:prstGeom>
          <a:noFill/>
          <a:ln w="9525">
            <a:noFill/>
            <a:miter lim="800000"/>
            <a:headEnd/>
            <a:tailEnd/>
          </a:ln>
        </p:spPr>
      </p:pic>
      <p:pic>
        <p:nvPicPr>
          <p:cNvPr id="57358" name="Picture 14" descr="C:\Users\Stela\Desktop\Logou nou UTM\Logo_inscript_horizontal (1).png"/>
          <p:cNvPicPr>
            <a:picLocks noChangeAspect="1" noChangeArrowheads="1"/>
          </p:cNvPicPr>
          <p:nvPr/>
        </p:nvPicPr>
        <p:blipFill>
          <a:blip r:embed="rId10"/>
          <a:srcRect/>
          <a:stretch>
            <a:fillRect/>
          </a:stretch>
        </p:blipFill>
        <p:spPr bwMode="auto">
          <a:xfrm>
            <a:off x="5592763" y="5167313"/>
            <a:ext cx="2636837" cy="657225"/>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a:xfrm>
            <a:off x="898525" y="1249363"/>
            <a:ext cx="7346950" cy="596900"/>
          </a:xfrm>
        </p:spPr>
        <p:txBody>
          <a:bodyPr/>
          <a:lstStyle/>
          <a:p>
            <a:pPr algn="ctr" eaLnBrk="1" hangingPunct="1"/>
            <a:r>
              <a:rPr lang="en-US" sz="3200" b="1" smtClean="0">
                <a:latin typeface="Times New Roman" pitchFamily="18" charset="0"/>
              </a:rPr>
              <a:t>Scopul contori</a:t>
            </a:r>
            <a:r>
              <a:rPr lang="ro-RO" sz="3200" b="1" smtClean="0">
                <a:latin typeface="Times New Roman" pitchFamily="18" charset="0"/>
              </a:rPr>
              <a:t>zării</a:t>
            </a:r>
            <a:endParaRPr lang="ru-RU" sz="3200" b="1" smtClean="0">
              <a:latin typeface="Times New Roman" pitchFamily="18" charset="0"/>
            </a:endParaRPr>
          </a:p>
        </p:txBody>
      </p:sp>
      <p:sp>
        <p:nvSpPr>
          <p:cNvPr id="21506" name="Rectangle 3"/>
          <p:cNvSpPr>
            <a:spLocks noGrp="1" noChangeArrowheads="1"/>
          </p:cNvSpPr>
          <p:nvPr>
            <p:ph type="body" idx="1"/>
          </p:nvPr>
        </p:nvSpPr>
        <p:spPr>
          <a:xfrm>
            <a:off x="820738" y="1833563"/>
            <a:ext cx="7775575" cy="4321175"/>
          </a:xfrm>
          <a:ln>
            <a:solidFill>
              <a:schemeClr val="tx1"/>
            </a:solidFill>
          </a:ln>
        </p:spPr>
        <p:txBody>
          <a:bodyPr/>
          <a:lstStyle/>
          <a:p>
            <a:pPr eaLnBrk="1" hangingPunct="1">
              <a:lnSpc>
                <a:spcPct val="90000"/>
              </a:lnSpc>
            </a:pPr>
            <a:r>
              <a:rPr lang="en-US" smtClean="0">
                <a:latin typeface="Times New Roman" pitchFamily="18" charset="0"/>
              </a:rPr>
              <a:t>Gestionarea eficienta  de catre operator  a unui sistem de alimentare cu apa  depinde de volumul incasarilor obtinute de acesta prin  apa livrata consumatorilor.</a:t>
            </a:r>
          </a:p>
          <a:p>
            <a:pPr eaLnBrk="1" hangingPunct="1">
              <a:lnSpc>
                <a:spcPct val="90000"/>
              </a:lnSpc>
            </a:pPr>
            <a:r>
              <a:rPr lang="en-US" smtClean="0">
                <a:latin typeface="Times New Roman" pitchFamily="18" charset="0"/>
              </a:rPr>
              <a:t> In majoritatea cazurilor volumul de apa livrat este mai mic decat volumul  contorizat, aceasta se datoreaza pirderilor de apa care au loc in retea. </a:t>
            </a:r>
          </a:p>
          <a:p>
            <a:pPr eaLnBrk="1" hangingPunct="1">
              <a:lnSpc>
                <a:spcPct val="90000"/>
              </a:lnSpc>
            </a:pPr>
            <a:r>
              <a:rPr lang="it-IT" smtClean="0">
                <a:latin typeface="Times New Roman" pitchFamily="18" charset="0"/>
              </a:rPr>
              <a:t>Pierderile de apa pot fi: pierderi reale (fizice) si perderi  aparente.</a:t>
            </a:r>
          </a:p>
          <a:p>
            <a:pPr eaLnBrk="1" hangingPunct="1">
              <a:lnSpc>
                <a:spcPct val="90000"/>
              </a:lnSpc>
            </a:pPr>
            <a:r>
              <a:rPr lang="it-IT" smtClean="0">
                <a:latin typeface="Times New Roman" pitchFamily="18" charset="0"/>
              </a:rPr>
              <a:t>Pierderile reale </a:t>
            </a:r>
            <a:r>
              <a:rPr lang="ro-RO" smtClean="0">
                <a:latin typeface="Times New Roman" pitchFamily="18" charset="0"/>
              </a:rPr>
              <a:t>-</a:t>
            </a:r>
            <a:r>
              <a:rPr lang="it-IT" smtClean="0">
                <a:latin typeface="Times New Roman" pitchFamily="18" charset="0"/>
              </a:rPr>
              <a:t> scurgerile din sistemele de alimentare cu apa,   pierderile aparente </a:t>
            </a:r>
            <a:r>
              <a:rPr lang="ro-RO" smtClean="0">
                <a:latin typeface="Times New Roman" pitchFamily="18" charset="0"/>
              </a:rPr>
              <a:t>- </a:t>
            </a:r>
            <a:r>
              <a:rPr lang="it-IT" smtClean="0">
                <a:latin typeface="Times New Roman" pitchFamily="18" charset="0"/>
              </a:rPr>
              <a:t>pierderi “non-fizice” sau  “comerciale”.  </a:t>
            </a:r>
          </a:p>
          <a:p>
            <a:pPr eaLnBrk="1" hangingPunct="1">
              <a:lnSpc>
                <a:spcPct val="90000"/>
              </a:lnSpc>
            </a:pPr>
            <a:r>
              <a:rPr lang="it-IT" smtClean="0">
                <a:latin typeface="Times New Roman" pitchFamily="18" charset="0"/>
              </a:rPr>
              <a:t> Principala diferenta</a:t>
            </a:r>
            <a:r>
              <a:rPr lang="ro-RO" smtClean="0">
                <a:latin typeface="Times New Roman" pitchFamily="18" charset="0"/>
              </a:rPr>
              <a:t>:</a:t>
            </a:r>
            <a:r>
              <a:rPr lang="it-IT" smtClean="0">
                <a:latin typeface="Times New Roman" pitchFamily="18" charset="0"/>
              </a:rPr>
              <a:t> “pierderea reala” reprezinta apa produsa de  operator care se pierde in mod real, “pierderea aparenta” </a:t>
            </a:r>
            <a:r>
              <a:rPr lang="ro-RO" smtClean="0">
                <a:latin typeface="Times New Roman" pitchFamily="18" charset="0"/>
              </a:rPr>
              <a:t>-</a:t>
            </a:r>
            <a:r>
              <a:rPr lang="it-IT" smtClean="0">
                <a:latin typeface="Times New Roman" pitchFamily="18" charset="0"/>
              </a:rPr>
              <a:t> apa utilizat</a:t>
            </a:r>
            <a:r>
              <a:rPr lang="ro-RO" smtClean="0">
                <a:latin typeface="Times New Roman" pitchFamily="18" charset="0"/>
              </a:rPr>
              <a:t>ă</a:t>
            </a:r>
            <a:r>
              <a:rPr lang="it-IT" smtClean="0">
                <a:latin typeface="Times New Roman" pitchFamily="18" charset="0"/>
              </a:rPr>
              <a:t> de catre  consumatori, dar care nu este facturata.  </a:t>
            </a:r>
            <a:endParaRPr lang="ro-RO" smtClean="0">
              <a:latin typeface="Times New Roman" pitchFamily="18" charset="0"/>
            </a:endParaRPr>
          </a:p>
          <a:p>
            <a:pPr eaLnBrk="1" hangingPunct="1">
              <a:lnSpc>
                <a:spcPct val="90000"/>
              </a:lnSpc>
              <a:buFont typeface="Arial" charset="0"/>
              <a:buNone/>
            </a:pPr>
            <a:endParaRPr lang="ru-RU" smtClean="0">
              <a:latin typeface="Times New Roman" pitchFamily="18" charset="0"/>
            </a:endParaRPr>
          </a:p>
        </p:txBody>
      </p:sp>
      <p:pic>
        <p:nvPicPr>
          <p:cNvPr id="21507" name="Picture 2" descr="D:\docs\desktop\ELdZ_Mol_cmyk_rum.jpg"/>
          <p:cNvPicPr>
            <a:picLocks noChangeAspect="1" noChangeArrowheads="1"/>
          </p:cNvPicPr>
          <p:nvPr/>
        </p:nvPicPr>
        <p:blipFill>
          <a:blip r:embed="rId2"/>
          <a:srcRect/>
          <a:stretch>
            <a:fillRect/>
          </a:stretch>
        </p:blipFill>
        <p:spPr bwMode="auto">
          <a:xfrm>
            <a:off x="0" y="0"/>
            <a:ext cx="2138363" cy="1555750"/>
          </a:xfrm>
          <a:prstGeom prst="rect">
            <a:avLst/>
          </a:prstGeom>
          <a:noFill/>
          <a:ln w="9525">
            <a:noFill/>
            <a:miter lim="800000"/>
            <a:headEnd/>
            <a:tailEnd/>
          </a:ln>
        </p:spPr>
      </p:pic>
      <p:sp>
        <p:nvSpPr>
          <p:cNvPr id="21508" name="Datumsplatzhalter 3"/>
          <p:cNvSpPr txBox="1">
            <a:spLocks noGrp="1"/>
          </p:cNvSpPr>
          <p:nvPr/>
        </p:nvSpPr>
        <p:spPr bwMode="auto">
          <a:xfrm>
            <a:off x="771525" y="6611938"/>
            <a:ext cx="1295400" cy="246062"/>
          </a:xfrm>
          <a:prstGeom prst="rect">
            <a:avLst/>
          </a:prstGeom>
          <a:noFill/>
          <a:ln w="9525">
            <a:noFill/>
            <a:miter lim="800000"/>
            <a:headEnd/>
            <a:tailEnd/>
          </a:ln>
        </p:spPr>
        <p:txBody>
          <a:bodyPr>
            <a:spAutoFit/>
          </a:bodyPr>
          <a:lstStyle/>
          <a:p>
            <a:pPr eaLnBrk="0" hangingPunct="0"/>
            <a:r>
              <a:rPr lang="ro-RO" sz="1000" b="0">
                <a:solidFill>
                  <a:srgbClr val="6E6452"/>
                </a:solidFill>
              </a:rPr>
              <a:t>26</a:t>
            </a:r>
            <a:r>
              <a:rPr lang="en-US" sz="1000" b="0">
                <a:solidFill>
                  <a:srgbClr val="6E6452"/>
                </a:solidFill>
              </a:rPr>
              <a:t>/10/2016</a:t>
            </a:r>
            <a:endParaRPr lang="de-DE" sz="1000" b="0">
              <a:solidFill>
                <a:srgbClr val="6E6452"/>
              </a:solidFill>
            </a:endParaRPr>
          </a:p>
        </p:txBody>
      </p:sp>
      <p:sp>
        <p:nvSpPr>
          <p:cNvPr id="21509" name="Fußzeilenplatzhalter 2"/>
          <p:cNvSpPr txBox="1">
            <a:spLocks noGrp="1"/>
          </p:cNvSpPr>
          <p:nvPr/>
        </p:nvSpPr>
        <p:spPr bwMode="auto">
          <a:xfrm>
            <a:off x="2862263" y="6581775"/>
            <a:ext cx="3419475" cy="246063"/>
          </a:xfrm>
          <a:prstGeom prst="rect">
            <a:avLst/>
          </a:prstGeom>
          <a:noFill/>
          <a:ln w="9525">
            <a:noFill/>
            <a:miter lim="800000"/>
            <a:headEnd/>
            <a:tailEnd/>
          </a:ln>
        </p:spPr>
        <p:txBody>
          <a:bodyPr>
            <a:spAutoFit/>
          </a:bodyPr>
          <a:lstStyle/>
          <a:p>
            <a:pPr algn="ctr" eaLnBrk="0" hangingPunct="0"/>
            <a:r>
              <a:rPr lang="de-DE" sz="1000">
                <a:solidFill>
                  <a:srgbClr val="6E6452"/>
                </a:solidFill>
              </a:rPr>
              <a:t>Ione</a:t>
            </a:r>
            <a:r>
              <a:rPr lang="ro-RO" sz="1000">
                <a:solidFill>
                  <a:srgbClr val="6E6452"/>
                </a:solidFill>
              </a:rPr>
              <a:t>ţ</a:t>
            </a:r>
            <a:endParaRPr lang="de-DE" sz="1000">
              <a:solidFill>
                <a:srgbClr val="6E6452"/>
              </a:solidFill>
            </a:endParaRPr>
          </a:p>
        </p:txBody>
      </p:sp>
    </p:spTree>
  </p:cSld>
  <p:clrMapOvr>
    <a:masterClrMapping/>
  </p:clrMapOvr>
  <p:transition/>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ußzeilenplatzhalter 2"/>
          <p:cNvSpPr>
            <a:spLocks noGrp="1"/>
          </p:cNvSpPr>
          <p:nvPr>
            <p:ph type="ftr" sz="quarter" idx="10"/>
          </p:nvPr>
        </p:nvSpPr>
        <p:spPr/>
        <p:txBody>
          <a:bodyPr/>
          <a:lstStyle/>
          <a:p>
            <a:pPr>
              <a:defRPr/>
            </a:pPr>
            <a:r>
              <a:rPr lang="de-DE"/>
              <a:t>XXX</a:t>
            </a:r>
          </a:p>
        </p:txBody>
      </p:sp>
      <p:sp>
        <p:nvSpPr>
          <p:cNvPr id="58370" name="Datumsplatzhalter 3"/>
          <p:cNvSpPr>
            <a:spLocks noGrp="1"/>
          </p:cNvSpPr>
          <p:nvPr>
            <p:ph type="dt" sz="quarter" idx="11"/>
          </p:nvPr>
        </p:nvSpPr>
        <p:spPr>
          <a:noFill/>
        </p:spPr>
        <p:txBody>
          <a:bodyPr/>
          <a:lstStyle/>
          <a:p>
            <a:fld id="{5CB63CEB-D820-41DD-AC2B-2E1BCE77A060}" type="datetime1">
              <a:rPr lang="en-GB" smtClean="0"/>
              <a:pPr/>
              <a:t>19/10/2016</a:t>
            </a:fld>
            <a:endParaRPr lang="de-DE" smtClean="0"/>
          </a:p>
        </p:txBody>
      </p:sp>
      <p:pic>
        <p:nvPicPr>
          <p:cNvPr id="58371" name="Picture 2" descr="D:\docs\desktop\ELdZ_Mol_cmyk_rum.jpg"/>
          <p:cNvPicPr>
            <a:picLocks noChangeAspect="1" noChangeArrowheads="1"/>
          </p:cNvPicPr>
          <p:nvPr/>
        </p:nvPicPr>
        <p:blipFill>
          <a:blip r:embed="rId2"/>
          <a:srcRect/>
          <a:stretch>
            <a:fillRect/>
          </a:stretch>
        </p:blipFill>
        <p:spPr bwMode="auto">
          <a:xfrm>
            <a:off x="0" y="0"/>
            <a:ext cx="2138363" cy="1555750"/>
          </a:xfrm>
          <a:prstGeom prst="rect">
            <a:avLst/>
          </a:prstGeom>
          <a:noFill/>
          <a:ln w="9525">
            <a:noFill/>
            <a:miter lim="800000"/>
            <a:headEnd/>
            <a:tailEnd/>
          </a:ln>
        </p:spPr>
      </p:pic>
      <p:sp>
        <p:nvSpPr>
          <p:cNvPr id="58372" name="Textfeld 5"/>
          <p:cNvSpPr txBox="1">
            <a:spLocks noChangeArrowheads="1"/>
          </p:cNvSpPr>
          <p:nvPr/>
        </p:nvSpPr>
        <p:spPr bwMode="auto">
          <a:xfrm>
            <a:off x="7419975" y="314325"/>
            <a:ext cx="1066800" cy="215900"/>
          </a:xfrm>
          <a:prstGeom prst="rect">
            <a:avLst/>
          </a:prstGeom>
          <a:noFill/>
          <a:ln w="9525">
            <a:noFill/>
            <a:miter lim="800000"/>
            <a:headEnd/>
            <a:tailEnd/>
          </a:ln>
        </p:spPr>
        <p:txBody>
          <a:bodyPr>
            <a:spAutoFit/>
          </a:bodyPr>
          <a:lstStyle/>
          <a:p>
            <a:pPr eaLnBrk="0" hangingPunct="0"/>
            <a:r>
              <a:rPr lang="ro-RO" sz="800" b="0">
                <a:solidFill>
                  <a:schemeClr val="tx1"/>
                </a:solidFill>
                <a:latin typeface="Arial" charset="0"/>
                <a:cs typeface="Arial" charset="0"/>
              </a:rPr>
              <a:t>Implementat de</a:t>
            </a:r>
            <a:endParaRPr lang="en-GB" sz="800" b="0">
              <a:solidFill>
                <a:schemeClr val="tx1"/>
              </a:solidFill>
              <a:latin typeface="Arial" charset="0"/>
              <a:cs typeface="Arial" charset="0"/>
            </a:endParaRPr>
          </a:p>
        </p:txBody>
      </p:sp>
      <p:pic>
        <p:nvPicPr>
          <p:cNvPr id="58373" name="Picture 15" descr="Gopa Log MS cmyk RZ"/>
          <p:cNvPicPr>
            <a:picLocks noChangeAspect="1" noChangeArrowheads="1"/>
          </p:cNvPicPr>
          <p:nvPr/>
        </p:nvPicPr>
        <p:blipFill>
          <a:blip r:embed="rId3"/>
          <a:srcRect/>
          <a:stretch>
            <a:fillRect/>
          </a:stretch>
        </p:blipFill>
        <p:spPr bwMode="auto">
          <a:xfrm>
            <a:off x="1404938" y="2792413"/>
            <a:ext cx="2827337" cy="1146175"/>
          </a:xfrm>
          <a:prstGeom prst="rect">
            <a:avLst/>
          </a:prstGeom>
          <a:noFill/>
          <a:ln w="9525">
            <a:noFill/>
            <a:miter lim="800000"/>
            <a:headEnd/>
            <a:tailEnd/>
          </a:ln>
        </p:spPr>
      </p:pic>
      <p:sp>
        <p:nvSpPr>
          <p:cNvPr id="58374" name="Textfeld 5"/>
          <p:cNvSpPr txBox="1">
            <a:spLocks noChangeArrowheads="1"/>
          </p:cNvSpPr>
          <p:nvPr/>
        </p:nvSpPr>
        <p:spPr bwMode="auto">
          <a:xfrm>
            <a:off x="5395913" y="2427288"/>
            <a:ext cx="1066800" cy="215900"/>
          </a:xfrm>
          <a:prstGeom prst="rect">
            <a:avLst/>
          </a:prstGeom>
          <a:noFill/>
          <a:ln w="9525">
            <a:noFill/>
            <a:miter lim="800000"/>
            <a:headEnd/>
            <a:tailEnd/>
          </a:ln>
        </p:spPr>
        <p:txBody>
          <a:bodyPr>
            <a:spAutoFit/>
          </a:bodyPr>
          <a:lstStyle/>
          <a:p>
            <a:pPr eaLnBrk="0" hangingPunct="0"/>
            <a:r>
              <a:rPr lang="en-US" sz="800" b="0">
                <a:solidFill>
                  <a:schemeClr val="tx1"/>
                </a:solidFill>
                <a:latin typeface="Arial" charset="0"/>
                <a:cs typeface="Arial" charset="0"/>
              </a:rPr>
              <a:t>Din numele</a:t>
            </a:r>
            <a:endParaRPr lang="en-GB" sz="800" b="0">
              <a:solidFill>
                <a:schemeClr val="tx1"/>
              </a:solidFill>
              <a:latin typeface="Arial" charset="0"/>
              <a:cs typeface="Arial" charset="0"/>
            </a:endParaRPr>
          </a:p>
        </p:txBody>
      </p:sp>
      <p:pic>
        <p:nvPicPr>
          <p:cNvPr id="58375" name="Picture 19"/>
          <p:cNvPicPr>
            <a:picLocks noChangeAspect="1"/>
          </p:cNvPicPr>
          <p:nvPr/>
        </p:nvPicPr>
        <p:blipFill>
          <a:blip r:embed="rId4"/>
          <a:srcRect/>
          <a:stretch>
            <a:fillRect/>
          </a:stretch>
        </p:blipFill>
        <p:spPr bwMode="auto">
          <a:xfrm>
            <a:off x="5395913" y="2792413"/>
            <a:ext cx="3400425" cy="914400"/>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2"/>
          <p:cNvSpPr>
            <a:spLocks noGrp="1" noChangeArrowheads="1"/>
          </p:cNvSpPr>
          <p:nvPr>
            <p:ph type="title"/>
          </p:nvPr>
        </p:nvSpPr>
        <p:spPr>
          <a:xfrm>
            <a:off x="531813" y="936625"/>
            <a:ext cx="7775575" cy="593725"/>
          </a:xfrm>
        </p:spPr>
        <p:txBody>
          <a:bodyPr/>
          <a:lstStyle/>
          <a:p>
            <a:pPr algn="ctr" eaLnBrk="1" hangingPunct="1"/>
            <a:r>
              <a:rPr lang="en-US" sz="3200" b="1" smtClean="0">
                <a:latin typeface="Times New Roman" pitchFamily="18" charset="0"/>
              </a:rPr>
              <a:t>Scopul contori</a:t>
            </a:r>
            <a:r>
              <a:rPr lang="ro-RO" sz="3200" b="1" smtClean="0">
                <a:latin typeface="Times New Roman" pitchFamily="18" charset="0"/>
              </a:rPr>
              <a:t>zării</a:t>
            </a:r>
            <a:endParaRPr lang="ru-RU" sz="3200" b="1" smtClean="0">
              <a:latin typeface="Times New Roman" pitchFamily="18" charset="0"/>
            </a:endParaRPr>
          </a:p>
        </p:txBody>
      </p:sp>
      <p:sp>
        <p:nvSpPr>
          <p:cNvPr id="22530" name="Rectangle 3"/>
          <p:cNvSpPr>
            <a:spLocks noGrp="1" noChangeArrowheads="1"/>
          </p:cNvSpPr>
          <p:nvPr>
            <p:ph type="body" idx="1"/>
          </p:nvPr>
        </p:nvSpPr>
        <p:spPr>
          <a:xfrm>
            <a:off x="519113" y="1687513"/>
            <a:ext cx="8296275" cy="4652962"/>
          </a:xfrm>
          <a:ln>
            <a:solidFill>
              <a:schemeClr val="tx1"/>
            </a:solidFill>
          </a:ln>
        </p:spPr>
        <p:txBody>
          <a:bodyPr/>
          <a:lstStyle/>
          <a:p>
            <a:pPr eaLnBrk="1" hangingPunct="1">
              <a:lnSpc>
                <a:spcPct val="90000"/>
              </a:lnSpc>
            </a:pPr>
            <a:endParaRPr lang="it-IT" sz="1600" smtClean="0">
              <a:latin typeface="Times New Roman" pitchFamily="18" charset="0"/>
            </a:endParaRPr>
          </a:p>
          <a:p>
            <a:pPr eaLnBrk="1" hangingPunct="1">
              <a:lnSpc>
                <a:spcPct val="90000"/>
              </a:lnSpc>
            </a:pPr>
            <a:r>
              <a:rPr lang="it-IT" sz="1600" smtClean="0">
                <a:latin typeface="Times New Roman" pitchFamily="18" charset="0"/>
              </a:rPr>
              <a:t>Pierderile de apa  sunt determinate din bilantul apei, care constituie: </a:t>
            </a:r>
            <a:r>
              <a:rPr lang="it-IT" sz="1600" i="1" smtClean="0">
                <a:latin typeface="Times New Roman" pitchFamily="18" charset="0"/>
              </a:rPr>
              <a:t>Volumul de apa furnizata in reteaua de distributie – Volumul de apa facturata la toti consumatorii, in </a:t>
            </a:r>
            <a:r>
              <a:rPr lang="ro-RO" sz="1600" i="1" smtClean="0">
                <a:latin typeface="Times New Roman" pitchFamily="18" charset="0"/>
              </a:rPr>
              <a:t>м³</a:t>
            </a:r>
            <a:r>
              <a:rPr lang="ru-RU" sz="1600" smtClean="0">
                <a:latin typeface="Times New Roman" pitchFamily="18" charset="0"/>
              </a:rPr>
              <a:t> </a:t>
            </a:r>
            <a:r>
              <a:rPr lang="it-IT" sz="1600" i="1" smtClean="0">
                <a:latin typeface="Times New Roman" pitchFamily="18" charset="0"/>
              </a:rPr>
              <a:t>, sau raportat la Volumul de apa furnizata in reteaua de distributie x 100,in  %.</a:t>
            </a:r>
            <a:endParaRPr lang="ru-RU" sz="1600" i="1" smtClean="0">
              <a:latin typeface="Times New Roman" pitchFamily="18" charset="0"/>
            </a:endParaRPr>
          </a:p>
          <a:p>
            <a:pPr eaLnBrk="1" hangingPunct="1">
              <a:lnSpc>
                <a:spcPct val="90000"/>
              </a:lnSpc>
            </a:pPr>
            <a:r>
              <a:rPr lang="it-IT" sz="1600" smtClean="0">
                <a:latin typeface="Times New Roman" pitchFamily="18" charset="0"/>
              </a:rPr>
              <a:t>   Principalele elemente componente ale pierderilor aparente sunt</a:t>
            </a:r>
            <a:r>
              <a:rPr lang="ro-RO" sz="1600" smtClean="0">
                <a:latin typeface="Times New Roman" pitchFamily="18" charset="0"/>
              </a:rPr>
              <a:t>:</a:t>
            </a:r>
            <a:r>
              <a:rPr lang="it-IT" sz="1600" smtClean="0">
                <a:latin typeface="Times New Roman" pitchFamily="18" charset="0"/>
              </a:rPr>
              <a:t>  </a:t>
            </a:r>
            <a:endParaRPr lang="ro-RO" sz="1600" smtClean="0">
              <a:latin typeface="Times New Roman" pitchFamily="18" charset="0"/>
            </a:endParaRPr>
          </a:p>
          <a:p>
            <a:pPr eaLnBrk="1" hangingPunct="1">
              <a:lnSpc>
                <a:spcPct val="90000"/>
              </a:lnSpc>
              <a:buFont typeface="Arial" charset="0"/>
              <a:buNone/>
            </a:pPr>
            <a:r>
              <a:rPr lang="ro-RO" sz="1600" smtClean="0">
                <a:latin typeface="Times New Roman" pitchFamily="18" charset="0"/>
              </a:rPr>
              <a:t>     </a:t>
            </a:r>
            <a:r>
              <a:rPr lang="it-IT" sz="1600" b="1" i="1" smtClean="0">
                <a:latin typeface="Times New Roman" pitchFamily="18" charset="0"/>
              </a:rPr>
              <a:t>consumul neautorizat </a:t>
            </a:r>
            <a:r>
              <a:rPr lang="ro-RO" sz="1600" b="1" i="1" smtClean="0">
                <a:latin typeface="Times New Roman" pitchFamily="18" charset="0"/>
              </a:rPr>
              <a:t>  </a:t>
            </a:r>
            <a:r>
              <a:rPr lang="it-IT" sz="1600" b="1" i="1" smtClean="0">
                <a:latin typeface="Times New Roman" pitchFamily="18" charset="0"/>
              </a:rPr>
              <a:t>si  </a:t>
            </a:r>
            <a:r>
              <a:rPr lang="ro-RO" sz="1600" b="1" i="1" smtClean="0">
                <a:latin typeface="Times New Roman" pitchFamily="18" charset="0"/>
              </a:rPr>
              <a:t> </a:t>
            </a:r>
            <a:r>
              <a:rPr lang="it-IT" sz="1600" b="1" i="1" smtClean="0">
                <a:latin typeface="Times New Roman" pitchFamily="18" charset="0"/>
              </a:rPr>
              <a:t>inprecizia apometrelor.</a:t>
            </a:r>
            <a:endParaRPr lang="ro-RO" sz="1600" b="1" i="1" smtClean="0">
              <a:latin typeface="Times New Roman" pitchFamily="18" charset="0"/>
            </a:endParaRPr>
          </a:p>
          <a:p>
            <a:pPr eaLnBrk="1" hangingPunct="1">
              <a:lnSpc>
                <a:spcPct val="90000"/>
              </a:lnSpc>
            </a:pPr>
            <a:r>
              <a:rPr lang="it-IT" sz="1600" b="1" i="1" smtClean="0">
                <a:latin typeface="Times New Roman" pitchFamily="18" charset="0"/>
              </a:rPr>
              <a:t>Consumul neautorizat</a:t>
            </a:r>
            <a:r>
              <a:rPr lang="it-IT" sz="1600" smtClean="0">
                <a:latin typeface="Times New Roman" pitchFamily="18" charset="0"/>
              </a:rPr>
              <a:t> este in general difícil de determinat, dar aceasta depinde de capacitatea operatorului de a  identifica  utilizatori</a:t>
            </a:r>
            <a:r>
              <a:rPr lang="ro-RO" sz="1600" smtClean="0">
                <a:latin typeface="Times New Roman" pitchFamily="18" charset="0"/>
              </a:rPr>
              <a:t>i</a:t>
            </a:r>
            <a:r>
              <a:rPr lang="it-IT" sz="1600" smtClean="0">
                <a:latin typeface="Times New Roman" pitchFamily="18" charset="0"/>
              </a:rPr>
              <a:t> de apa  nefacturat</a:t>
            </a:r>
            <a:r>
              <a:rPr lang="ro-RO" sz="1600" smtClean="0">
                <a:latin typeface="Times New Roman" pitchFamily="18" charset="0"/>
              </a:rPr>
              <a:t>ă</a:t>
            </a:r>
            <a:r>
              <a:rPr lang="it-IT" sz="1600" smtClean="0">
                <a:latin typeface="Times New Roman" pitchFamily="18" charset="0"/>
              </a:rPr>
              <a:t> </a:t>
            </a:r>
            <a:r>
              <a:rPr lang="ro-RO" sz="1600" smtClean="0">
                <a:latin typeface="Times New Roman" pitchFamily="18" charset="0"/>
              </a:rPr>
              <a:t>,</a:t>
            </a:r>
            <a:r>
              <a:rPr lang="it-IT" sz="1600" smtClean="0">
                <a:latin typeface="Times New Roman" pitchFamily="18" charset="0"/>
              </a:rPr>
              <a:t>  depistar</a:t>
            </a:r>
            <a:r>
              <a:rPr lang="ro-RO" sz="1600" smtClean="0">
                <a:latin typeface="Times New Roman" pitchFamily="18" charset="0"/>
              </a:rPr>
              <a:t>ea</a:t>
            </a:r>
            <a:r>
              <a:rPr lang="it-IT" sz="1600" smtClean="0">
                <a:latin typeface="Times New Roman" pitchFamily="18" charset="0"/>
              </a:rPr>
              <a:t> bransamentelor neinregistrate, bransamentelor ilegale, apometrelor falsifícate, etc. Prin  acasta, Operatorul poate infaptui  actiuni de instalare a apometrelor</a:t>
            </a:r>
            <a:r>
              <a:rPr lang="ro-RO" sz="1600" smtClean="0">
                <a:latin typeface="Times New Roman" pitchFamily="18" charset="0"/>
              </a:rPr>
              <a:t> pe branşamentele date</a:t>
            </a:r>
            <a:r>
              <a:rPr lang="it-IT" sz="1600" smtClean="0">
                <a:latin typeface="Times New Roman" pitchFamily="18" charset="0"/>
              </a:rPr>
              <a:t> si drept rezultat sa ob</a:t>
            </a:r>
            <a:r>
              <a:rPr lang="ro-RO" sz="1600" smtClean="0">
                <a:latin typeface="Times New Roman" pitchFamily="18" charset="0"/>
              </a:rPr>
              <a:t>ţ</a:t>
            </a:r>
            <a:r>
              <a:rPr lang="it-IT" sz="1600" smtClean="0">
                <a:latin typeface="Times New Roman" pitchFamily="18" charset="0"/>
              </a:rPr>
              <a:t>in</a:t>
            </a:r>
            <a:r>
              <a:rPr lang="ro-RO" sz="1600" smtClean="0">
                <a:latin typeface="Times New Roman" pitchFamily="18" charset="0"/>
              </a:rPr>
              <a:t>ă</a:t>
            </a:r>
            <a:r>
              <a:rPr lang="it-IT" sz="1600" smtClean="0">
                <a:latin typeface="Times New Roman" pitchFamily="18" charset="0"/>
              </a:rPr>
              <a:t> venituri suplimentare.</a:t>
            </a:r>
            <a:endParaRPr lang="ro-RO" sz="1600" smtClean="0">
              <a:latin typeface="Times New Roman" pitchFamily="18" charset="0"/>
            </a:endParaRPr>
          </a:p>
          <a:p>
            <a:pPr eaLnBrk="1" hangingPunct="1">
              <a:lnSpc>
                <a:spcPct val="90000"/>
              </a:lnSpc>
              <a:buFont typeface="Arial" charset="0"/>
              <a:buNone/>
            </a:pPr>
            <a:endParaRPr lang="it-IT" sz="1600" smtClean="0">
              <a:latin typeface="Times New Roman" pitchFamily="18" charset="0"/>
            </a:endParaRPr>
          </a:p>
          <a:p>
            <a:pPr eaLnBrk="1" hangingPunct="1">
              <a:lnSpc>
                <a:spcPct val="90000"/>
              </a:lnSpc>
            </a:pPr>
            <a:r>
              <a:rPr lang="it-IT" sz="1600" smtClean="0">
                <a:latin typeface="Times New Roman" pitchFamily="18" charset="0"/>
              </a:rPr>
              <a:t> </a:t>
            </a:r>
            <a:r>
              <a:rPr lang="it-IT" sz="1600" b="1" i="1" smtClean="0">
                <a:latin typeface="Times New Roman" pitchFamily="18" charset="0"/>
              </a:rPr>
              <a:t>Imprecizia apometrelor</a:t>
            </a:r>
            <a:r>
              <a:rPr lang="it-IT" sz="1600" smtClean="0">
                <a:latin typeface="Times New Roman" pitchFamily="18" charset="0"/>
              </a:rPr>
              <a:t> poate fi evaluata  prin verificarea   corectitudinii diametrului, modelului </a:t>
            </a:r>
            <a:r>
              <a:rPr lang="ro-RO" sz="1600" smtClean="0">
                <a:latin typeface="Times New Roman" pitchFamily="18" charset="0"/>
              </a:rPr>
              <a:t> şi </a:t>
            </a:r>
            <a:r>
              <a:rPr lang="it-IT" sz="1600" smtClean="0">
                <a:latin typeface="Times New Roman" pitchFamily="18" charset="0"/>
              </a:rPr>
              <a:t>duratei de functionare</a:t>
            </a:r>
            <a:r>
              <a:rPr lang="ro-RO" sz="1600" smtClean="0">
                <a:latin typeface="Times New Roman" pitchFamily="18" charset="0"/>
              </a:rPr>
              <a:t>.</a:t>
            </a:r>
            <a:r>
              <a:rPr lang="it-IT" sz="1600" smtClean="0">
                <a:latin typeface="Times New Roman" pitchFamily="18" charset="0"/>
              </a:rPr>
              <a:t>  Aceasta va conduce la programarea politicii de contorizare.</a:t>
            </a:r>
            <a:endParaRPr lang="ru-RU" sz="1600" smtClean="0">
              <a:latin typeface="Times New Roman" pitchFamily="18" charset="0"/>
            </a:endParaRPr>
          </a:p>
          <a:p>
            <a:pPr eaLnBrk="1" hangingPunct="1">
              <a:lnSpc>
                <a:spcPct val="90000"/>
              </a:lnSpc>
            </a:pPr>
            <a:endParaRPr lang="ru-RU" sz="1600" smtClean="0">
              <a:latin typeface="Times New Roman" pitchFamily="18" charset="0"/>
            </a:endParaRPr>
          </a:p>
        </p:txBody>
      </p:sp>
      <p:pic>
        <p:nvPicPr>
          <p:cNvPr id="22531" name="Picture 2" descr="D:\docs\desktop\ELdZ_Mol_cmyk_rum.jpg"/>
          <p:cNvPicPr>
            <a:picLocks noChangeAspect="1" noChangeArrowheads="1"/>
          </p:cNvPicPr>
          <p:nvPr/>
        </p:nvPicPr>
        <p:blipFill>
          <a:blip r:embed="rId2"/>
          <a:srcRect/>
          <a:stretch>
            <a:fillRect/>
          </a:stretch>
        </p:blipFill>
        <p:spPr bwMode="auto">
          <a:xfrm>
            <a:off x="0" y="0"/>
            <a:ext cx="2138363" cy="1555750"/>
          </a:xfrm>
          <a:prstGeom prst="rect">
            <a:avLst/>
          </a:prstGeom>
          <a:noFill/>
          <a:ln w="9525">
            <a:noFill/>
            <a:miter lim="800000"/>
            <a:headEnd/>
            <a:tailEnd/>
          </a:ln>
        </p:spPr>
      </p:pic>
      <p:sp>
        <p:nvSpPr>
          <p:cNvPr id="22532" name="Datumsplatzhalter 3"/>
          <p:cNvSpPr txBox="1">
            <a:spLocks noGrp="1"/>
          </p:cNvSpPr>
          <p:nvPr/>
        </p:nvSpPr>
        <p:spPr bwMode="auto">
          <a:xfrm>
            <a:off x="771525" y="6611938"/>
            <a:ext cx="1295400" cy="246062"/>
          </a:xfrm>
          <a:prstGeom prst="rect">
            <a:avLst/>
          </a:prstGeom>
          <a:noFill/>
          <a:ln w="9525">
            <a:noFill/>
            <a:miter lim="800000"/>
            <a:headEnd/>
            <a:tailEnd/>
          </a:ln>
        </p:spPr>
        <p:txBody>
          <a:bodyPr>
            <a:spAutoFit/>
          </a:bodyPr>
          <a:lstStyle/>
          <a:p>
            <a:pPr eaLnBrk="0" hangingPunct="0"/>
            <a:r>
              <a:rPr lang="ro-RO" sz="1000" b="0">
                <a:solidFill>
                  <a:srgbClr val="6E6452"/>
                </a:solidFill>
              </a:rPr>
              <a:t>26</a:t>
            </a:r>
            <a:r>
              <a:rPr lang="en-US" sz="1000" b="0">
                <a:solidFill>
                  <a:srgbClr val="6E6452"/>
                </a:solidFill>
              </a:rPr>
              <a:t>/10/2016</a:t>
            </a:r>
            <a:endParaRPr lang="de-DE" sz="1000" b="0">
              <a:solidFill>
                <a:srgbClr val="6E6452"/>
              </a:solidFill>
            </a:endParaRPr>
          </a:p>
        </p:txBody>
      </p:sp>
      <p:sp>
        <p:nvSpPr>
          <p:cNvPr id="22533" name="Fußzeilenplatzhalter 2"/>
          <p:cNvSpPr txBox="1">
            <a:spLocks noGrp="1"/>
          </p:cNvSpPr>
          <p:nvPr/>
        </p:nvSpPr>
        <p:spPr bwMode="auto">
          <a:xfrm>
            <a:off x="2862263" y="6581775"/>
            <a:ext cx="3419475" cy="246063"/>
          </a:xfrm>
          <a:prstGeom prst="rect">
            <a:avLst/>
          </a:prstGeom>
          <a:noFill/>
          <a:ln w="9525">
            <a:noFill/>
            <a:miter lim="800000"/>
            <a:headEnd/>
            <a:tailEnd/>
          </a:ln>
        </p:spPr>
        <p:txBody>
          <a:bodyPr>
            <a:spAutoFit/>
          </a:bodyPr>
          <a:lstStyle/>
          <a:p>
            <a:pPr algn="ctr" eaLnBrk="0" hangingPunct="0"/>
            <a:r>
              <a:rPr lang="de-DE" sz="1000">
                <a:solidFill>
                  <a:srgbClr val="6E6452"/>
                </a:solidFill>
              </a:rPr>
              <a:t>Ione</a:t>
            </a:r>
            <a:r>
              <a:rPr lang="ro-RO" sz="1000">
                <a:solidFill>
                  <a:srgbClr val="6E6452"/>
                </a:solidFill>
              </a:rPr>
              <a:t>ţ</a:t>
            </a:r>
            <a:endParaRPr lang="de-DE" sz="1000">
              <a:solidFill>
                <a:srgbClr val="6E6452"/>
              </a:solidFill>
            </a:endParaRPr>
          </a:p>
        </p:txBody>
      </p:sp>
    </p:spTree>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Rectangle 2"/>
          <p:cNvSpPr>
            <a:spLocks noGrp="1" noChangeArrowheads="1"/>
          </p:cNvSpPr>
          <p:nvPr>
            <p:ph type="title"/>
          </p:nvPr>
        </p:nvSpPr>
        <p:spPr/>
        <p:txBody>
          <a:bodyPr/>
          <a:lstStyle/>
          <a:p>
            <a:pPr algn="ctr"/>
            <a:r>
              <a:rPr lang="en-US" sz="3200" b="1" smtClean="0">
                <a:latin typeface="Times New Roman" pitchFamily="18" charset="0"/>
              </a:rPr>
              <a:t>Scopul contori</a:t>
            </a:r>
            <a:r>
              <a:rPr lang="ro-RO" sz="3200" b="1" smtClean="0">
                <a:latin typeface="Times New Roman" pitchFamily="18" charset="0"/>
              </a:rPr>
              <a:t>zării</a:t>
            </a:r>
            <a:endParaRPr lang="ru-RU" sz="3200" b="1" smtClean="0">
              <a:latin typeface="Times New Roman" pitchFamily="18" charset="0"/>
            </a:endParaRPr>
          </a:p>
        </p:txBody>
      </p:sp>
      <p:sp>
        <p:nvSpPr>
          <p:cNvPr id="23554" name="Rectangle 3"/>
          <p:cNvSpPr>
            <a:spLocks noGrp="1" noChangeArrowheads="1"/>
          </p:cNvSpPr>
          <p:nvPr>
            <p:ph type="body" idx="1"/>
          </p:nvPr>
        </p:nvSpPr>
        <p:spPr>
          <a:ln>
            <a:solidFill>
              <a:schemeClr val="tx1"/>
            </a:solidFill>
          </a:ln>
        </p:spPr>
        <p:txBody>
          <a:bodyPr/>
          <a:lstStyle/>
          <a:p>
            <a:pPr>
              <a:lnSpc>
                <a:spcPct val="90000"/>
              </a:lnSpc>
            </a:pPr>
            <a:r>
              <a:rPr lang="it-IT" sz="2000" smtClean="0">
                <a:latin typeface="Times New Roman" pitchFamily="18" charset="0"/>
              </a:rPr>
              <a:t>Dimensionarea apometrelor pe baza normativelor de apa utilizate in trecut a condus, la utilizarea unor apometre de bransament supradimensionate</a:t>
            </a:r>
            <a:r>
              <a:rPr lang="ro-RO" sz="2000" smtClean="0">
                <a:latin typeface="Times New Roman" pitchFamily="18" charset="0"/>
              </a:rPr>
              <a:t>.</a:t>
            </a:r>
            <a:r>
              <a:rPr lang="it-IT" sz="2000" smtClean="0">
                <a:latin typeface="Times New Roman" pitchFamily="18" charset="0"/>
              </a:rPr>
              <a:t> </a:t>
            </a:r>
            <a:endParaRPr lang="ro-RO" sz="2000" smtClean="0">
              <a:latin typeface="Times New Roman" pitchFamily="18" charset="0"/>
            </a:endParaRPr>
          </a:p>
          <a:p>
            <a:pPr>
              <a:lnSpc>
                <a:spcPct val="90000"/>
              </a:lnSpc>
            </a:pPr>
            <a:r>
              <a:rPr lang="it-IT" sz="2000" smtClean="0">
                <a:latin typeface="Times New Roman" pitchFamily="18" charset="0"/>
              </a:rPr>
              <a:t>Datorita trecerii la economia de piata si  majorarea  tarifelor, consumatorii si-u redus  consumul de apa, respectiv  si  apa uzata, </a:t>
            </a:r>
            <a:r>
              <a:rPr lang="ro-RO" sz="2000" smtClean="0">
                <a:latin typeface="Times New Roman" pitchFamily="18" charset="0"/>
              </a:rPr>
              <a:t>a</a:t>
            </a:r>
            <a:r>
              <a:rPr lang="it-IT" sz="2000" smtClean="0">
                <a:latin typeface="Times New Roman" pitchFamily="18" charset="0"/>
              </a:rPr>
              <a:t>stfel, consumul  de apa s-a redus substantial.</a:t>
            </a:r>
            <a:endParaRPr lang="ro-RO" sz="2000" smtClean="0">
              <a:latin typeface="Times New Roman" pitchFamily="18" charset="0"/>
            </a:endParaRPr>
          </a:p>
          <a:p>
            <a:pPr>
              <a:lnSpc>
                <a:spcPct val="90000"/>
              </a:lnSpc>
            </a:pPr>
            <a:r>
              <a:rPr lang="it-IT" sz="2000" b="1" i="1" smtClean="0">
                <a:latin typeface="Times New Roman" pitchFamily="18" charset="0"/>
              </a:rPr>
              <a:t>Elaborarea si monitorizarea corespunzatoare a politicii de contorizare a clientilor sunt principalele componenete ale programului de control  al pierderilor aparente si respectiv,  a programului de crestere a veniturilor operatorilior de apa si canalizare. </a:t>
            </a:r>
            <a:endParaRPr lang="ru-RU" sz="2000" b="1" i="1" smtClean="0">
              <a:latin typeface="Times New Roman" pitchFamily="18" charset="0"/>
            </a:endParaRPr>
          </a:p>
          <a:p>
            <a:pPr>
              <a:lnSpc>
                <a:spcPct val="90000"/>
              </a:lnSpc>
            </a:pPr>
            <a:endParaRPr lang="ru-RU" sz="2000" smtClean="0"/>
          </a:p>
        </p:txBody>
      </p:sp>
      <p:pic>
        <p:nvPicPr>
          <p:cNvPr id="23555" name="Picture 2" descr="D:\docs\desktop\ELdZ_Mol_cmyk_rum.jpg"/>
          <p:cNvPicPr>
            <a:picLocks noChangeAspect="1" noChangeArrowheads="1"/>
          </p:cNvPicPr>
          <p:nvPr/>
        </p:nvPicPr>
        <p:blipFill>
          <a:blip r:embed="rId2"/>
          <a:srcRect/>
          <a:stretch>
            <a:fillRect/>
          </a:stretch>
        </p:blipFill>
        <p:spPr bwMode="auto">
          <a:xfrm>
            <a:off x="0" y="0"/>
            <a:ext cx="2138363" cy="1555750"/>
          </a:xfrm>
          <a:prstGeom prst="rect">
            <a:avLst/>
          </a:prstGeom>
          <a:noFill/>
          <a:ln w="9525">
            <a:noFill/>
            <a:miter lim="800000"/>
            <a:headEnd/>
            <a:tailEnd/>
          </a:ln>
        </p:spPr>
      </p:pic>
      <p:sp>
        <p:nvSpPr>
          <p:cNvPr id="23556" name="Datumsplatzhalter 3"/>
          <p:cNvSpPr txBox="1">
            <a:spLocks noGrp="1"/>
          </p:cNvSpPr>
          <p:nvPr/>
        </p:nvSpPr>
        <p:spPr bwMode="auto">
          <a:xfrm>
            <a:off x="771525" y="6611938"/>
            <a:ext cx="1295400" cy="246062"/>
          </a:xfrm>
          <a:prstGeom prst="rect">
            <a:avLst/>
          </a:prstGeom>
          <a:noFill/>
          <a:ln w="9525">
            <a:noFill/>
            <a:miter lim="800000"/>
            <a:headEnd/>
            <a:tailEnd/>
          </a:ln>
        </p:spPr>
        <p:txBody>
          <a:bodyPr>
            <a:spAutoFit/>
          </a:bodyPr>
          <a:lstStyle/>
          <a:p>
            <a:pPr eaLnBrk="0" hangingPunct="0"/>
            <a:r>
              <a:rPr lang="ro-RO" sz="1000" b="0">
                <a:solidFill>
                  <a:srgbClr val="6E6452"/>
                </a:solidFill>
              </a:rPr>
              <a:t>26</a:t>
            </a:r>
            <a:r>
              <a:rPr lang="en-US" sz="1000" b="0">
                <a:solidFill>
                  <a:srgbClr val="6E6452"/>
                </a:solidFill>
              </a:rPr>
              <a:t>/10/2016</a:t>
            </a:r>
            <a:endParaRPr lang="de-DE" sz="1000" b="0">
              <a:solidFill>
                <a:srgbClr val="6E6452"/>
              </a:solidFill>
            </a:endParaRPr>
          </a:p>
        </p:txBody>
      </p:sp>
      <p:sp>
        <p:nvSpPr>
          <p:cNvPr id="23557" name="Fußzeilenplatzhalter 2"/>
          <p:cNvSpPr txBox="1">
            <a:spLocks noGrp="1"/>
          </p:cNvSpPr>
          <p:nvPr/>
        </p:nvSpPr>
        <p:spPr bwMode="auto">
          <a:xfrm>
            <a:off x="2862263" y="6581775"/>
            <a:ext cx="3419475" cy="246063"/>
          </a:xfrm>
          <a:prstGeom prst="rect">
            <a:avLst/>
          </a:prstGeom>
          <a:noFill/>
          <a:ln w="9525">
            <a:noFill/>
            <a:miter lim="800000"/>
            <a:headEnd/>
            <a:tailEnd/>
          </a:ln>
        </p:spPr>
        <p:txBody>
          <a:bodyPr>
            <a:spAutoFit/>
          </a:bodyPr>
          <a:lstStyle/>
          <a:p>
            <a:pPr algn="ctr" eaLnBrk="0" hangingPunct="0"/>
            <a:r>
              <a:rPr lang="de-DE" sz="1000">
                <a:solidFill>
                  <a:srgbClr val="6E6452"/>
                </a:solidFill>
              </a:rPr>
              <a:t>Ione</a:t>
            </a:r>
            <a:r>
              <a:rPr lang="ro-RO" sz="1000">
                <a:solidFill>
                  <a:srgbClr val="6E6452"/>
                </a:solidFill>
              </a:rPr>
              <a:t>ţ</a:t>
            </a:r>
            <a:endParaRPr lang="de-DE" sz="1000">
              <a:solidFill>
                <a:srgbClr val="6E6452"/>
              </a:solidFill>
            </a:endParaRPr>
          </a:p>
        </p:txBody>
      </p:sp>
    </p:spTree>
  </p:cSld>
  <p:clrMapOvr>
    <a:masterClrMapping/>
  </p:clrMapOv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Rectangle 2"/>
          <p:cNvSpPr>
            <a:spLocks noGrp="1" noChangeArrowheads="1"/>
          </p:cNvSpPr>
          <p:nvPr>
            <p:ph type="title"/>
          </p:nvPr>
        </p:nvSpPr>
        <p:spPr>
          <a:xfrm>
            <a:off x="684213" y="1139825"/>
            <a:ext cx="7775575" cy="720725"/>
          </a:xfrm>
        </p:spPr>
        <p:txBody>
          <a:bodyPr/>
          <a:lstStyle/>
          <a:p>
            <a:pPr algn="ctr"/>
            <a:r>
              <a:rPr lang="en-US" sz="3200" b="1" smtClean="0">
                <a:latin typeface="Times New Roman" pitchFamily="18" charset="0"/>
              </a:rPr>
              <a:t>Scopul contori</a:t>
            </a:r>
            <a:r>
              <a:rPr lang="ro-RO" sz="3200" b="1" smtClean="0">
                <a:latin typeface="Times New Roman" pitchFamily="18" charset="0"/>
              </a:rPr>
              <a:t>zării</a:t>
            </a:r>
            <a:endParaRPr lang="ru-RU" sz="3200" b="1" smtClean="0">
              <a:latin typeface="Times New Roman" pitchFamily="18" charset="0"/>
            </a:endParaRPr>
          </a:p>
        </p:txBody>
      </p:sp>
      <p:sp>
        <p:nvSpPr>
          <p:cNvPr id="24578" name="Rectangle 3"/>
          <p:cNvSpPr>
            <a:spLocks noGrp="1" noChangeArrowheads="1"/>
          </p:cNvSpPr>
          <p:nvPr>
            <p:ph type="body" idx="1"/>
          </p:nvPr>
        </p:nvSpPr>
        <p:spPr>
          <a:xfrm>
            <a:off x="657225" y="1952625"/>
            <a:ext cx="7775575" cy="4662488"/>
          </a:xfrm>
          <a:ln>
            <a:solidFill>
              <a:schemeClr val="tx1"/>
            </a:solidFill>
          </a:ln>
        </p:spPr>
        <p:txBody>
          <a:bodyPr/>
          <a:lstStyle/>
          <a:p>
            <a:pPr>
              <a:buFont typeface="Arial" charset="0"/>
              <a:buNone/>
            </a:pPr>
            <a:r>
              <a:rPr lang="it-IT" i="1" smtClean="0">
                <a:latin typeface="Times New Roman" pitchFamily="18" charset="0"/>
              </a:rPr>
              <a:t>Procedura tehnica pentru contorizarea clientilor  trebuie elaborata  de catre operator prin urmatoarele activitati</a:t>
            </a:r>
            <a:r>
              <a:rPr lang="it-IT" smtClean="0">
                <a:latin typeface="Times New Roman" pitchFamily="18" charset="0"/>
              </a:rPr>
              <a:t>:</a:t>
            </a:r>
            <a:endParaRPr lang="ro-RO" smtClean="0">
              <a:latin typeface="Times New Roman" pitchFamily="18" charset="0"/>
            </a:endParaRPr>
          </a:p>
          <a:p>
            <a:pPr>
              <a:buFont typeface="Arial" charset="0"/>
              <a:buNone/>
            </a:pPr>
            <a:r>
              <a:rPr lang="it-IT" smtClean="0">
                <a:latin typeface="Times New Roman" pitchFamily="18" charset="0"/>
              </a:rPr>
              <a:t> determinarea  functiilor  tehnice, care se vor ocupa de  contorizare  şi alocarea   clar</a:t>
            </a:r>
            <a:r>
              <a:rPr lang="ro-RO" smtClean="0">
                <a:latin typeface="Times New Roman" pitchFamily="18" charset="0"/>
              </a:rPr>
              <a:t>ă</a:t>
            </a:r>
            <a:r>
              <a:rPr lang="it-IT" smtClean="0">
                <a:latin typeface="Times New Roman" pitchFamily="18" charset="0"/>
              </a:rPr>
              <a:t> a responsabilitatilor ;  </a:t>
            </a:r>
          </a:p>
          <a:p>
            <a:r>
              <a:rPr lang="it-IT" smtClean="0">
                <a:latin typeface="Times New Roman" pitchFamily="18" charset="0"/>
              </a:rPr>
              <a:t> planificarea si stabilirea de proceduri pentru verificarea tehnica si a modului de monta</a:t>
            </a:r>
            <a:r>
              <a:rPr lang="ro-RO" smtClean="0">
                <a:latin typeface="Times New Roman" pitchFamily="18" charset="0"/>
              </a:rPr>
              <a:t>re</a:t>
            </a:r>
            <a:r>
              <a:rPr lang="it-IT" smtClean="0">
                <a:latin typeface="Times New Roman" pitchFamily="18" charset="0"/>
              </a:rPr>
              <a:t> a apometrelor;</a:t>
            </a:r>
          </a:p>
          <a:p>
            <a:r>
              <a:rPr lang="it-IT" smtClean="0">
                <a:latin typeface="Times New Roman" pitchFamily="18" charset="0"/>
              </a:rPr>
              <a:t> analiza datelor referitoare la tipul si diametrele apometrelor instalate;</a:t>
            </a:r>
          </a:p>
          <a:p>
            <a:r>
              <a:rPr lang="it-IT" smtClean="0">
                <a:latin typeface="Times New Roman" pitchFamily="18" charset="0"/>
              </a:rPr>
              <a:t> frecventa inlocuirii apometrelor consumatorilor in functie de marime, tip si clasa de precizie;</a:t>
            </a:r>
          </a:p>
          <a:p>
            <a:r>
              <a:rPr lang="it-IT" smtClean="0">
                <a:latin typeface="Times New Roman" pitchFamily="18" charset="0"/>
              </a:rPr>
              <a:t>organizarea reetalonarii apometrelor, cu accent special pe apometrele consumatorilor unor volume mari de apa;</a:t>
            </a:r>
          </a:p>
          <a:p>
            <a:r>
              <a:rPr lang="it-IT" smtClean="0">
                <a:latin typeface="Times New Roman" pitchFamily="18" charset="0"/>
              </a:rPr>
              <a:t>programarea reparatiilor apometrelor si instalarii de noi apometre</a:t>
            </a:r>
            <a:r>
              <a:rPr lang="it-IT" sz="2000" smtClean="0">
                <a:latin typeface="Times New Roman" pitchFamily="18" charset="0"/>
              </a:rPr>
              <a:t>;</a:t>
            </a:r>
            <a:endParaRPr lang="ru-RU" sz="2000" smtClean="0">
              <a:latin typeface="Times New Roman" pitchFamily="18" charset="0"/>
            </a:endParaRPr>
          </a:p>
          <a:p>
            <a:endParaRPr lang="ru-RU" sz="2000" smtClean="0"/>
          </a:p>
        </p:txBody>
      </p:sp>
      <p:pic>
        <p:nvPicPr>
          <p:cNvPr id="24579" name="Picture 2" descr="D:\docs\desktop\ELdZ_Mol_cmyk_rum.jpg"/>
          <p:cNvPicPr>
            <a:picLocks noChangeAspect="1" noChangeArrowheads="1"/>
          </p:cNvPicPr>
          <p:nvPr/>
        </p:nvPicPr>
        <p:blipFill>
          <a:blip r:embed="rId2"/>
          <a:srcRect/>
          <a:stretch>
            <a:fillRect/>
          </a:stretch>
        </p:blipFill>
        <p:spPr bwMode="auto">
          <a:xfrm>
            <a:off x="0" y="0"/>
            <a:ext cx="2138363" cy="1555750"/>
          </a:xfrm>
          <a:prstGeom prst="rect">
            <a:avLst/>
          </a:prstGeom>
          <a:noFill/>
          <a:ln w="9525">
            <a:noFill/>
            <a:miter lim="800000"/>
            <a:headEnd/>
            <a:tailEnd/>
          </a:ln>
        </p:spPr>
      </p:pic>
      <p:sp>
        <p:nvSpPr>
          <p:cNvPr id="24580" name="Datumsplatzhalter 3"/>
          <p:cNvSpPr txBox="1">
            <a:spLocks noGrp="1"/>
          </p:cNvSpPr>
          <p:nvPr/>
        </p:nvSpPr>
        <p:spPr bwMode="auto">
          <a:xfrm>
            <a:off x="771525" y="6611938"/>
            <a:ext cx="1295400" cy="246062"/>
          </a:xfrm>
          <a:prstGeom prst="rect">
            <a:avLst/>
          </a:prstGeom>
          <a:noFill/>
          <a:ln w="9525">
            <a:noFill/>
            <a:miter lim="800000"/>
            <a:headEnd/>
            <a:tailEnd/>
          </a:ln>
        </p:spPr>
        <p:txBody>
          <a:bodyPr>
            <a:spAutoFit/>
          </a:bodyPr>
          <a:lstStyle/>
          <a:p>
            <a:pPr eaLnBrk="0" hangingPunct="0"/>
            <a:r>
              <a:rPr lang="ro-RO" sz="1000" b="0">
                <a:solidFill>
                  <a:srgbClr val="6E6452"/>
                </a:solidFill>
              </a:rPr>
              <a:t>26</a:t>
            </a:r>
            <a:r>
              <a:rPr lang="en-US" sz="1000" b="0">
                <a:solidFill>
                  <a:srgbClr val="6E6452"/>
                </a:solidFill>
              </a:rPr>
              <a:t>/10/2016</a:t>
            </a:r>
            <a:endParaRPr lang="de-DE" sz="1000" b="0">
              <a:solidFill>
                <a:srgbClr val="6E6452"/>
              </a:solidFill>
            </a:endParaRPr>
          </a:p>
        </p:txBody>
      </p:sp>
      <p:sp>
        <p:nvSpPr>
          <p:cNvPr id="24581" name="Fußzeilenplatzhalter 2"/>
          <p:cNvSpPr txBox="1">
            <a:spLocks noGrp="1"/>
          </p:cNvSpPr>
          <p:nvPr/>
        </p:nvSpPr>
        <p:spPr bwMode="auto">
          <a:xfrm>
            <a:off x="2862263" y="6581775"/>
            <a:ext cx="3419475" cy="246063"/>
          </a:xfrm>
          <a:prstGeom prst="rect">
            <a:avLst/>
          </a:prstGeom>
          <a:noFill/>
          <a:ln w="9525">
            <a:noFill/>
            <a:miter lim="800000"/>
            <a:headEnd/>
            <a:tailEnd/>
          </a:ln>
        </p:spPr>
        <p:txBody>
          <a:bodyPr>
            <a:spAutoFit/>
          </a:bodyPr>
          <a:lstStyle/>
          <a:p>
            <a:pPr algn="ctr" eaLnBrk="0" hangingPunct="0"/>
            <a:r>
              <a:rPr lang="de-DE" sz="1000">
                <a:solidFill>
                  <a:srgbClr val="6E6452"/>
                </a:solidFill>
              </a:rPr>
              <a:t>Ione</a:t>
            </a:r>
            <a:r>
              <a:rPr lang="ro-RO" sz="1000">
                <a:solidFill>
                  <a:srgbClr val="6E6452"/>
                </a:solidFill>
              </a:rPr>
              <a:t>ţ</a:t>
            </a:r>
            <a:endParaRPr lang="de-DE" sz="1000">
              <a:solidFill>
                <a:srgbClr val="6E6452"/>
              </a:solidFill>
            </a:endParaRPr>
          </a:p>
        </p:txBody>
      </p:sp>
    </p:spTree>
  </p:cSld>
  <p:clrMapOvr>
    <a:masterClrMapping/>
  </p:clrMapOv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Rectangle 2"/>
          <p:cNvSpPr>
            <a:spLocks noGrp="1" noChangeArrowheads="1"/>
          </p:cNvSpPr>
          <p:nvPr>
            <p:ph type="title"/>
          </p:nvPr>
        </p:nvSpPr>
        <p:spPr>
          <a:xfrm>
            <a:off x="696913" y="898525"/>
            <a:ext cx="7775575" cy="733425"/>
          </a:xfrm>
        </p:spPr>
        <p:txBody>
          <a:bodyPr/>
          <a:lstStyle/>
          <a:p>
            <a:pPr algn="ctr" eaLnBrk="1" hangingPunct="1"/>
            <a:r>
              <a:rPr lang="en-US" sz="3200" b="1" smtClean="0">
                <a:latin typeface="Times New Roman" pitchFamily="18" charset="0"/>
              </a:rPr>
              <a:t>Scopul contori</a:t>
            </a:r>
            <a:r>
              <a:rPr lang="ro-RO" sz="3200" b="1" smtClean="0">
                <a:latin typeface="Times New Roman" pitchFamily="18" charset="0"/>
              </a:rPr>
              <a:t>zării</a:t>
            </a:r>
            <a:endParaRPr lang="ru-RU" sz="3200" b="1" smtClean="0">
              <a:latin typeface="Times New Roman" pitchFamily="18" charset="0"/>
            </a:endParaRPr>
          </a:p>
        </p:txBody>
      </p:sp>
      <p:sp>
        <p:nvSpPr>
          <p:cNvPr id="25602" name="Rectangle 3"/>
          <p:cNvSpPr>
            <a:spLocks noGrp="1" noChangeArrowheads="1"/>
          </p:cNvSpPr>
          <p:nvPr>
            <p:ph type="body" idx="1"/>
          </p:nvPr>
        </p:nvSpPr>
        <p:spPr>
          <a:xfrm>
            <a:off x="706438" y="1584325"/>
            <a:ext cx="7943850" cy="4956175"/>
          </a:xfrm>
          <a:ln>
            <a:solidFill>
              <a:schemeClr val="tx1"/>
            </a:solidFill>
          </a:ln>
        </p:spPr>
        <p:txBody>
          <a:bodyPr/>
          <a:lstStyle/>
          <a:p>
            <a:pPr eaLnBrk="1" hangingPunct="1">
              <a:lnSpc>
                <a:spcPct val="80000"/>
              </a:lnSpc>
              <a:buFont typeface="Arial" charset="0"/>
              <a:buNone/>
            </a:pPr>
            <a:r>
              <a:rPr lang="es-ES_tradnl" sz="2000" b="1" smtClean="0">
                <a:latin typeface="Times New Roman" pitchFamily="18" charset="0"/>
              </a:rPr>
              <a:t>Dar,  care sunt  beneficiile controlului  activ al pierderilor aparente?</a:t>
            </a:r>
            <a:endParaRPr lang="es-ES_tradnl" sz="2000" smtClean="0">
              <a:latin typeface="Times New Roman" pitchFamily="18" charset="0"/>
            </a:endParaRPr>
          </a:p>
          <a:p>
            <a:pPr eaLnBrk="1" hangingPunct="1">
              <a:lnSpc>
                <a:spcPct val="80000"/>
              </a:lnSpc>
            </a:pPr>
            <a:r>
              <a:rPr lang="es-ES_tradnl" sz="2000" smtClean="0">
                <a:latin typeface="Times New Roman" pitchFamily="18" charset="0"/>
              </a:rPr>
              <a:t>volumul de apă “vandută” din totalul apei produse poate fi majorat;</a:t>
            </a:r>
          </a:p>
          <a:p>
            <a:pPr eaLnBrk="1" hangingPunct="1">
              <a:lnSpc>
                <a:spcPct val="80000"/>
              </a:lnSpc>
            </a:pPr>
            <a:r>
              <a:rPr lang="es-ES_tradnl" sz="2000" smtClean="0">
                <a:latin typeface="Times New Roman" pitchFamily="18" charset="0"/>
              </a:rPr>
              <a:t>venitul  Operaturului poate fi majorat , iar pierderile </a:t>
            </a:r>
            <a:r>
              <a:rPr lang="ro-RO" sz="2000" smtClean="0">
                <a:latin typeface="Times New Roman" pitchFamily="18" charset="0"/>
              </a:rPr>
              <a:t>economice - </a:t>
            </a:r>
            <a:r>
              <a:rPr lang="es-ES_tradnl" sz="2000" smtClean="0">
                <a:latin typeface="Times New Roman" pitchFamily="18" charset="0"/>
              </a:rPr>
              <a:t> reduse</a:t>
            </a:r>
            <a:r>
              <a:rPr lang="ro-RO" sz="2000" smtClean="0">
                <a:latin typeface="Times New Roman" pitchFamily="18" charset="0"/>
              </a:rPr>
              <a:t>;</a:t>
            </a:r>
            <a:endParaRPr lang="it-IT" sz="2000" smtClean="0">
              <a:latin typeface="Times New Roman" pitchFamily="18" charset="0"/>
            </a:endParaRPr>
          </a:p>
          <a:p>
            <a:pPr eaLnBrk="1" hangingPunct="1">
              <a:lnSpc>
                <a:spcPct val="80000"/>
              </a:lnSpc>
            </a:pPr>
            <a:r>
              <a:rPr lang="it-IT" sz="2000" smtClean="0">
                <a:latin typeface="Times New Roman" pitchFamily="18" charset="0"/>
              </a:rPr>
              <a:t>percepere mai buna a  Operatorului din partea clientilor.</a:t>
            </a:r>
            <a:endParaRPr lang="ro-RO" sz="2000" smtClean="0">
              <a:latin typeface="Times New Roman" pitchFamily="18" charset="0"/>
            </a:endParaRPr>
          </a:p>
          <a:p>
            <a:pPr eaLnBrk="1" hangingPunct="1">
              <a:lnSpc>
                <a:spcPct val="80000"/>
              </a:lnSpc>
              <a:buFont typeface="Arial" charset="0"/>
              <a:buNone/>
            </a:pPr>
            <a:r>
              <a:rPr lang="ro-RO" sz="2000" smtClean="0">
                <a:latin typeface="Times New Roman" pitchFamily="18" charset="0"/>
              </a:rPr>
              <a:t>         </a:t>
            </a:r>
            <a:r>
              <a:rPr lang="it-IT" sz="2000" smtClean="0">
                <a:latin typeface="Times New Roman" pitchFamily="18" charset="0"/>
              </a:rPr>
              <a:t>Dupa stabilirea volumului de apa care nu aduce venituri, acesta poate  fi impartit in pierderi aparente si in pierderi reale, care arata  indicatorii de performanta a operaturului</a:t>
            </a:r>
            <a:r>
              <a:rPr lang="ro-RO" sz="2000" smtClean="0">
                <a:latin typeface="Times New Roman" pitchFamily="18" charset="0"/>
              </a:rPr>
              <a:t>,</a:t>
            </a:r>
            <a:r>
              <a:rPr lang="it-IT" sz="2000" smtClean="0">
                <a:latin typeface="Times New Roman" pitchFamily="18" charset="0"/>
              </a:rPr>
              <a:t> inclusiv si performanta infrastructurii</a:t>
            </a:r>
            <a:r>
              <a:rPr lang="ro-RO" sz="2000" smtClean="0">
                <a:latin typeface="Times New Roman" pitchFamily="18" charset="0"/>
              </a:rPr>
              <a:t>.</a:t>
            </a:r>
          </a:p>
          <a:p>
            <a:pPr eaLnBrk="1" hangingPunct="1">
              <a:lnSpc>
                <a:spcPct val="80000"/>
              </a:lnSpc>
              <a:buFont typeface="Arial" charset="0"/>
              <a:buNone/>
            </a:pPr>
            <a:r>
              <a:rPr lang="ro-RO" sz="2000" b="1" i="1" smtClean="0">
                <a:latin typeface="Times New Roman" pitchFamily="18" charset="0"/>
              </a:rPr>
              <a:t>   </a:t>
            </a:r>
            <a:r>
              <a:rPr lang="it-IT" sz="2000" b="1" i="1" smtClean="0">
                <a:latin typeface="Times New Roman" pitchFamily="18" charset="0"/>
              </a:rPr>
              <a:t>Contorizarea este esentiala pentru vitalitatea operatorului</a:t>
            </a:r>
            <a:r>
              <a:rPr lang="it-IT" sz="2000" smtClean="0">
                <a:latin typeface="Times New Roman" pitchFamily="18" charset="0"/>
              </a:rPr>
              <a:t> </a:t>
            </a:r>
            <a:r>
              <a:rPr lang="ro-RO" sz="2000" smtClean="0">
                <a:latin typeface="Times New Roman" pitchFamily="18" charset="0"/>
              </a:rPr>
              <a:t>:</a:t>
            </a:r>
          </a:p>
          <a:p>
            <a:pPr eaLnBrk="1" hangingPunct="1">
              <a:lnSpc>
                <a:spcPct val="80000"/>
              </a:lnSpc>
            </a:pPr>
            <a:r>
              <a:rPr lang="ro-RO" sz="2000" smtClean="0">
                <a:latin typeface="Times New Roman" pitchFamily="18" charset="0"/>
              </a:rPr>
              <a:t>Pe baza contorizării  se stabileşte:</a:t>
            </a:r>
          </a:p>
          <a:p>
            <a:pPr eaLnBrk="1" hangingPunct="1">
              <a:lnSpc>
                <a:spcPct val="80000"/>
              </a:lnSpc>
              <a:buFont typeface="Arial" charset="0"/>
              <a:buNone/>
            </a:pPr>
            <a:r>
              <a:rPr lang="it-IT" sz="2000" smtClean="0">
                <a:latin typeface="Times New Roman" pitchFamily="18" charset="0"/>
              </a:rPr>
              <a:t> </a:t>
            </a:r>
            <a:r>
              <a:rPr lang="ro-RO" sz="2000" smtClean="0">
                <a:latin typeface="Times New Roman" pitchFamily="18" charset="0"/>
              </a:rPr>
              <a:t>- </a:t>
            </a:r>
            <a:r>
              <a:rPr lang="it-IT" sz="2000" smtClean="0">
                <a:latin typeface="Times New Roman" pitchFamily="18" charset="0"/>
              </a:rPr>
              <a:t>venitul  incasarilor  de la consumatori;  </a:t>
            </a:r>
            <a:endParaRPr lang="ro-RO" sz="2000" smtClean="0">
              <a:latin typeface="Times New Roman" pitchFamily="18" charset="0"/>
            </a:endParaRPr>
          </a:p>
          <a:p>
            <a:pPr eaLnBrk="1" hangingPunct="1">
              <a:lnSpc>
                <a:spcPct val="80000"/>
              </a:lnSpc>
              <a:buFont typeface="Arial" charset="0"/>
              <a:buNone/>
            </a:pPr>
            <a:r>
              <a:rPr lang="ro-RO" sz="2000" smtClean="0">
                <a:latin typeface="Times New Roman" pitchFamily="18" charset="0"/>
              </a:rPr>
              <a:t> - </a:t>
            </a:r>
            <a:r>
              <a:rPr lang="it-IT" sz="2000" smtClean="0">
                <a:latin typeface="Times New Roman" pitchFamily="18" charset="0"/>
              </a:rPr>
              <a:t> evalua</a:t>
            </a:r>
            <a:r>
              <a:rPr lang="ro-RO" sz="2000" smtClean="0">
                <a:latin typeface="Times New Roman" pitchFamily="18" charset="0"/>
              </a:rPr>
              <a:t>rea</a:t>
            </a:r>
            <a:r>
              <a:rPr lang="it-IT" sz="2000" smtClean="0">
                <a:latin typeface="Times New Roman" pitchFamily="18" charset="0"/>
              </a:rPr>
              <a:t> cerere</a:t>
            </a:r>
            <a:r>
              <a:rPr lang="ro-RO" sz="2000" smtClean="0">
                <a:latin typeface="Times New Roman" pitchFamily="18" charset="0"/>
              </a:rPr>
              <a:t>rii</a:t>
            </a:r>
            <a:r>
              <a:rPr lang="it-IT" sz="2000" smtClean="0">
                <a:latin typeface="Times New Roman" pitchFamily="18" charset="0"/>
              </a:rPr>
              <a:t> de apa;   </a:t>
            </a:r>
            <a:endParaRPr lang="ro-RO" sz="2000" smtClean="0">
              <a:latin typeface="Times New Roman" pitchFamily="18" charset="0"/>
            </a:endParaRPr>
          </a:p>
          <a:p>
            <a:pPr eaLnBrk="1" hangingPunct="1">
              <a:lnSpc>
                <a:spcPct val="80000"/>
              </a:lnSpc>
              <a:buFont typeface="Arial" charset="0"/>
              <a:buNone/>
            </a:pPr>
            <a:r>
              <a:rPr lang="ro-RO" sz="2000" smtClean="0">
                <a:latin typeface="Times New Roman" pitchFamily="18" charset="0"/>
              </a:rPr>
              <a:t> - </a:t>
            </a:r>
            <a:r>
              <a:rPr lang="it-IT" sz="2000" smtClean="0">
                <a:latin typeface="Times New Roman" pitchFamily="18" charset="0"/>
              </a:rPr>
              <a:t>planificari pe viitor.</a:t>
            </a:r>
            <a:endParaRPr lang="ro-RO" sz="2000" smtClean="0">
              <a:latin typeface="Times New Roman" pitchFamily="18" charset="0"/>
            </a:endParaRPr>
          </a:p>
          <a:p>
            <a:pPr eaLnBrk="1" hangingPunct="1">
              <a:lnSpc>
                <a:spcPct val="80000"/>
              </a:lnSpc>
              <a:buFont typeface="Arial" charset="0"/>
              <a:buNone/>
            </a:pPr>
            <a:endParaRPr lang="ro-RO" sz="2000" smtClean="0">
              <a:latin typeface="Times New Roman" pitchFamily="18" charset="0"/>
            </a:endParaRPr>
          </a:p>
          <a:p>
            <a:pPr eaLnBrk="1" hangingPunct="1">
              <a:lnSpc>
                <a:spcPct val="80000"/>
              </a:lnSpc>
              <a:buFont typeface="Arial" charset="0"/>
              <a:buNone/>
            </a:pPr>
            <a:r>
              <a:rPr lang="ro-RO" sz="900" smtClean="0">
                <a:latin typeface="Times New Roman" pitchFamily="18" charset="0"/>
              </a:rPr>
              <a:t>    </a:t>
            </a:r>
            <a:endParaRPr lang="ru-RU" sz="900" smtClean="0">
              <a:latin typeface="Times New Roman" pitchFamily="18" charset="0"/>
            </a:endParaRPr>
          </a:p>
        </p:txBody>
      </p:sp>
      <p:pic>
        <p:nvPicPr>
          <p:cNvPr id="25603" name="Picture 2" descr="D:\docs\desktop\ELdZ_Mol_cmyk_rum.jpg"/>
          <p:cNvPicPr>
            <a:picLocks noChangeAspect="1" noChangeArrowheads="1"/>
          </p:cNvPicPr>
          <p:nvPr/>
        </p:nvPicPr>
        <p:blipFill>
          <a:blip r:embed="rId2"/>
          <a:srcRect/>
          <a:stretch>
            <a:fillRect/>
          </a:stretch>
        </p:blipFill>
        <p:spPr bwMode="auto">
          <a:xfrm>
            <a:off x="0" y="0"/>
            <a:ext cx="2138363" cy="1555750"/>
          </a:xfrm>
          <a:prstGeom prst="rect">
            <a:avLst/>
          </a:prstGeom>
          <a:noFill/>
          <a:ln w="9525">
            <a:noFill/>
            <a:miter lim="800000"/>
            <a:headEnd/>
            <a:tailEnd/>
          </a:ln>
        </p:spPr>
      </p:pic>
      <p:sp>
        <p:nvSpPr>
          <p:cNvPr id="25604" name="Datumsplatzhalter 3"/>
          <p:cNvSpPr txBox="1">
            <a:spLocks noGrp="1"/>
          </p:cNvSpPr>
          <p:nvPr/>
        </p:nvSpPr>
        <p:spPr bwMode="auto">
          <a:xfrm>
            <a:off x="771525" y="6611938"/>
            <a:ext cx="1295400" cy="246062"/>
          </a:xfrm>
          <a:prstGeom prst="rect">
            <a:avLst/>
          </a:prstGeom>
          <a:noFill/>
          <a:ln w="9525">
            <a:noFill/>
            <a:miter lim="800000"/>
            <a:headEnd/>
            <a:tailEnd/>
          </a:ln>
        </p:spPr>
        <p:txBody>
          <a:bodyPr>
            <a:spAutoFit/>
          </a:bodyPr>
          <a:lstStyle/>
          <a:p>
            <a:pPr eaLnBrk="0" hangingPunct="0"/>
            <a:r>
              <a:rPr lang="ro-RO" sz="1000" b="0">
                <a:solidFill>
                  <a:srgbClr val="6E6452"/>
                </a:solidFill>
              </a:rPr>
              <a:t>26</a:t>
            </a:r>
            <a:r>
              <a:rPr lang="en-US" sz="1000" b="0">
                <a:solidFill>
                  <a:srgbClr val="6E6452"/>
                </a:solidFill>
              </a:rPr>
              <a:t>/10/2016</a:t>
            </a:r>
            <a:endParaRPr lang="de-DE" sz="1000" b="0">
              <a:solidFill>
                <a:srgbClr val="6E6452"/>
              </a:solidFill>
            </a:endParaRPr>
          </a:p>
        </p:txBody>
      </p:sp>
      <p:sp>
        <p:nvSpPr>
          <p:cNvPr id="25605" name="Fußzeilenplatzhalter 2"/>
          <p:cNvSpPr txBox="1">
            <a:spLocks noGrp="1"/>
          </p:cNvSpPr>
          <p:nvPr/>
        </p:nvSpPr>
        <p:spPr bwMode="auto">
          <a:xfrm>
            <a:off x="2862263" y="6581775"/>
            <a:ext cx="3419475" cy="246063"/>
          </a:xfrm>
          <a:prstGeom prst="rect">
            <a:avLst/>
          </a:prstGeom>
          <a:noFill/>
          <a:ln w="9525">
            <a:noFill/>
            <a:miter lim="800000"/>
            <a:headEnd/>
            <a:tailEnd/>
          </a:ln>
        </p:spPr>
        <p:txBody>
          <a:bodyPr>
            <a:spAutoFit/>
          </a:bodyPr>
          <a:lstStyle/>
          <a:p>
            <a:pPr algn="ctr" eaLnBrk="0" hangingPunct="0"/>
            <a:r>
              <a:rPr lang="de-DE" sz="1000">
                <a:solidFill>
                  <a:srgbClr val="6E6452"/>
                </a:solidFill>
              </a:rPr>
              <a:t>Ione</a:t>
            </a:r>
            <a:r>
              <a:rPr lang="ro-RO" sz="1000">
                <a:solidFill>
                  <a:srgbClr val="6E6452"/>
                </a:solidFill>
              </a:rPr>
              <a:t>ţ</a:t>
            </a:r>
            <a:endParaRPr lang="de-DE" sz="1000">
              <a:solidFill>
                <a:srgbClr val="6E6452"/>
              </a:solidFill>
            </a:endParaRPr>
          </a:p>
        </p:txBody>
      </p:sp>
    </p:spTree>
  </p:cSld>
  <p:clrMapOvr>
    <a:masterClrMapping/>
  </p:clrMapOv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Rectangle 2"/>
          <p:cNvSpPr>
            <a:spLocks noGrp="1" noChangeArrowheads="1"/>
          </p:cNvSpPr>
          <p:nvPr>
            <p:ph type="title"/>
          </p:nvPr>
        </p:nvSpPr>
        <p:spPr>
          <a:xfrm>
            <a:off x="661988" y="1392238"/>
            <a:ext cx="7775575" cy="1408112"/>
          </a:xfrm>
        </p:spPr>
        <p:txBody>
          <a:bodyPr/>
          <a:lstStyle/>
          <a:p>
            <a:pPr algn="ctr"/>
            <a:r>
              <a:rPr lang="it-IT" sz="3200" b="1" smtClean="0">
                <a:latin typeface="Times New Roman" pitchFamily="18" charset="0"/>
              </a:rPr>
              <a:t>Achiziţionarea,  proiectarea, instalarea, recepţia şi exploatarea aparatelor  de evidenţă a consumurilor de apă</a:t>
            </a:r>
            <a:endParaRPr lang="ru-RU" sz="3200" b="1" smtClean="0">
              <a:latin typeface="Times New Roman" pitchFamily="18" charset="0"/>
            </a:endParaRPr>
          </a:p>
        </p:txBody>
      </p:sp>
      <p:sp>
        <p:nvSpPr>
          <p:cNvPr id="26626" name="Rectangle 3"/>
          <p:cNvSpPr>
            <a:spLocks noGrp="1" noChangeArrowheads="1"/>
          </p:cNvSpPr>
          <p:nvPr>
            <p:ph type="body" idx="1"/>
          </p:nvPr>
        </p:nvSpPr>
        <p:spPr>
          <a:xfrm>
            <a:off x="455613" y="3003550"/>
            <a:ext cx="8510587" cy="3527425"/>
          </a:xfrm>
          <a:ln>
            <a:solidFill>
              <a:schemeClr val="tx1"/>
            </a:solidFill>
          </a:ln>
        </p:spPr>
        <p:txBody>
          <a:bodyPr/>
          <a:lstStyle/>
          <a:p>
            <a:pPr>
              <a:lnSpc>
                <a:spcPct val="90000"/>
              </a:lnSpc>
              <a:buFont typeface="Arial" charset="0"/>
              <a:buNone/>
            </a:pPr>
            <a:r>
              <a:rPr lang="it-IT" smtClean="0">
                <a:latin typeface="Times New Roman" pitchFamily="18" charset="0"/>
              </a:rPr>
              <a:t>Conform   CP G 02.07.2014 [1]</a:t>
            </a:r>
            <a:r>
              <a:rPr lang="ro-RO" smtClean="0"/>
              <a:t>¸</a:t>
            </a:r>
            <a:r>
              <a:rPr lang="ro-RO" smtClean="0">
                <a:latin typeface="Times New Roman" pitchFamily="18" charset="0"/>
              </a:rPr>
              <a:t> </a:t>
            </a:r>
            <a:r>
              <a:rPr lang="pt-BR" smtClean="0">
                <a:latin typeface="Times New Roman" pitchFamily="18" charset="0"/>
              </a:rPr>
              <a:t>HG Nr. 1228 </a:t>
            </a:r>
            <a:r>
              <a:rPr lang="ru-RU" smtClean="0">
                <a:latin typeface="Times New Roman" pitchFamily="18" charset="0"/>
              </a:rPr>
              <a:t>1228    din</a:t>
            </a:r>
            <a:r>
              <a:rPr lang="ru-RU" smtClean="0"/>
              <a:t> </a:t>
            </a:r>
            <a:r>
              <a:rPr lang="ru-RU" smtClean="0">
                <a:latin typeface="Times New Roman" pitchFamily="18" charset="0"/>
              </a:rPr>
              <a:t> 13.11.2007</a:t>
            </a:r>
            <a:r>
              <a:rPr lang="pt-BR" smtClean="0">
                <a:latin typeface="Times New Roman" pitchFamily="18" charset="0"/>
              </a:rPr>
              <a:t> </a:t>
            </a:r>
            <a:r>
              <a:rPr lang="ro-RO" smtClean="0">
                <a:latin typeface="Times New Roman" pitchFamily="18" charset="0"/>
              </a:rPr>
              <a:t> </a:t>
            </a:r>
            <a:r>
              <a:rPr lang="it-IT" smtClean="0">
                <a:latin typeface="Times New Roman" pitchFamily="18" charset="0"/>
              </a:rPr>
              <a:t>   Regulamentul privind achiziţionarea,  proiectarea, instalarea, recepţia şi exploatarea aparatelor  de evidenţă a consumurilor de apă[3]</a:t>
            </a:r>
            <a:br>
              <a:rPr lang="it-IT" smtClean="0">
                <a:latin typeface="Times New Roman" pitchFamily="18" charset="0"/>
              </a:rPr>
            </a:br>
            <a:r>
              <a:rPr lang="it-IT" smtClean="0">
                <a:latin typeface="Times New Roman" pitchFamily="18" charset="0"/>
              </a:rPr>
              <a:t>Evidenţa volumului de apă furnizat prin reţelele publice de alimentare cu apă şi</a:t>
            </a:r>
            <a:r>
              <a:rPr lang="ro-RO" smtClean="0">
                <a:latin typeface="Times New Roman" pitchFamily="18" charset="0"/>
              </a:rPr>
              <a:t> </a:t>
            </a:r>
            <a:r>
              <a:rPr lang="it-IT" smtClean="0">
                <a:latin typeface="Times New Roman" pitchFamily="18" charset="0"/>
              </a:rPr>
              <a:t>canalizare se efectuează prin contoarele de apă (mijloace de măsurare), al căror tip este stabilit de către furnizor, din cele incluse </a:t>
            </a:r>
            <a:r>
              <a:rPr lang="it-IT" smtClean="0"/>
              <a:t>î</a:t>
            </a:r>
            <a:r>
              <a:rPr lang="it-IT" smtClean="0">
                <a:latin typeface="Times New Roman" pitchFamily="18" charset="0"/>
              </a:rPr>
              <a:t>n registrul de stat, cu respectarea normelor metrologice recomandate de Serviciul Standardizare şi Metrologie al Republicii Moldova.</a:t>
            </a:r>
            <a:endParaRPr lang="ro-RO" smtClean="0">
              <a:latin typeface="Times New Roman" pitchFamily="18" charset="0"/>
            </a:endParaRPr>
          </a:p>
          <a:p>
            <a:pPr>
              <a:lnSpc>
                <a:spcPct val="90000"/>
              </a:lnSpc>
              <a:buFont typeface="Arial" charset="0"/>
              <a:buNone/>
            </a:pPr>
            <a:r>
              <a:rPr lang="ro-RO" smtClean="0">
                <a:latin typeface="Times New Roman" pitchFamily="18" charset="0"/>
              </a:rPr>
              <a:t>       </a:t>
            </a:r>
            <a:r>
              <a:rPr lang="it-IT" smtClean="0">
                <a:latin typeface="Times New Roman" pitchFamily="18" charset="0"/>
              </a:rPr>
              <a:t> </a:t>
            </a:r>
            <a:r>
              <a:rPr lang="en-US" i="1" smtClean="0">
                <a:latin typeface="Times New Roman" pitchFamily="18" charset="0"/>
              </a:rPr>
              <a:t>Obligatoriu se prevede instalarea aparatelor de evidenţă pentru fiecare utilizator: </a:t>
            </a:r>
            <a:endParaRPr lang="ro-RO" i="1" smtClean="0">
              <a:latin typeface="Times New Roman" pitchFamily="18" charset="0"/>
            </a:endParaRPr>
          </a:p>
          <a:p>
            <a:pPr>
              <a:lnSpc>
                <a:spcPct val="90000"/>
              </a:lnSpc>
            </a:pPr>
            <a:r>
              <a:rPr lang="ro-RO" smtClean="0">
                <a:latin typeface="Times New Roman" pitchFamily="18" charset="0"/>
              </a:rPr>
              <a:t>l</a:t>
            </a:r>
            <a:r>
              <a:rPr lang="en-US" smtClean="0">
                <a:latin typeface="Times New Roman" pitchFamily="18" charset="0"/>
              </a:rPr>
              <a:t>a proiectarea construcţiilor noi, reconstrucţiei sau reparaţiei capitale a obiectivelor existente; </a:t>
            </a:r>
            <a:endParaRPr lang="ro-RO" smtClean="0">
              <a:latin typeface="Times New Roman" pitchFamily="18" charset="0"/>
            </a:endParaRPr>
          </a:p>
          <a:p>
            <a:pPr>
              <a:lnSpc>
                <a:spcPct val="90000"/>
              </a:lnSpc>
            </a:pPr>
            <a:r>
              <a:rPr lang="it-IT" smtClean="0">
                <a:latin typeface="Times New Roman" pitchFamily="18" charset="0"/>
              </a:rPr>
              <a:t>la  racordarea noilor utilizatori la reţelele centralizate de alimentare cu apă; </a:t>
            </a:r>
            <a:endParaRPr lang="ru-RU" smtClean="0">
              <a:latin typeface="Times New Roman" pitchFamily="18" charset="0"/>
            </a:endParaRPr>
          </a:p>
          <a:p>
            <a:pPr>
              <a:lnSpc>
                <a:spcPct val="90000"/>
              </a:lnSpc>
            </a:pPr>
            <a:endParaRPr lang="ru-RU" smtClean="0">
              <a:latin typeface="Times New Roman" pitchFamily="18" charset="0"/>
            </a:endParaRPr>
          </a:p>
          <a:p>
            <a:pPr>
              <a:lnSpc>
                <a:spcPct val="90000"/>
              </a:lnSpc>
            </a:pPr>
            <a:endParaRPr lang="ru-RU" smtClean="0"/>
          </a:p>
        </p:txBody>
      </p:sp>
      <p:pic>
        <p:nvPicPr>
          <p:cNvPr id="26627" name="Picture 2" descr="D:\docs\desktop\ELdZ_Mol_cmyk_rum.jpg"/>
          <p:cNvPicPr>
            <a:picLocks noChangeAspect="1" noChangeArrowheads="1"/>
          </p:cNvPicPr>
          <p:nvPr/>
        </p:nvPicPr>
        <p:blipFill>
          <a:blip r:embed="rId2"/>
          <a:srcRect/>
          <a:stretch>
            <a:fillRect/>
          </a:stretch>
        </p:blipFill>
        <p:spPr bwMode="auto">
          <a:xfrm>
            <a:off x="0" y="0"/>
            <a:ext cx="2138363" cy="1555750"/>
          </a:xfrm>
          <a:prstGeom prst="rect">
            <a:avLst/>
          </a:prstGeom>
          <a:noFill/>
          <a:ln w="9525">
            <a:noFill/>
            <a:miter lim="800000"/>
            <a:headEnd/>
            <a:tailEnd/>
          </a:ln>
        </p:spPr>
      </p:pic>
      <p:sp>
        <p:nvSpPr>
          <p:cNvPr id="26628" name="Datumsplatzhalter 3"/>
          <p:cNvSpPr txBox="1">
            <a:spLocks noGrp="1"/>
          </p:cNvSpPr>
          <p:nvPr/>
        </p:nvSpPr>
        <p:spPr bwMode="auto">
          <a:xfrm>
            <a:off x="771525" y="6611938"/>
            <a:ext cx="1295400" cy="246062"/>
          </a:xfrm>
          <a:prstGeom prst="rect">
            <a:avLst/>
          </a:prstGeom>
          <a:noFill/>
          <a:ln w="9525">
            <a:noFill/>
            <a:miter lim="800000"/>
            <a:headEnd/>
            <a:tailEnd/>
          </a:ln>
        </p:spPr>
        <p:txBody>
          <a:bodyPr>
            <a:spAutoFit/>
          </a:bodyPr>
          <a:lstStyle/>
          <a:p>
            <a:pPr eaLnBrk="0" hangingPunct="0"/>
            <a:r>
              <a:rPr lang="ro-RO" sz="1000" b="0">
                <a:solidFill>
                  <a:srgbClr val="6E6452"/>
                </a:solidFill>
              </a:rPr>
              <a:t>26</a:t>
            </a:r>
            <a:r>
              <a:rPr lang="en-US" sz="1000" b="0">
                <a:solidFill>
                  <a:srgbClr val="6E6452"/>
                </a:solidFill>
              </a:rPr>
              <a:t>/10/2016</a:t>
            </a:r>
            <a:endParaRPr lang="de-DE" sz="1000" b="0">
              <a:solidFill>
                <a:srgbClr val="6E6452"/>
              </a:solidFill>
            </a:endParaRPr>
          </a:p>
        </p:txBody>
      </p:sp>
      <p:sp>
        <p:nvSpPr>
          <p:cNvPr id="26629" name="Fußzeilenplatzhalter 2"/>
          <p:cNvSpPr txBox="1">
            <a:spLocks noGrp="1"/>
          </p:cNvSpPr>
          <p:nvPr/>
        </p:nvSpPr>
        <p:spPr bwMode="auto">
          <a:xfrm>
            <a:off x="2862263" y="6581775"/>
            <a:ext cx="3419475" cy="246063"/>
          </a:xfrm>
          <a:prstGeom prst="rect">
            <a:avLst/>
          </a:prstGeom>
          <a:noFill/>
          <a:ln w="9525">
            <a:noFill/>
            <a:miter lim="800000"/>
            <a:headEnd/>
            <a:tailEnd/>
          </a:ln>
        </p:spPr>
        <p:txBody>
          <a:bodyPr>
            <a:spAutoFit/>
          </a:bodyPr>
          <a:lstStyle/>
          <a:p>
            <a:pPr algn="ctr" eaLnBrk="0" hangingPunct="0"/>
            <a:r>
              <a:rPr lang="de-DE" sz="1000">
                <a:solidFill>
                  <a:srgbClr val="6E6452"/>
                </a:solidFill>
              </a:rPr>
              <a:t>Ione</a:t>
            </a:r>
            <a:r>
              <a:rPr lang="ro-RO" sz="1000">
                <a:solidFill>
                  <a:srgbClr val="6E6452"/>
                </a:solidFill>
              </a:rPr>
              <a:t>ţ</a:t>
            </a:r>
            <a:endParaRPr lang="de-DE" sz="1000">
              <a:solidFill>
                <a:srgbClr val="6E6452"/>
              </a:solidFill>
            </a:endParaRPr>
          </a:p>
        </p:txBody>
      </p:sp>
    </p:spTree>
  </p:cSld>
  <p:clrMapOvr>
    <a:masterClrMapping/>
  </p:clrMapOvr>
  <p:transition/>
</p:sld>
</file>

<file path=ppt/theme/theme1.xml><?xml version="1.0" encoding="utf-8"?>
<a:theme xmlns:a="http://schemas.openxmlformats.org/drawingml/2006/main" name="GIZ_Banner_Kopfzeile-Ausland (3)">
  <a:themeElements>
    <a:clrScheme name="GIZ">
      <a:dk1>
        <a:srgbClr val="000000"/>
      </a:dk1>
      <a:lt1>
        <a:srgbClr val="FFFFFF"/>
      </a:lt1>
      <a:dk2>
        <a:srgbClr val="6E6452"/>
      </a:dk2>
      <a:lt2>
        <a:srgbClr val="D2CDC8"/>
      </a:lt2>
      <a:accent1>
        <a:srgbClr val="C80F0F"/>
      </a:accent1>
      <a:accent2>
        <a:srgbClr val="4B859F"/>
      </a:accent2>
      <a:accent3>
        <a:srgbClr val="B498BA"/>
      </a:accent3>
      <a:accent4>
        <a:srgbClr val="F3BF49"/>
      </a:accent4>
      <a:accent5>
        <a:srgbClr val="94B322"/>
      </a:accent5>
      <a:accent6>
        <a:srgbClr val="B4E3ED"/>
      </a:accent6>
      <a:hlink>
        <a:srgbClr val="0000FF"/>
      </a:hlink>
      <a:folHlink>
        <a:srgbClr val="800080"/>
      </a:folHlink>
    </a:clrScheme>
    <a:fontScheme name="GIZ Schrift">
      <a:majorFont>
        <a:latin typeface="Arial"/>
        <a:ea typeface=""/>
        <a:cs typeface=""/>
      </a:majorFont>
      <a:minorFont>
        <a:latin typeface="Arial"/>
        <a:ea typeface=""/>
        <a:cs typeface=""/>
      </a:minorFont>
    </a:fontScheme>
    <a:fmtScheme name="GTZ">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de-DE" sz="2200" b="1" i="0" u="none" strike="noStrike" cap="none" normalizeH="0" baseline="0" smtClean="0">
            <a:ln>
              <a:noFill/>
            </a:ln>
            <a:solidFill>
              <a:srgbClr val="999999"/>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de-DE" sz="2200" b="1" i="0" u="none" strike="noStrike" cap="none" normalizeH="0" baseline="0" smtClean="0">
            <a:ln>
              <a:noFill/>
            </a:ln>
            <a:solidFill>
              <a:srgbClr val="999999"/>
            </a:solidFill>
            <a:effectLst/>
            <a:latin typeface="Arial" charset="0"/>
          </a:defRPr>
        </a:defPPr>
      </a:lstStyle>
    </a:lnDef>
  </a:objectDefaults>
  <a:extraClrSchemeLst/>
</a:theme>
</file>

<file path=ppt/theme/theme2.xml><?xml version="1.0" encoding="utf-8"?>
<a:theme xmlns:a="http://schemas.openxmlformats.org/drawingml/2006/main" name="Larissa-Design">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Design">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1773</TotalTime>
  <Words>3685</Words>
  <Application>Microsoft Office PowerPoint</Application>
  <PresentationFormat>Экран (4:3)</PresentationFormat>
  <Paragraphs>386</Paragraphs>
  <Slides>40</Slides>
  <Notes>1</Notes>
  <HiddenSlides>0</HiddenSlides>
  <MMClips>0</MMClips>
  <ScaleCrop>false</ScaleCrop>
  <HeadingPairs>
    <vt:vector size="6" baseType="variant">
      <vt:variant>
        <vt:lpstr>Использованные шрифты</vt:lpstr>
      </vt:variant>
      <vt:variant>
        <vt:i4>4</vt:i4>
      </vt:variant>
      <vt:variant>
        <vt:lpstr>Шаблон оформления</vt:lpstr>
      </vt:variant>
      <vt:variant>
        <vt:i4>1</vt:i4>
      </vt:variant>
      <vt:variant>
        <vt:lpstr>Заголовки слайдов</vt:lpstr>
      </vt:variant>
      <vt:variant>
        <vt:i4>40</vt:i4>
      </vt:variant>
    </vt:vector>
  </HeadingPairs>
  <TitlesOfParts>
    <vt:vector size="45" baseType="lpstr">
      <vt:lpstr>Arial Narrow</vt:lpstr>
      <vt:lpstr>Arial</vt:lpstr>
      <vt:lpstr>Times New Roman</vt:lpstr>
      <vt:lpstr>Wingdings</vt:lpstr>
      <vt:lpstr>GIZ_Banner_Kopfzeile-Ausland (3)</vt:lpstr>
      <vt:lpstr>  Aspecte tehnice în funcţionarea direcţiilor Relaţii cu clienţii                                                                                                                        conf.univ., dr.   Ioneţ Ion                                                                                     Universitatea Tehnică a Moldovei                                                                                                                                                                25-27 octombrie 2016                                                                                                                                 Chişinău</vt:lpstr>
      <vt:lpstr>Agenda zilei: Modulul II sesiunile I si II</vt:lpstr>
      <vt:lpstr>Cuprinsul Sesiunilor I şi II</vt:lpstr>
      <vt:lpstr>Scopul contorizării</vt:lpstr>
      <vt:lpstr>Scopul contorizării</vt:lpstr>
      <vt:lpstr>Scopul contorizării</vt:lpstr>
      <vt:lpstr>Scopul contorizării</vt:lpstr>
      <vt:lpstr>Scopul contorizării</vt:lpstr>
      <vt:lpstr>Achiziţionarea,  proiectarea, instalarea, recepţia şi exploatarea aparatelor  de evidenţă a consumurilor de apă</vt:lpstr>
      <vt:lpstr>Activităţi de contorizare</vt:lpstr>
      <vt:lpstr>Tipuri de contoare de apa</vt:lpstr>
      <vt:lpstr>Tipuri de contoare de apa</vt:lpstr>
      <vt:lpstr>Tipuri de contoare de apa</vt:lpstr>
      <vt:lpstr>Tipuri de contoare de apa</vt:lpstr>
      <vt:lpstr>Tipuri de contoare de apa </vt:lpstr>
      <vt:lpstr>Tipuri de contoare de apa</vt:lpstr>
      <vt:lpstr>Elementele componente  a contorului de apă </vt:lpstr>
      <vt:lpstr>Marcari obligatorii  pe contoareale de apa</vt:lpstr>
      <vt:lpstr>Tipuri de contoare</vt:lpstr>
      <vt:lpstr>Tipuri de contoare</vt:lpstr>
      <vt:lpstr>Dimensionarea contoarelor</vt:lpstr>
      <vt:lpstr>Dimensionarea contoarelor</vt:lpstr>
      <vt:lpstr>Cerinte de montare a contoarelor de apa</vt:lpstr>
      <vt:lpstr>Cerinte de montare a contoarelor de apa</vt:lpstr>
      <vt:lpstr>Elementele nodului de contorizare</vt:lpstr>
      <vt:lpstr>Cerinte de montare a apometrelor</vt:lpstr>
      <vt:lpstr>Cerinte de montare a apometrelor</vt:lpstr>
      <vt:lpstr>Cerinte de montare a apometrelor</vt:lpstr>
      <vt:lpstr>Pozitie de montare a nodurilor simple</vt:lpstr>
      <vt:lpstr>Nod apmetric cu reductor de presiune</vt:lpstr>
      <vt:lpstr>Nod apometric</vt:lpstr>
      <vt:lpstr>Bransamente si noduri apometrice</vt:lpstr>
      <vt:lpstr>Bransamente si noduri apometrice</vt:lpstr>
      <vt:lpstr>Bransamente si noduri apometrice</vt:lpstr>
      <vt:lpstr>Bransamente si noduri apometrice</vt:lpstr>
      <vt:lpstr>Bransamente si noduri apometrice</vt:lpstr>
      <vt:lpstr>Exploatarea aparatelor de evidenţă</vt:lpstr>
      <vt:lpstr>Bibliografie</vt:lpstr>
      <vt:lpstr>Слайд 39</vt:lpstr>
      <vt:lpstr>Слайд 40</vt:lpstr>
    </vt:vector>
  </TitlesOfParts>
  <LinksUpToDate>false</LinksUpToDate>
  <SharedDoc>false</SharedDoc>
  <HyperlinkBase/>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GIZ-Design</dc:creator>
  <cp:keywords>GIZ-Leerfolie</cp:keywords>
  <cp:lastModifiedBy>UTM</cp:lastModifiedBy>
  <cp:revision>75</cp:revision>
  <cp:lastPrinted>2012-07-19T10:16:59Z</cp:lastPrinted>
  <dcterms:created xsi:type="dcterms:W3CDTF">2013-09-05T11:54:56Z</dcterms:created>
  <dcterms:modified xsi:type="dcterms:W3CDTF">2016-10-19T12:22:02Z</dcterms:modified>
</cp:coreProperties>
</file>