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1" r:id="rId1"/>
  </p:sldMasterIdLst>
  <p:notesMasterIdLst>
    <p:notesMasterId r:id="rId30"/>
  </p:notesMasterIdLst>
  <p:handoutMasterIdLst>
    <p:handoutMasterId r:id="rId31"/>
  </p:handoutMasterIdLst>
  <p:sldIdLst>
    <p:sldId id="306" r:id="rId2"/>
    <p:sldId id="276" r:id="rId3"/>
    <p:sldId id="282" r:id="rId4"/>
    <p:sldId id="283" r:id="rId5"/>
    <p:sldId id="284" r:id="rId6"/>
    <p:sldId id="281" r:id="rId7"/>
    <p:sldId id="285" r:id="rId8"/>
    <p:sldId id="286" r:id="rId9"/>
    <p:sldId id="288" r:id="rId10"/>
    <p:sldId id="291" r:id="rId11"/>
    <p:sldId id="299" r:id="rId12"/>
    <p:sldId id="300" r:id="rId13"/>
    <p:sldId id="298" r:id="rId14"/>
    <p:sldId id="294" r:id="rId15"/>
    <p:sldId id="305" r:id="rId16"/>
    <p:sldId id="297" r:id="rId17"/>
    <p:sldId id="292" r:id="rId18"/>
    <p:sldId id="295" r:id="rId19"/>
    <p:sldId id="296" r:id="rId20"/>
    <p:sldId id="301" r:id="rId21"/>
    <p:sldId id="302" r:id="rId22"/>
    <p:sldId id="303" r:id="rId23"/>
    <p:sldId id="287" r:id="rId24"/>
    <p:sldId id="289" r:id="rId25"/>
    <p:sldId id="290" r:id="rId26"/>
    <p:sldId id="304" r:id="rId27"/>
    <p:sldId id="278" r:id="rId28"/>
    <p:sldId id="279" r:id="rId29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8">
          <p15:clr>
            <a:srgbClr val="A4A3A4"/>
          </p15:clr>
        </p15:guide>
        <p15:guide id="2" orient="horz" pos="388">
          <p15:clr>
            <a:srgbClr val="A4A3A4"/>
          </p15:clr>
        </p15:guide>
        <p15:guide id="3" pos="288">
          <p15:clr>
            <a:srgbClr val="A4A3A4"/>
          </p15:clr>
        </p15:guide>
        <p15:guide id="4" pos="10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Bohantova" initials="LB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452"/>
    <a:srgbClr val="E5DBA1"/>
    <a:srgbClr val="BABA93"/>
    <a:srgbClr val="BABB93"/>
    <a:srgbClr val="DEDEAF"/>
    <a:srgbClr val="999999"/>
    <a:srgbClr val="D9D9D9"/>
    <a:srgbClr val="CCCCCC"/>
    <a:srgbClr val="C8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5699" autoAdjust="0"/>
  </p:normalViewPr>
  <p:slideViewPr>
    <p:cSldViewPr snapToGrid="0">
      <p:cViewPr varScale="1">
        <p:scale>
          <a:sx n="75" d="100"/>
          <a:sy n="75" d="100"/>
        </p:scale>
        <p:origin x="990" y="54"/>
      </p:cViewPr>
      <p:guideLst>
        <p:guide orient="horz" pos="658"/>
        <p:guide orient="horz" pos="388"/>
        <p:guide pos="288"/>
        <p:guide pos="1022"/>
      </p:guideLst>
    </p:cSldViewPr>
  </p:slideViewPr>
  <p:outlineViewPr>
    <p:cViewPr>
      <p:scale>
        <a:sx n="33" d="100"/>
        <a:sy n="33" d="100"/>
      </p:scale>
      <p:origin x="0" y="7158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8" d="100"/>
          <a:sy n="108" d="100"/>
        </p:scale>
        <p:origin x="-4140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endParaRPr lang="de-DE" dirty="0">
              <a:latin typeface="Arial Narrow" pitchFamily="34" charset="0"/>
            </a:endParaRP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47F930EC-4FD0-431B-BB9B-47DE359CDF6F}" type="slidenum">
              <a:rPr lang="de-DE">
                <a:latin typeface="Arial Narrow" pitchFamily="34" charset="0"/>
              </a:rPr>
              <a:pPr/>
              <a:t>‹#›</a:t>
            </a:fld>
            <a:endParaRPr lang="de-DE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27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351"/>
            <a:ext cx="4984962" cy="446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702"/>
            <a:ext cx="294565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01" tIns="45501" rIns="91001" bIns="45501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fld id="{276F4F92-661F-4424-ADED-7D3829A4203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16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5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8408E83D-98AA-47AF-89E9-B74D62397DFF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2453010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7776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1335835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1C64810-18D6-4D85-BB61-EE404165C950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6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2052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</a:t>
            </a:r>
            <a:br>
              <a:rPr lang="en-GB" noProof="0" dirty="0" smtClean="0"/>
            </a:br>
            <a:r>
              <a:rPr lang="en-GB" noProof="0" dirty="0" smtClean="0"/>
              <a:t>to add image</a:t>
            </a:r>
          </a:p>
        </p:txBody>
      </p:sp>
    </p:spTree>
    <p:extLst>
      <p:ext uri="{BB962C8B-B14F-4D97-AF65-F5344CB8AC3E}">
        <p14:creationId xmlns:p14="http://schemas.microsoft.com/office/powerpoint/2010/main" val="581427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Subhead, Bulletpoints, großes Bi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77E858D-23CF-4212-BF67-9BEB2D0044F1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576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2" hasCustomPrompt="1"/>
          </p:nvPr>
        </p:nvSpPr>
        <p:spPr>
          <a:xfrm>
            <a:off x="6786000" y="2448001"/>
            <a:ext cx="2358000" cy="33480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dirty="0" smtClean="0"/>
              <a:t>Click on symbol </a:t>
            </a:r>
            <a:br>
              <a:rPr lang="en-GB" noProof="0" dirty="0" smtClean="0"/>
            </a:br>
            <a:r>
              <a:rPr lang="en-GB" noProof="0" dirty="0" smtClean="0"/>
              <a:t>to add image</a:t>
            </a:r>
          </a:p>
        </p:txBody>
      </p:sp>
    </p:spTree>
    <p:extLst>
      <p:ext uri="{BB962C8B-B14F-4D97-AF65-F5344CB8AC3E}">
        <p14:creationId xmlns:p14="http://schemas.microsoft.com/office/powerpoint/2010/main" val="180162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Subheadline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ED77A557-BDBB-430A-9912-3DAFE3EF7761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750" algn="l"/>
              </a:tabLst>
              <a:defRPr sz="1800" baseline="0"/>
            </a:lvl1pPr>
            <a:lvl2pPr marL="360000" indent="-360000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20000">
              <a:defRPr sz="1800"/>
            </a:lvl3pPr>
            <a:lvl4pPr marL="1080000">
              <a:defRPr sz="1800" baseline="0"/>
            </a:lvl4pPr>
            <a:lvl5pPr marL="1440000">
              <a:defRPr sz="1800" baseline="0"/>
            </a:lvl5pPr>
            <a:lvl6pPr marL="1800000">
              <a:defRPr baseline="0"/>
            </a:lvl6pPr>
            <a:lvl7pPr marL="2160000">
              <a:defRPr baseline="0"/>
            </a:lvl7pPr>
            <a:lvl8pPr marL="2520000">
              <a:defRPr baseline="0"/>
            </a:lvl8pPr>
            <a:lvl9pPr marL="2880000">
              <a:defRPr/>
            </a:lvl9pPr>
          </a:lstStyle>
          <a:p>
            <a:pPr lvl="0"/>
            <a:r>
              <a:rPr lang="en-GB" noProof="0" dirty="0" smtClean="0"/>
              <a:t>Click here to add text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</p:spTree>
    <p:extLst>
      <p:ext uri="{BB962C8B-B14F-4D97-AF65-F5344CB8AC3E}">
        <p14:creationId xmlns:p14="http://schemas.microsoft.com/office/powerpoint/2010/main" val="4241795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, 2 Spalten,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84000" y="1483200"/>
            <a:ext cx="7776000" cy="617928"/>
          </a:xfrm>
        </p:spPr>
        <p:txBody>
          <a:bodyPr/>
          <a:lstStyle/>
          <a:p>
            <a:r>
              <a:rPr lang="en-GB" noProof="0" dirty="0" smtClean="0"/>
              <a:t>Click here to add title</a:t>
            </a:r>
            <a:endParaRPr lang="de-DE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>
          <a:xfrm>
            <a:off x="679155" y="6581001"/>
            <a:ext cx="1295400" cy="246221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7DB3A167-32EF-43CE-A304-904463995449}" type="datetime1">
              <a:rPr lang="en-GB" smtClean="0"/>
              <a:pPr/>
              <a:t>21/10/2016</a:t>
            </a:fld>
            <a:endParaRPr lang="en-GB" dirty="0" smtClean="0"/>
          </a:p>
        </p:txBody>
      </p:sp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683999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2" hasCustomPrompt="1"/>
          </p:nvPr>
        </p:nvSpPr>
        <p:spPr>
          <a:xfrm>
            <a:off x="4680000" y="2448000"/>
            <a:ext cx="3780000" cy="3816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</p:txBody>
      </p:sp>
    </p:spTree>
    <p:extLst>
      <p:ext uri="{BB962C8B-B14F-4D97-AF65-F5344CB8AC3E}">
        <p14:creationId xmlns:p14="http://schemas.microsoft.com/office/powerpoint/2010/main" val="9934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"/>
            <a:ext cx="9144000" cy="11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Grafik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51525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000" y="2447999"/>
            <a:ext cx="7776000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First layer</a:t>
            </a:r>
          </a:p>
          <a:p>
            <a:pPr lvl="1"/>
            <a:r>
              <a:rPr lang="en-GB" noProof="0" dirty="0" smtClean="0"/>
              <a:t>Second layer</a:t>
            </a:r>
          </a:p>
          <a:p>
            <a:pPr lvl="2"/>
            <a:r>
              <a:rPr lang="en-GB" noProof="0" dirty="0" smtClean="0"/>
              <a:t>Third layer</a:t>
            </a:r>
          </a:p>
          <a:p>
            <a:pPr lvl="3"/>
            <a:r>
              <a:rPr lang="en-GB" noProof="0" dirty="0" smtClean="0"/>
              <a:t>Fourth layer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7703687" y="6581001"/>
            <a:ext cx="9271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b="0" noProof="0" dirty="0" smtClean="0">
                <a:solidFill>
                  <a:srgbClr val="6E6452"/>
                </a:solidFill>
                <a:latin typeface="Arial Narrow" pitchFamily="34" charset="0"/>
              </a:rPr>
              <a:t>Page </a:t>
            </a:r>
            <a:fld id="{327115CA-E6A4-425F-BB4F-A64D48743A27}" type="slidenum">
              <a:rPr lang="en-GB" sz="1000" b="0" noProof="0" smtClean="0">
                <a:solidFill>
                  <a:srgbClr val="6E6452"/>
                </a:solidFill>
                <a:latin typeface="Arial Narrow" pitchFamily="34" charset="0"/>
              </a:rPr>
              <a:pPr/>
              <a:t>‹#›</a:t>
            </a:fld>
            <a:endParaRPr lang="en-GB" sz="1000" b="0" noProof="0" dirty="0">
              <a:solidFill>
                <a:srgbClr val="6E6452"/>
              </a:solidFill>
              <a:latin typeface="Arial Narrow" pitchFamily="34" charset="0"/>
            </a:endParaRPr>
          </a:p>
        </p:txBody>
      </p:sp>
      <p:sp>
        <p:nvSpPr>
          <p:cNvPr id="1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62776" y="6581001"/>
            <a:ext cx="3418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000" b="1" spc="70" baseline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16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9155" y="6581001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6E6452"/>
                </a:solidFill>
                <a:latin typeface="Arial Narrow" pitchFamily="34" charset="0"/>
              </a:defRPr>
            </a:lvl1pPr>
          </a:lstStyle>
          <a:p>
            <a:fld id="{10DB3312-1C4F-4FB3-86CE-86EC5CB455DA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84000" y="1483200"/>
            <a:ext cx="7776000" cy="6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add title</a:t>
            </a:r>
            <a:endParaRPr lang="de-DE" noProof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  <p:sldLayoutId id="2147483709" r:id="rId3"/>
    <p:sldLayoutId id="2147483714" r:id="rId4"/>
    <p:sldLayoutId id="2147483710" r:id="rId5"/>
    <p:sldLayoutId id="2147483711" r:id="rId6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E645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60000" indent="-360000" algn="l" rtl="0" eaLnBrk="1" fontAlgn="base" hangingPunct="1">
        <a:spcBef>
          <a:spcPts val="400"/>
        </a:spcBef>
        <a:spcAft>
          <a:spcPts val="800"/>
        </a:spcAft>
        <a:buClr>
          <a:srgbClr val="C80F0F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  <a:ea typeface="+mn-ea"/>
          <a:cs typeface="+mn-cs"/>
        </a:defRPr>
      </a:lvl1pPr>
      <a:lvl2pPr marL="7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2pPr>
      <a:lvl3pPr marL="10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>
          <a:solidFill>
            <a:srgbClr val="6E6452"/>
          </a:solidFill>
          <a:latin typeface="+mn-lt"/>
        </a:defRPr>
      </a:lvl3pPr>
      <a:lvl4pPr marL="14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4pPr>
      <a:lvl5pPr marL="180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5pPr>
      <a:lvl6pPr marL="216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6pPr>
      <a:lvl7pPr marL="252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7pPr>
      <a:lvl8pPr marL="288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8pPr>
      <a:lvl9pPr marL="3240000" indent="-360000" algn="l" rtl="0" eaLnBrk="1" fontAlgn="base" hangingPunct="1">
        <a:spcBef>
          <a:spcPts val="400"/>
        </a:spcBef>
        <a:spcAft>
          <a:spcPts val="800"/>
        </a:spcAft>
        <a:buClr>
          <a:srgbClr val="6E6452"/>
        </a:buClr>
        <a:buFont typeface="Arial" pitchFamily="34" charset="0"/>
        <a:buChar char="•"/>
        <a:tabLst>
          <a:tab pos="2190750" algn="l"/>
        </a:tabLst>
        <a:defRPr sz="1800" baseline="0">
          <a:solidFill>
            <a:srgbClr val="6E645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www.serviciilocale.md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www.giz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6" name="Titel 15"/>
          <p:cNvSpPr txBox="1">
            <a:spLocks/>
          </p:cNvSpPr>
          <p:nvPr/>
        </p:nvSpPr>
        <p:spPr bwMode="auto">
          <a:xfrm>
            <a:off x="265882" y="1519517"/>
            <a:ext cx="8535217" cy="511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6E645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o-RO" b="1" kern="0" dirty="0" smtClean="0">
                <a:solidFill>
                  <a:srgbClr val="002060"/>
                </a:solidFill>
              </a:rPr>
              <a:t>Curs de instruire pentru </a:t>
            </a:r>
            <a:r>
              <a:rPr lang="ro-RO" b="1" kern="0" dirty="0" err="1" smtClean="0">
                <a:solidFill>
                  <a:srgbClr val="002060"/>
                </a:solidFill>
              </a:rPr>
              <a:t>angajaţii</a:t>
            </a:r>
            <a:r>
              <a:rPr lang="ro-RO" b="1" kern="0" dirty="0" smtClean="0">
                <a:solidFill>
                  <a:srgbClr val="002060"/>
                </a:solidFill>
              </a:rPr>
              <a:t> serviciilor </a:t>
            </a:r>
            <a:r>
              <a:rPr lang="ro-RO" b="1" kern="0" dirty="0" err="1" smtClean="0">
                <a:solidFill>
                  <a:srgbClr val="002060"/>
                </a:solidFill>
              </a:rPr>
              <a:t>abonaţi</a:t>
            </a:r>
            <a:r>
              <a:rPr lang="ro-RO" b="1" kern="0" dirty="0" smtClean="0">
                <a:solidFill>
                  <a:srgbClr val="002060"/>
                </a:solidFill>
              </a:rPr>
              <a:t> a operatorilor „Apă-Canal”</a:t>
            </a:r>
            <a:br>
              <a:rPr lang="ro-RO" b="1" kern="0" dirty="0" smtClean="0">
                <a:solidFill>
                  <a:srgbClr val="002060"/>
                </a:solidFill>
              </a:rPr>
            </a:br>
            <a:r>
              <a:rPr lang="ro-RO" b="1" kern="0" dirty="0" smtClean="0">
                <a:solidFill>
                  <a:srgbClr val="002060"/>
                </a:solidFill>
              </a:rPr>
              <a:t/>
            </a:r>
            <a:br>
              <a:rPr lang="ro-RO" b="1" kern="0" dirty="0" smtClean="0">
                <a:solidFill>
                  <a:srgbClr val="002060"/>
                </a:solidFill>
              </a:rPr>
            </a:br>
            <a:r>
              <a:rPr lang="ro-RO" b="1" kern="0" dirty="0" smtClean="0">
                <a:solidFill>
                  <a:srgbClr val="002060"/>
                </a:solidFill>
              </a:rPr>
              <a:t>Modulul 1: </a:t>
            </a:r>
            <a:r>
              <a:rPr lang="en-US" b="1" kern="0" dirty="0" err="1" smtClean="0">
                <a:solidFill>
                  <a:srgbClr val="002060"/>
                </a:solidFill>
              </a:rPr>
              <a:t>Aspecte</a:t>
            </a:r>
            <a:r>
              <a:rPr lang="en-US" b="1" kern="0" dirty="0" smtClean="0">
                <a:solidFill>
                  <a:srgbClr val="002060"/>
                </a:solidFill>
              </a:rPr>
              <a:t> </a:t>
            </a:r>
            <a:r>
              <a:rPr lang="ro-RO" b="1" kern="0" dirty="0" smtClean="0">
                <a:solidFill>
                  <a:srgbClr val="002060"/>
                </a:solidFill>
              </a:rPr>
              <a:t>tehnice în </a:t>
            </a:r>
            <a:r>
              <a:rPr lang="ro-RO" b="1" kern="0" dirty="0" err="1" smtClean="0">
                <a:solidFill>
                  <a:srgbClr val="002060"/>
                </a:solidFill>
              </a:rPr>
              <a:t>funcţionarea</a:t>
            </a:r>
            <a:r>
              <a:rPr lang="ro-RO" b="1" kern="0" dirty="0" smtClean="0">
                <a:solidFill>
                  <a:srgbClr val="002060"/>
                </a:solidFill>
              </a:rPr>
              <a:t> </a:t>
            </a:r>
            <a:r>
              <a:rPr lang="ro-RO" b="1" kern="0" dirty="0" err="1" smtClean="0">
                <a:solidFill>
                  <a:srgbClr val="002060"/>
                </a:solidFill>
              </a:rPr>
              <a:t>direcţiilor</a:t>
            </a:r>
            <a:r>
              <a:rPr lang="ro-RO" b="1" kern="0" dirty="0" smtClean="0">
                <a:solidFill>
                  <a:srgbClr val="002060"/>
                </a:solidFill>
              </a:rPr>
              <a:t> </a:t>
            </a:r>
            <a:r>
              <a:rPr lang="ro-RO" b="1" kern="0" dirty="0" err="1" smtClean="0">
                <a:solidFill>
                  <a:srgbClr val="002060"/>
                </a:solidFill>
              </a:rPr>
              <a:t>Relaţii</a:t>
            </a:r>
            <a:r>
              <a:rPr lang="ro-RO" b="1" kern="0" dirty="0" smtClean="0">
                <a:solidFill>
                  <a:srgbClr val="002060"/>
                </a:solidFill>
              </a:rPr>
              <a:t> cu </a:t>
            </a:r>
            <a:r>
              <a:rPr lang="ro-RO" b="1" kern="0" dirty="0" err="1" smtClean="0">
                <a:solidFill>
                  <a:srgbClr val="002060"/>
                </a:solidFill>
              </a:rPr>
              <a:t>clienţii</a:t>
            </a:r>
            <a:r>
              <a:rPr lang="ro-RO" b="1" kern="0" dirty="0" smtClean="0">
                <a:solidFill>
                  <a:srgbClr val="002060"/>
                </a:solidFill>
              </a:rPr>
              <a:t> </a:t>
            </a:r>
            <a:r>
              <a:rPr lang="ro-RO" b="1" kern="0" smtClean="0">
                <a:solidFill>
                  <a:srgbClr val="002060"/>
                </a:solidFill>
              </a:rPr>
              <a:t>pentru Operatorii </a:t>
            </a:r>
            <a:r>
              <a:rPr lang="ro-RO" b="1" kern="0" dirty="0" smtClean="0">
                <a:solidFill>
                  <a:srgbClr val="002060"/>
                </a:solidFill>
              </a:rPr>
              <a:t>„Apă – Canal”</a:t>
            </a:r>
            <a:r>
              <a:rPr lang="ro-RO" b="1" kern="0" dirty="0" smtClean="0">
                <a:solidFill>
                  <a:srgbClr val="FF0000"/>
                </a:solidFill>
              </a:rPr>
              <a:t/>
            </a:r>
            <a:br>
              <a:rPr lang="ro-RO" b="1" kern="0" dirty="0" smtClean="0">
                <a:solidFill>
                  <a:srgbClr val="FF0000"/>
                </a:solidFill>
              </a:rPr>
            </a:br>
            <a:r>
              <a:rPr lang="ro-RO" b="1" kern="0" dirty="0" smtClean="0">
                <a:solidFill>
                  <a:srgbClr val="FF0000"/>
                </a:solidFill>
              </a:rPr>
              <a:t/>
            </a:r>
            <a:br>
              <a:rPr lang="ro-RO" b="1" kern="0" dirty="0" smtClean="0">
                <a:solidFill>
                  <a:srgbClr val="FF0000"/>
                </a:solidFill>
              </a:rPr>
            </a:br>
            <a:r>
              <a:rPr lang="ro-RO" b="1" kern="0" dirty="0" smtClean="0">
                <a:solidFill>
                  <a:srgbClr val="FF0000"/>
                </a:solidFill>
              </a:rPr>
              <a:t>Sesiunea 5: </a:t>
            </a:r>
            <a:r>
              <a:rPr lang="ro-RO" b="1" kern="0" dirty="0" err="1" smtClean="0">
                <a:solidFill>
                  <a:srgbClr val="FF0000"/>
                </a:solidFill>
              </a:rPr>
              <a:t>Legislaţia</a:t>
            </a:r>
            <a:r>
              <a:rPr lang="ro-RO" b="1" kern="0" dirty="0" smtClean="0">
                <a:solidFill>
                  <a:srgbClr val="FF0000"/>
                </a:solidFill>
              </a:rPr>
              <a:t> R. Moldova privind verificarea metrologica a contoarelor</a:t>
            </a:r>
            <a:r>
              <a:rPr lang="ro-RO" sz="1400" b="1" kern="0" dirty="0" smtClean="0">
                <a:solidFill>
                  <a:srgbClr val="002060"/>
                </a:solidFill>
              </a:rPr>
              <a:t/>
            </a:r>
            <a:br>
              <a:rPr lang="ro-RO" sz="1400" b="1" kern="0" dirty="0" smtClean="0">
                <a:solidFill>
                  <a:srgbClr val="002060"/>
                </a:solidFill>
              </a:rPr>
            </a:br>
            <a:r>
              <a:rPr lang="ro-RO" sz="1400" b="1" kern="0" dirty="0" smtClean="0">
                <a:solidFill>
                  <a:srgbClr val="002060"/>
                </a:solidFill>
              </a:rPr>
              <a:t/>
            </a:r>
            <a:br>
              <a:rPr lang="ro-RO" sz="1400" b="1" kern="0" dirty="0" smtClean="0">
                <a:solidFill>
                  <a:srgbClr val="002060"/>
                </a:solidFill>
              </a:rPr>
            </a:br>
            <a:r>
              <a:rPr lang="ro-RO" sz="1400" b="1" kern="0" dirty="0" smtClean="0">
                <a:solidFill>
                  <a:srgbClr val="002060"/>
                </a:solidFill>
              </a:rPr>
              <a:t>Botezatu Simion</a:t>
            </a:r>
            <a:br>
              <a:rPr lang="ro-RO" sz="1400" b="1" kern="0" dirty="0" smtClean="0">
                <a:solidFill>
                  <a:srgbClr val="002060"/>
                </a:solidFill>
              </a:rPr>
            </a:br>
            <a:r>
              <a:rPr lang="ro-RO" sz="1400" b="1" kern="0" dirty="0" smtClean="0">
                <a:solidFill>
                  <a:srgbClr val="002060"/>
                </a:solidFill>
              </a:rPr>
              <a:t/>
            </a:r>
            <a:br>
              <a:rPr lang="ro-RO" sz="1400" b="1" kern="0" dirty="0" smtClean="0">
                <a:solidFill>
                  <a:srgbClr val="002060"/>
                </a:solidFill>
              </a:rPr>
            </a:br>
            <a:r>
              <a:rPr lang="en-US" sz="1400" b="1" kern="0" dirty="0" smtClean="0">
                <a:solidFill>
                  <a:srgbClr val="002060"/>
                </a:solidFill>
              </a:rPr>
              <a:t>2</a:t>
            </a:r>
            <a:r>
              <a:rPr lang="ro-RO" sz="1400" b="1" kern="0" dirty="0" smtClean="0">
                <a:solidFill>
                  <a:srgbClr val="002060"/>
                </a:solidFill>
              </a:rPr>
              <a:t>6</a:t>
            </a:r>
            <a:r>
              <a:rPr lang="en-US" sz="1400" b="1" kern="0" dirty="0" smtClean="0">
                <a:solidFill>
                  <a:srgbClr val="002060"/>
                </a:solidFill>
              </a:rPr>
              <a:t> </a:t>
            </a:r>
            <a:r>
              <a:rPr lang="en-US" sz="1400" b="1" kern="0" dirty="0" err="1" smtClean="0">
                <a:solidFill>
                  <a:srgbClr val="002060"/>
                </a:solidFill>
              </a:rPr>
              <a:t>octombrie</a:t>
            </a:r>
            <a:r>
              <a:rPr lang="en-US" sz="1400" b="1" kern="0" dirty="0" smtClean="0">
                <a:solidFill>
                  <a:srgbClr val="002060"/>
                </a:solidFill>
              </a:rPr>
              <a:t> 2016,  </a:t>
            </a:r>
            <a:r>
              <a:rPr lang="ro-RO" sz="1400" b="1" kern="0" dirty="0" smtClean="0">
                <a:solidFill>
                  <a:srgbClr val="002060"/>
                </a:solidFill>
              </a:rPr>
              <a:t>Chișinău</a:t>
            </a:r>
            <a:endParaRPr lang="de-DE" b="1" kern="0" dirty="0">
              <a:solidFill>
                <a:srgbClr val="002060"/>
              </a:solidFill>
            </a:endParaRPr>
          </a:p>
        </p:txBody>
      </p:sp>
      <p:pic>
        <p:nvPicPr>
          <p:cNvPr id="7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635113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238250"/>
            <a:ext cx="7983750" cy="862878"/>
          </a:xfrm>
        </p:spPr>
        <p:txBody>
          <a:bodyPr/>
          <a:lstStyle/>
          <a:p>
            <a:pPr algn="ctr"/>
            <a:r>
              <a:rPr lang="ro-RO" dirty="0" smtClean="0"/>
              <a:t>UNELE CERINȚE</a:t>
            </a:r>
            <a:br>
              <a:rPr lang="ro-RO" dirty="0" smtClean="0"/>
            </a:br>
            <a:r>
              <a:rPr lang="ro-RO" dirty="0" smtClean="0"/>
              <a:t>de reglementare ale legii metrologiei în vigoare (vezi [3])</a:t>
            </a:r>
            <a:br>
              <a:rPr lang="ro-RO" dirty="0" smtClean="0"/>
            </a:br>
            <a:endParaRPr lang="ru-RU" dirty="0" smtClean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Simion </a:t>
            </a:r>
            <a:r>
              <a:rPr lang="de-DE" dirty="0" err="1" smtClean="0"/>
              <a:t>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03050" y="2152650"/>
            <a:ext cx="7776000" cy="4044675"/>
          </a:xfrm>
        </p:spPr>
        <p:txBody>
          <a:bodyPr/>
          <a:lstStyle/>
          <a:p>
            <a:pPr algn="ctr"/>
            <a:r>
              <a:rPr lang="ro-RO" sz="2400" b="1" dirty="0"/>
              <a:t>2.</a:t>
            </a:r>
            <a:r>
              <a:rPr lang="ro-RO" sz="24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o-RO" sz="2400" b="1" dirty="0"/>
              <a:t>Mijloace de măsurare </a:t>
            </a:r>
            <a:r>
              <a:rPr lang="ro-RO" sz="2400" b="1" dirty="0" smtClean="0"/>
              <a:t>legale</a:t>
            </a:r>
          </a:p>
          <a:p>
            <a:pPr algn="just"/>
            <a:endParaRPr lang="ro-RO" sz="2400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o-RO" sz="2400" dirty="0"/>
              <a:t>Aprobare de </a:t>
            </a:r>
            <a:r>
              <a:rPr lang="ro-RO" sz="2400" dirty="0" smtClean="0"/>
              <a:t>model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o-RO" sz="24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o-RO" sz="2400" dirty="0" smtClean="0"/>
              <a:t>Registrul </a:t>
            </a:r>
            <a:r>
              <a:rPr lang="ro-RO" sz="2400" dirty="0"/>
              <a:t>de stat al mijloacelor de măsurare</a:t>
            </a:r>
            <a:endParaRPr lang="ru-RU" sz="2400" dirty="0"/>
          </a:p>
          <a:p>
            <a:pPr algn="just"/>
            <a:endParaRPr lang="ro-RO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483199"/>
            <a:ext cx="7776000" cy="993301"/>
          </a:xfrm>
        </p:spPr>
        <p:txBody>
          <a:bodyPr/>
          <a:lstStyle/>
          <a:p>
            <a:pPr algn="ctr"/>
            <a:r>
              <a:rPr lang="en-US" sz="2000" dirty="0"/>
              <a:t>RGML 16:2013 „</a:t>
            </a:r>
            <a:r>
              <a:rPr lang="en-US" sz="2000" dirty="0" err="1"/>
              <a:t>Sistemul</a:t>
            </a:r>
            <a:r>
              <a:rPr lang="en-US" sz="2000" dirty="0"/>
              <a:t> Naţional de Metrologie. </a:t>
            </a:r>
            <a:r>
              <a:rPr lang="en-US" sz="2000" dirty="0" err="1"/>
              <a:t>Aprobarea</a:t>
            </a:r>
            <a:r>
              <a:rPr lang="en-US" sz="2000" dirty="0"/>
              <a:t> de model a </a:t>
            </a:r>
            <a:r>
              <a:rPr lang="en-US" sz="2000" dirty="0" err="1"/>
              <a:t>mijloacelor</a:t>
            </a:r>
            <a:r>
              <a:rPr lang="en-US" sz="2000" dirty="0"/>
              <a:t> de </a:t>
            </a:r>
            <a:r>
              <a:rPr lang="en-US" sz="2000" dirty="0" err="1"/>
              <a:t>măsurare</a:t>
            </a:r>
            <a:r>
              <a:rPr lang="en-US" sz="2000" dirty="0"/>
              <a:t>” </a:t>
            </a:r>
            <a:r>
              <a:rPr lang="ro-RO" sz="2000" dirty="0"/>
              <a:t>(vezi </a:t>
            </a:r>
            <a:r>
              <a:rPr lang="ro-RO" sz="2000" dirty="0" smtClean="0"/>
              <a:t>[4])</a:t>
            </a:r>
            <a:r>
              <a:rPr lang="ro-RO" dirty="0"/>
              <a:t/>
            </a:r>
            <a:br>
              <a:rPr lang="ro-RO" dirty="0"/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ro-RO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dirty="0" smtClean="0"/>
              <a:t>Noțiune de aprobare de model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Forma </a:t>
            </a:r>
            <a:r>
              <a:rPr lang="en-US" dirty="0"/>
              <a:t>de </a:t>
            </a:r>
            <a:r>
              <a:rPr lang="en-US" dirty="0" err="1"/>
              <a:t>prezentare</a:t>
            </a:r>
            <a:r>
              <a:rPr lang="en-US" dirty="0"/>
              <a:t> a </a:t>
            </a:r>
            <a:r>
              <a:rPr lang="en-US" dirty="0" err="1"/>
              <a:t>certificatului</a:t>
            </a:r>
            <a:r>
              <a:rPr lang="en-US" dirty="0"/>
              <a:t> de </a:t>
            </a:r>
            <a:r>
              <a:rPr lang="en-US" dirty="0" err="1"/>
              <a:t>aprobare</a:t>
            </a:r>
            <a:r>
              <a:rPr lang="en-US" dirty="0"/>
              <a:t> de </a:t>
            </a:r>
            <a:r>
              <a:rPr lang="en-US" dirty="0" smtClean="0"/>
              <a:t>model</a:t>
            </a:r>
            <a:endParaRPr lang="ro-RO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Forma </a:t>
            </a:r>
            <a:r>
              <a:rPr lang="en-US" dirty="0"/>
              <a:t>de </a:t>
            </a:r>
            <a:r>
              <a:rPr lang="en-US" dirty="0" err="1"/>
              <a:t>prezentare</a:t>
            </a:r>
            <a:r>
              <a:rPr lang="en-US" dirty="0"/>
              <a:t> a </a:t>
            </a:r>
            <a:r>
              <a:rPr lang="en-US" dirty="0" err="1"/>
              <a:t>descrierii</a:t>
            </a:r>
            <a:r>
              <a:rPr lang="en-US" dirty="0"/>
              <a:t> </a:t>
            </a:r>
            <a:r>
              <a:rPr lang="en-US" dirty="0" err="1"/>
              <a:t>modelului</a:t>
            </a:r>
            <a:r>
              <a:rPr lang="en-US" dirty="0"/>
              <a:t> </a:t>
            </a:r>
            <a:r>
              <a:rPr lang="en-US" dirty="0" err="1"/>
              <a:t>mijloacelor</a:t>
            </a:r>
            <a:r>
              <a:rPr lang="en-US" dirty="0"/>
              <a:t> de </a:t>
            </a:r>
            <a:r>
              <a:rPr lang="en-US" dirty="0" err="1" smtClean="0"/>
              <a:t>măsurare</a:t>
            </a:r>
            <a:endParaRPr lang="ro-RO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Forma </a:t>
            </a:r>
            <a:r>
              <a:rPr lang="en-US" dirty="0"/>
              <a:t>de </a:t>
            </a:r>
            <a:r>
              <a:rPr lang="en-US" dirty="0" err="1"/>
              <a:t>prezentare</a:t>
            </a:r>
            <a:r>
              <a:rPr lang="en-US" dirty="0"/>
              <a:t> a </a:t>
            </a:r>
            <a:r>
              <a:rPr lang="en-US" dirty="0" err="1"/>
              <a:t>certificatului</a:t>
            </a:r>
            <a:r>
              <a:rPr lang="en-US" dirty="0"/>
              <a:t> de </a:t>
            </a:r>
            <a:r>
              <a:rPr lang="en-US" dirty="0" err="1"/>
              <a:t>aprobare</a:t>
            </a:r>
            <a:r>
              <a:rPr lang="en-US" dirty="0"/>
              <a:t> de model a </a:t>
            </a:r>
            <a:r>
              <a:rPr lang="en-US" dirty="0" err="1"/>
              <a:t>mijloacelor</a:t>
            </a:r>
            <a:r>
              <a:rPr lang="en-US" dirty="0"/>
              <a:t> de </a:t>
            </a:r>
            <a:r>
              <a:rPr lang="en-US" dirty="0" err="1"/>
              <a:t>măsurare</a:t>
            </a:r>
            <a:r>
              <a:rPr lang="en-US" dirty="0"/>
              <a:t> </a:t>
            </a:r>
            <a:r>
              <a:rPr lang="en-US" dirty="0" err="1"/>
              <a:t>produse</a:t>
            </a:r>
            <a:r>
              <a:rPr lang="en-US" dirty="0"/>
              <a:t>/</a:t>
            </a:r>
            <a:r>
              <a:rPr lang="en-US" dirty="0" err="1"/>
              <a:t>importate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exemplare</a:t>
            </a:r>
            <a:r>
              <a:rPr lang="en-US" dirty="0"/>
              <a:t> </a:t>
            </a:r>
            <a:r>
              <a:rPr lang="en-US" dirty="0" err="1"/>
              <a:t>unice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loturi</a:t>
            </a:r>
            <a:r>
              <a:rPr lang="en-US" dirty="0"/>
              <a:t> </a:t>
            </a:r>
            <a:r>
              <a:rPr lang="en-US" dirty="0" err="1" smtClean="0"/>
              <a:t>mici</a:t>
            </a:r>
            <a:endParaRPr lang="ro-RO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Forma 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dimensiunile</a:t>
            </a:r>
            <a:r>
              <a:rPr lang="en-US" dirty="0"/>
              <a:t> </a:t>
            </a:r>
            <a:r>
              <a:rPr lang="en-US" dirty="0" err="1"/>
              <a:t>marcajului</a:t>
            </a:r>
            <a:r>
              <a:rPr lang="en-US" dirty="0"/>
              <a:t> de </a:t>
            </a:r>
            <a:r>
              <a:rPr lang="en-US" dirty="0" err="1"/>
              <a:t>aprobare</a:t>
            </a:r>
            <a:r>
              <a:rPr lang="en-US" dirty="0"/>
              <a:t> de model</a:t>
            </a:r>
            <a:endParaRPr lang="ro-RO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0708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371599"/>
            <a:ext cx="7776000" cy="828675"/>
          </a:xfrm>
        </p:spPr>
        <p:txBody>
          <a:bodyPr/>
          <a:lstStyle/>
          <a:p>
            <a:pPr algn="ctr"/>
            <a:r>
              <a:rPr lang="en-US" b="1" dirty="0"/>
              <a:t>RGML 19:2014</a:t>
            </a:r>
            <a:r>
              <a:rPr lang="en-US" dirty="0"/>
              <a:t> „</a:t>
            </a:r>
            <a:r>
              <a:rPr lang="en-US" dirty="0" err="1"/>
              <a:t>Sistemul</a:t>
            </a:r>
            <a:r>
              <a:rPr lang="en-US" dirty="0"/>
              <a:t> Naţional de Metrologie. </a:t>
            </a:r>
            <a:r>
              <a:rPr lang="en-US" dirty="0" err="1"/>
              <a:t>Registrul</a:t>
            </a:r>
            <a:r>
              <a:rPr lang="en-US" dirty="0"/>
              <a:t> de stat al </a:t>
            </a:r>
            <a:r>
              <a:rPr lang="en-US" dirty="0" err="1"/>
              <a:t>mijloacelor</a:t>
            </a:r>
            <a:r>
              <a:rPr lang="en-US" dirty="0"/>
              <a:t> de </a:t>
            </a:r>
            <a:r>
              <a:rPr lang="en-US" dirty="0" err="1"/>
              <a:t>măsurare</a:t>
            </a:r>
            <a:r>
              <a:rPr lang="ro-RO" dirty="0" smtClean="0"/>
              <a:t>” </a:t>
            </a:r>
            <a:r>
              <a:rPr lang="ro-RO" dirty="0"/>
              <a:t>(vezi </a:t>
            </a:r>
            <a:r>
              <a:rPr lang="ro-RO" dirty="0" smtClean="0"/>
              <a:t>[5])</a:t>
            </a:r>
            <a:r>
              <a:rPr lang="ro-RO" dirty="0"/>
              <a:t/>
            </a:r>
            <a:br>
              <a:rPr lang="ro-RO" dirty="0"/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69700" y="2352750"/>
            <a:ext cx="7776000" cy="38160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ro-RO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dirty="0" smtClean="0"/>
              <a:t>Noțiune </a:t>
            </a:r>
            <a:r>
              <a:rPr lang="ro-RO" dirty="0"/>
              <a:t>de </a:t>
            </a:r>
            <a:r>
              <a:rPr lang="en-US" dirty="0" err="1" smtClean="0"/>
              <a:t>Registrul</a:t>
            </a:r>
            <a:r>
              <a:rPr lang="en-US" dirty="0" smtClean="0"/>
              <a:t> </a:t>
            </a:r>
            <a:r>
              <a:rPr lang="en-US" dirty="0"/>
              <a:t>de stat al </a:t>
            </a:r>
            <a:r>
              <a:rPr lang="en-US" dirty="0" err="1"/>
              <a:t>mijloacelor</a:t>
            </a:r>
            <a:r>
              <a:rPr lang="en-US" dirty="0"/>
              <a:t> de </a:t>
            </a:r>
            <a:r>
              <a:rPr lang="en-US" dirty="0" err="1" smtClean="0"/>
              <a:t>măsurare</a:t>
            </a:r>
            <a:r>
              <a:rPr lang="ro-RO" dirty="0" smtClean="0"/>
              <a:t> (MM)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dirty="0" smtClean="0"/>
              <a:t>Compunerea </a:t>
            </a:r>
            <a:r>
              <a:rPr lang="en-US" dirty="0" err="1"/>
              <a:t>Registrul</a:t>
            </a:r>
            <a:r>
              <a:rPr lang="en-US" dirty="0"/>
              <a:t> de stat al </a:t>
            </a:r>
            <a:r>
              <a:rPr lang="ro-RO" dirty="0" smtClean="0"/>
              <a:t>MM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dirty="0" smtClean="0"/>
              <a:t>S</a:t>
            </a:r>
            <a:r>
              <a:rPr lang="en-US" dirty="0" err="1" smtClean="0"/>
              <a:t>tructur</a:t>
            </a:r>
            <a:r>
              <a:rPr lang="ro-RO" dirty="0" smtClean="0"/>
              <a:t>a n</a:t>
            </a:r>
            <a:r>
              <a:rPr lang="en-US" dirty="0" err="1" smtClean="0"/>
              <a:t>umărul</a:t>
            </a:r>
            <a:r>
              <a:rPr lang="ro-RO" dirty="0" smtClean="0"/>
              <a:t>ui</a:t>
            </a:r>
            <a:r>
              <a:rPr lang="en-US" dirty="0" smtClean="0"/>
              <a:t> de </a:t>
            </a:r>
            <a:r>
              <a:rPr lang="en-US" dirty="0" err="1" smtClean="0"/>
              <a:t>înregistrare</a:t>
            </a:r>
            <a:r>
              <a:rPr lang="en-US" dirty="0" smtClean="0"/>
              <a:t> din </a:t>
            </a:r>
            <a:r>
              <a:rPr lang="en-US" dirty="0" err="1" smtClean="0"/>
              <a:t>Registrul</a:t>
            </a:r>
            <a:r>
              <a:rPr lang="en-US" dirty="0" smtClean="0"/>
              <a:t> de stat</a:t>
            </a:r>
            <a:r>
              <a:rPr lang="ro-RO" dirty="0" smtClean="0"/>
              <a:t> </a:t>
            </a:r>
            <a:r>
              <a:rPr lang="en-US" dirty="0" smtClean="0"/>
              <a:t> al </a:t>
            </a:r>
            <a:r>
              <a:rPr lang="ro-RO" dirty="0" smtClean="0"/>
              <a:t>MM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dirty="0" smtClean="0"/>
              <a:t>Forma </a:t>
            </a:r>
            <a:r>
              <a:rPr lang="ro-RO" dirty="0"/>
              <a:t>de prezentare a Registrului de stat (partea I</a:t>
            </a:r>
            <a:r>
              <a:rPr lang="ro-RO" dirty="0" smtClean="0"/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dirty="0" smtClean="0"/>
              <a:t>Forma </a:t>
            </a:r>
            <a:r>
              <a:rPr lang="ro-RO" dirty="0"/>
              <a:t>de prezentare a Registrului de stat (partea </a:t>
            </a:r>
            <a:r>
              <a:rPr lang="ro-RO" dirty="0" smtClean="0"/>
              <a:t>II)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dirty="0" smtClean="0"/>
              <a:t>Forma </a:t>
            </a:r>
            <a:r>
              <a:rPr lang="ro-RO" dirty="0"/>
              <a:t>de prezentare a Registrului de stat (partea </a:t>
            </a:r>
            <a:r>
              <a:rPr lang="ro-RO" dirty="0" smtClean="0"/>
              <a:t>III)</a:t>
            </a:r>
            <a:endParaRPr lang="ro-RO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o-RO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o-RO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o-RO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o-RO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o-RO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2410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b="1" dirty="0">
                <a:latin typeface="+mn-lt"/>
                <a:ea typeface="+mn-ea"/>
                <a:cs typeface="+mn-cs"/>
              </a:rPr>
              <a:t>3. Verificare metrologică</a:t>
            </a:r>
            <a:r>
              <a:rPr lang="ro-R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o-RO" dirty="0" smtClean="0"/>
          </a:p>
          <a:p>
            <a:pPr algn="just"/>
            <a:r>
              <a:rPr lang="ro-RO" sz="2000" dirty="0" smtClean="0"/>
              <a:t>NOȚIUNE </a:t>
            </a:r>
            <a:r>
              <a:rPr lang="ro-RO" sz="2000" dirty="0"/>
              <a:t>DE:</a:t>
            </a:r>
          </a:p>
          <a:p>
            <a:pPr algn="just">
              <a:buFont typeface="Wingdings" pitchFamily="2" charset="2"/>
              <a:buChar char="q"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dirty="0"/>
              <a:t>Verificare metrologică</a:t>
            </a:r>
          </a:p>
          <a:p>
            <a:pPr algn="just">
              <a:buFont typeface="Wingdings" pitchFamily="2" charset="2"/>
              <a:buChar char="q"/>
            </a:pPr>
            <a:r>
              <a:rPr lang="ro-RO" sz="2000" dirty="0"/>
              <a:t> Verificare metrologică inițială</a:t>
            </a:r>
          </a:p>
          <a:p>
            <a:pPr algn="just">
              <a:buFont typeface="Wingdings" pitchFamily="2" charset="2"/>
              <a:buChar char="q"/>
            </a:pPr>
            <a:r>
              <a:rPr lang="ro-RO" sz="2000" dirty="0"/>
              <a:t> Verificare metrologică inițială CE</a:t>
            </a:r>
          </a:p>
          <a:p>
            <a:pPr algn="just">
              <a:buFont typeface="Wingdings" pitchFamily="2" charset="2"/>
              <a:buChar char="q"/>
            </a:pPr>
            <a:r>
              <a:rPr lang="ro-RO" sz="2000" dirty="0"/>
              <a:t> Verificare metrologică periodică </a:t>
            </a:r>
          </a:p>
          <a:p>
            <a:pPr algn="just">
              <a:buFont typeface="Wingdings" pitchFamily="2" charset="2"/>
              <a:buChar char="q"/>
            </a:pPr>
            <a:r>
              <a:rPr lang="ro-RO" sz="2000" dirty="0"/>
              <a:t> Verificare metrologică după reparare</a:t>
            </a:r>
          </a:p>
          <a:p>
            <a:pPr algn="just">
              <a:buFont typeface="Wingdings" pitchFamily="2" charset="2"/>
              <a:buChar char="q"/>
            </a:pPr>
            <a:r>
              <a:rPr lang="ro-RO" sz="2000" dirty="0"/>
              <a:t> Verificar</a:t>
            </a:r>
            <a:r>
              <a:rPr lang="en-US" sz="2000" dirty="0" smtClean="0"/>
              <a:t>e </a:t>
            </a:r>
            <a:r>
              <a:rPr lang="en-US" sz="2000" dirty="0"/>
              <a:t>metrologică de expertiză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05984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228726"/>
            <a:ext cx="7776000" cy="1381124"/>
          </a:xfrm>
        </p:spPr>
        <p:txBody>
          <a:bodyPr/>
          <a:lstStyle/>
          <a:p>
            <a:r>
              <a:rPr lang="en-US" dirty="0" smtClean="0"/>
              <a:t>RGML 12:2013 „</a:t>
            </a:r>
            <a:r>
              <a:rPr lang="en-US" dirty="0" err="1" smtClean="0"/>
              <a:t>Sistemul</a:t>
            </a:r>
            <a:r>
              <a:rPr lang="en-US" dirty="0" smtClean="0"/>
              <a:t> </a:t>
            </a:r>
            <a:r>
              <a:rPr lang="en-US" dirty="0" err="1" smtClean="0"/>
              <a:t>Naţional</a:t>
            </a:r>
            <a:r>
              <a:rPr lang="en-US" dirty="0" smtClean="0"/>
              <a:t> de </a:t>
            </a:r>
            <a:r>
              <a:rPr lang="en-US" dirty="0" err="1" smtClean="0"/>
              <a:t>Metrologie</a:t>
            </a:r>
            <a:r>
              <a:rPr lang="en-US" dirty="0" smtClean="0"/>
              <a:t>. </a:t>
            </a:r>
            <a:r>
              <a:rPr lang="en-US" dirty="0" err="1" smtClean="0"/>
              <a:t>Verificarea</a:t>
            </a:r>
            <a:r>
              <a:rPr lang="en-US" dirty="0" smtClean="0"/>
              <a:t> metrologică a </a:t>
            </a:r>
            <a:r>
              <a:rPr lang="en-US" dirty="0" err="1" smtClean="0"/>
              <a:t>mijloacelor</a:t>
            </a:r>
            <a:r>
              <a:rPr lang="en-US" dirty="0" smtClean="0"/>
              <a:t> de </a:t>
            </a:r>
            <a:r>
              <a:rPr lang="en-US" dirty="0" err="1" smtClean="0"/>
              <a:t>măsurare</a:t>
            </a:r>
            <a:r>
              <a:rPr lang="en-US" dirty="0" smtClean="0"/>
              <a:t> legale. </a:t>
            </a:r>
            <a:r>
              <a:rPr lang="en-US" dirty="0" err="1" smtClean="0"/>
              <a:t>Organizarea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</a:t>
            </a:r>
            <a:r>
              <a:rPr lang="en-US" dirty="0" err="1" smtClean="0"/>
              <a:t>modul</a:t>
            </a:r>
            <a:r>
              <a:rPr lang="en-US" dirty="0" smtClean="0"/>
              <a:t> de </a:t>
            </a:r>
            <a:r>
              <a:rPr lang="en-US" dirty="0" err="1" smtClean="0"/>
              <a:t>efectuare</a:t>
            </a:r>
            <a:r>
              <a:rPr lang="en-US" dirty="0" smtClean="0"/>
              <a:t>” </a:t>
            </a:r>
            <a:r>
              <a:rPr lang="ro-RO" dirty="0" smtClean="0"/>
              <a:t>(vezi [6])</a:t>
            </a:r>
            <a:br>
              <a:rPr lang="ro-RO" dirty="0" smtClean="0"/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4000" y="2943224"/>
            <a:ext cx="7776000" cy="3320775"/>
          </a:xfrm>
        </p:spPr>
        <p:txBody>
          <a:bodyPr/>
          <a:lstStyle/>
          <a:p>
            <a:endParaRPr lang="ro-RO" sz="2400" dirty="0" smtClean="0"/>
          </a:p>
          <a:p>
            <a:pPr>
              <a:buFont typeface="Wingdings" pitchFamily="2" charset="2"/>
              <a:buChar char="q"/>
            </a:pPr>
            <a:r>
              <a:rPr lang="ro-RO" sz="2400" dirty="0" smtClean="0"/>
              <a:t> </a:t>
            </a:r>
            <a:r>
              <a:rPr lang="en-US" sz="2400" dirty="0" err="1" smtClean="0"/>
              <a:t>Buletin</a:t>
            </a:r>
            <a:r>
              <a:rPr lang="en-US" sz="2400" dirty="0" smtClean="0"/>
              <a:t> de </a:t>
            </a:r>
            <a:r>
              <a:rPr lang="en-US" sz="2400" dirty="0" err="1" smtClean="0"/>
              <a:t>verificare</a:t>
            </a:r>
            <a:r>
              <a:rPr lang="en-US" sz="2400" dirty="0" smtClean="0"/>
              <a:t> metrologică</a:t>
            </a:r>
            <a:endParaRPr lang="ro-RO" sz="2400" dirty="0" smtClean="0"/>
          </a:p>
          <a:p>
            <a:endParaRPr lang="ro-RO" sz="2400" dirty="0" smtClean="0"/>
          </a:p>
          <a:p>
            <a:pPr>
              <a:buFont typeface="Wingdings" pitchFamily="2" charset="2"/>
              <a:buChar char="q"/>
            </a:pPr>
            <a:r>
              <a:rPr lang="ro-RO" sz="2400" dirty="0" smtClean="0"/>
              <a:t> </a:t>
            </a:r>
            <a:r>
              <a:rPr lang="en-US" sz="2400" dirty="0" err="1" smtClean="0"/>
              <a:t>Buletin</a:t>
            </a:r>
            <a:r>
              <a:rPr lang="en-US" sz="2400" dirty="0" smtClean="0"/>
              <a:t> de </a:t>
            </a:r>
            <a:r>
              <a:rPr lang="en-US" sz="2400" dirty="0" err="1" smtClean="0"/>
              <a:t>inutilizabilitate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104901"/>
            <a:ext cx="7776000" cy="790574"/>
          </a:xfrm>
        </p:spPr>
        <p:txBody>
          <a:bodyPr/>
          <a:lstStyle/>
          <a:p>
            <a:pPr algn="ctr"/>
            <a:r>
              <a:rPr lang="en-US" dirty="0" err="1"/>
              <a:t>Reglementarea</a:t>
            </a:r>
            <a:r>
              <a:rPr lang="en-US" dirty="0"/>
              <a:t> </a:t>
            </a:r>
            <a:r>
              <a:rPr lang="en-US" dirty="0" err="1"/>
              <a:t>tehnică</a:t>
            </a:r>
            <a:r>
              <a:rPr lang="en-US" dirty="0"/>
              <a:t> </a:t>
            </a:r>
            <a:r>
              <a:rPr lang="en-US" dirty="0" err="1"/>
              <a:t>privind</a:t>
            </a:r>
            <a:r>
              <a:rPr lang="en-US" dirty="0"/>
              <a:t> </a:t>
            </a:r>
            <a:r>
              <a:rPr lang="en-US" dirty="0" err="1"/>
              <a:t>punerea</a:t>
            </a:r>
            <a:r>
              <a:rPr lang="en-US" dirty="0"/>
              <a:t> la </a:t>
            </a:r>
            <a:r>
              <a:rPr lang="en-US" dirty="0" err="1"/>
              <a:t>dispoziție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piață</a:t>
            </a:r>
            <a:r>
              <a:rPr lang="en-US" dirty="0"/>
              <a:t> a </a:t>
            </a:r>
            <a:r>
              <a:rPr lang="en-US" dirty="0" err="1"/>
              <a:t>mijloacelor</a:t>
            </a:r>
            <a:r>
              <a:rPr lang="en-US" dirty="0"/>
              <a:t> de </a:t>
            </a:r>
            <a:r>
              <a:rPr lang="en-US" dirty="0" err="1" smtClean="0"/>
              <a:t>măsurare</a:t>
            </a:r>
            <a:r>
              <a:rPr lang="ro-RO" dirty="0" smtClean="0"/>
              <a:t> </a:t>
            </a:r>
            <a:r>
              <a:rPr lang="ro-RO" dirty="0"/>
              <a:t>(vezi </a:t>
            </a:r>
            <a:r>
              <a:rPr lang="ro-RO" dirty="0" smtClean="0"/>
              <a:t>[7], anexe 1, 2, 3)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000" y="1962149"/>
            <a:ext cx="7776000" cy="4581525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o-RO" dirty="0" smtClean="0"/>
              <a:t>Verificarea metrologică a mijloacelor de măsurare legale prin evaluarea conformităţii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o-RO" dirty="0" smtClean="0"/>
              <a:t>Proceduri (module) de evaluarea conformităţii a contoarelor de apă - unul modulul sau o combinație adecvată a următoarelor module: B + F sau B + D sau H1, unde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o-RO" sz="2000" dirty="0" smtClean="0"/>
              <a:t>modulul B – examinarea CE de tip;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o-RO" sz="2000" dirty="0" smtClean="0"/>
              <a:t>modulul F – conformitatea cu tipul, bazată pe verificare produsului;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o-RO" sz="2000" dirty="0" smtClean="0"/>
              <a:t>modulul D – conformitatea cu tipul, bazată pe asigurarea calității procesului de producție;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o-RO" sz="2000" dirty="0" smtClean="0"/>
              <a:t>modulul H1 – conformitatea bazată pe asigurarea totală a calității plus examinarea proiectului.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077582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285875"/>
            <a:ext cx="7776000" cy="838200"/>
          </a:xfrm>
        </p:spPr>
        <p:txBody>
          <a:bodyPr/>
          <a:lstStyle/>
          <a:p>
            <a:r>
              <a:rPr lang="en-US" dirty="0" smtClean="0"/>
              <a:t>RGML  26:2012 „</a:t>
            </a:r>
            <a:r>
              <a:rPr lang="en-US" dirty="0" err="1" smtClean="0"/>
              <a:t>Sistemul</a:t>
            </a:r>
            <a:r>
              <a:rPr lang="en-US" dirty="0" smtClean="0"/>
              <a:t> </a:t>
            </a:r>
            <a:r>
              <a:rPr lang="en-US" dirty="0" err="1" smtClean="0"/>
              <a:t>Naţional</a:t>
            </a:r>
            <a:r>
              <a:rPr lang="en-US" dirty="0" smtClean="0"/>
              <a:t> de </a:t>
            </a:r>
            <a:r>
              <a:rPr lang="en-US" dirty="0" err="1" smtClean="0"/>
              <a:t>Metrologie</a:t>
            </a:r>
            <a:r>
              <a:rPr lang="en-US" dirty="0" smtClean="0"/>
              <a:t>. </a:t>
            </a:r>
            <a:r>
              <a:rPr lang="en-US" dirty="0" err="1" smtClean="0"/>
              <a:t>Marcaje</a:t>
            </a:r>
            <a:r>
              <a:rPr lang="en-US" dirty="0" smtClean="0"/>
              <a:t> de </a:t>
            </a:r>
            <a:r>
              <a:rPr lang="en-US" dirty="0" err="1" smtClean="0"/>
              <a:t>verificare</a:t>
            </a:r>
            <a:r>
              <a:rPr lang="en-US" dirty="0" smtClean="0"/>
              <a:t> metrologică” </a:t>
            </a:r>
            <a:r>
              <a:rPr lang="ro-RO" dirty="0"/>
              <a:t>(vezi </a:t>
            </a:r>
            <a:r>
              <a:rPr lang="ro-RO" dirty="0" smtClean="0"/>
              <a:t>[</a:t>
            </a:r>
            <a:r>
              <a:rPr lang="en-US" dirty="0" smtClean="0"/>
              <a:t>8</a:t>
            </a:r>
            <a:r>
              <a:rPr lang="ro-RO" dirty="0" smtClean="0"/>
              <a:t>])</a:t>
            </a:r>
            <a:r>
              <a:rPr lang="ro-RO" dirty="0"/>
              <a:t/>
            </a:r>
            <a:br>
              <a:rPr lang="ro-RO" dirty="0"/>
            </a:b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ro-RO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dirty="0" smtClean="0"/>
              <a:t>Noțiune de</a:t>
            </a:r>
            <a:r>
              <a:rPr lang="en-US" dirty="0" smtClean="0"/>
              <a:t> </a:t>
            </a:r>
            <a:r>
              <a:rPr lang="en-US" dirty="0" err="1" smtClean="0"/>
              <a:t>marcaj</a:t>
            </a:r>
            <a:r>
              <a:rPr lang="en-US" dirty="0" smtClean="0"/>
              <a:t> de </a:t>
            </a:r>
            <a:r>
              <a:rPr lang="en-US" dirty="0" err="1" smtClean="0"/>
              <a:t>verificare</a:t>
            </a:r>
            <a:r>
              <a:rPr lang="en-US" dirty="0" smtClean="0"/>
              <a:t> metrologică</a:t>
            </a:r>
            <a:endParaRPr lang="ro-RO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err="1" smtClean="0"/>
              <a:t>Marcaj</a:t>
            </a:r>
            <a:r>
              <a:rPr lang="en-US" dirty="0" smtClean="0"/>
              <a:t> </a:t>
            </a:r>
            <a:r>
              <a:rPr lang="en-US" dirty="0" err="1" smtClean="0"/>
              <a:t>aplicat</a:t>
            </a:r>
            <a:r>
              <a:rPr lang="en-US" dirty="0" smtClean="0"/>
              <a:t> cu </a:t>
            </a:r>
            <a:r>
              <a:rPr lang="en-US" dirty="0" err="1" smtClean="0"/>
              <a:t>ştampilă</a:t>
            </a:r>
            <a:r>
              <a:rPr lang="en-US" dirty="0" smtClean="0"/>
              <a:t> din </a:t>
            </a:r>
            <a:r>
              <a:rPr lang="en-US" dirty="0" err="1" smtClean="0"/>
              <a:t>cauciuc</a:t>
            </a:r>
            <a:r>
              <a:rPr lang="en-US" dirty="0" smtClean="0"/>
              <a:t> </a:t>
            </a:r>
            <a:r>
              <a:rPr lang="en-US" dirty="0" err="1" smtClean="0"/>
              <a:t>vulcanizat</a:t>
            </a:r>
            <a:r>
              <a:rPr lang="en-US" dirty="0" smtClean="0"/>
              <a:t> cu Ø 15 mm</a:t>
            </a:r>
            <a:endParaRPr lang="ro-RO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err="1" smtClean="0"/>
              <a:t>Marcaj</a:t>
            </a:r>
            <a:r>
              <a:rPr lang="en-US" dirty="0" smtClean="0"/>
              <a:t> </a:t>
            </a:r>
            <a:r>
              <a:rPr lang="en-US" dirty="0" err="1" smtClean="0"/>
              <a:t>aplicat</a:t>
            </a:r>
            <a:r>
              <a:rPr lang="en-US" dirty="0" smtClean="0"/>
              <a:t> cu </a:t>
            </a:r>
            <a:r>
              <a:rPr lang="en-US" dirty="0" err="1" smtClean="0"/>
              <a:t>tipă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</a:t>
            </a:r>
            <a:r>
              <a:rPr lang="en-US" dirty="0" err="1" smtClean="0"/>
              <a:t>contratipă</a:t>
            </a:r>
            <a:r>
              <a:rPr lang="en-US" dirty="0" smtClean="0"/>
              <a:t> din </a:t>
            </a:r>
            <a:r>
              <a:rPr lang="en-US" dirty="0" err="1" smtClean="0"/>
              <a:t>oţel</a:t>
            </a:r>
            <a:r>
              <a:rPr lang="en-US" dirty="0" smtClean="0"/>
              <a:t> cu Ø 8 mm</a:t>
            </a:r>
            <a:endParaRPr lang="ro-RO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err="1" smtClean="0"/>
              <a:t>Marcaj</a:t>
            </a:r>
            <a:r>
              <a:rPr lang="en-US" dirty="0" smtClean="0"/>
              <a:t> </a:t>
            </a:r>
            <a:r>
              <a:rPr lang="en-US" dirty="0" err="1" smtClean="0"/>
              <a:t>aplicat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etichetă</a:t>
            </a:r>
            <a:r>
              <a:rPr lang="en-US" dirty="0" smtClean="0"/>
              <a:t> </a:t>
            </a:r>
            <a:r>
              <a:rPr lang="en-US" dirty="0" err="1" smtClean="0"/>
              <a:t>autocolantă</a:t>
            </a:r>
            <a:r>
              <a:rPr lang="en-US" dirty="0" smtClean="0"/>
              <a:t>, </a:t>
            </a:r>
            <a:r>
              <a:rPr lang="en-US" dirty="0" err="1" smtClean="0"/>
              <a:t>destructibilă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dezlipire</a:t>
            </a:r>
            <a:endParaRPr lang="ro-RO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err="1" smtClean="0"/>
              <a:t>Marcaje</a:t>
            </a:r>
            <a:r>
              <a:rPr lang="en-US" dirty="0" smtClean="0"/>
              <a:t> </a:t>
            </a:r>
            <a:r>
              <a:rPr lang="en-US" dirty="0" err="1" smtClean="0"/>
              <a:t>metrologice</a:t>
            </a:r>
            <a:r>
              <a:rPr lang="en-US" dirty="0" smtClean="0"/>
              <a:t> </a:t>
            </a:r>
            <a:r>
              <a:rPr lang="en-US" dirty="0" err="1" smtClean="0"/>
              <a:t>speciale</a:t>
            </a:r>
            <a:r>
              <a:rPr lang="en-US" dirty="0" smtClean="0"/>
              <a:t> – </a:t>
            </a:r>
            <a:r>
              <a:rPr lang="en-US" dirty="0" err="1" smtClean="0"/>
              <a:t>sigilii</a:t>
            </a:r>
            <a:r>
              <a:rPr lang="en-US" dirty="0" smtClean="0"/>
              <a:t> de tip Super-</a:t>
            </a:r>
            <a:r>
              <a:rPr lang="en-US" dirty="0" err="1" smtClean="0"/>
              <a:t>Scut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400175"/>
            <a:ext cx="7776000" cy="828675"/>
          </a:xfrm>
        </p:spPr>
        <p:txBody>
          <a:bodyPr/>
          <a:lstStyle/>
          <a:p>
            <a:pPr algn="ctr"/>
            <a:r>
              <a:rPr lang="ro-RO" dirty="0" smtClean="0"/>
              <a:t>Lista oficială a mijloacelor de măsurare şi a măsurărilor supuse controlului metrologic legal (vezi [9])</a:t>
            </a:r>
            <a:br>
              <a:rPr lang="ro-RO" dirty="0" smtClean="0"/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 </a:t>
            </a:r>
          </a:p>
          <a:p>
            <a:endParaRPr lang="ro-RO" dirty="0" smtClean="0"/>
          </a:p>
          <a:p>
            <a:pPr>
              <a:buFont typeface="Wingdings" pitchFamily="2" charset="2"/>
              <a:buChar char="q"/>
            </a:pPr>
            <a:r>
              <a:rPr lang="ro-RO" sz="2000" dirty="0" smtClean="0"/>
              <a:t> Categoriile şi sortimentele mijloacelor de măsurare supuse controlului metrologic legal</a:t>
            </a:r>
          </a:p>
          <a:p>
            <a:pPr>
              <a:buFont typeface="Wingdings" pitchFamily="2" charset="2"/>
              <a:buChar char="q"/>
            </a:pPr>
            <a:endParaRPr lang="ro-RO" sz="2000" dirty="0" smtClean="0"/>
          </a:p>
          <a:p>
            <a:pPr>
              <a:buFont typeface="Wingdings" pitchFamily="2" charset="2"/>
              <a:buChar char="q"/>
            </a:pPr>
            <a:r>
              <a:rPr lang="ro-RO" sz="2000" dirty="0" smtClean="0"/>
              <a:t> Categoriile de măsurări efectuate în domeniile de interes public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162051"/>
            <a:ext cx="7776000" cy="895350"/>
          </a:xfrm>
        </p:spPr>
        <p:txBody>
          <a:bodyPr/>
          <a:lstStyle/>
          <a:p>
            <a:pPr algn="ctr"/>
            <a:r>
              <a:rPr lang="ro-RO" b="1" dirty="0" smtClean="0">
                <a:latin typeface="+mn-lt"/>
                <a:ea typeface="+mn-ea"/>
                <a:cs typeface="+mn-cs"/>
              </a:rPr>
              <a:t>4. </a:t>
            </a:r>
            <a:r>
              <a:rPr lang="en-US" b="1" dirty="0" err="1" smtClean="0">
                <a:latin typeface="+mn-lt"/>
                <a:ea typeface="+mn-ea"/>
                <a:cs typeface="+mn-cs"/>
              </a:rPr>
              <a:t>Obligaţiile</a:t>
            </a:r>
            <a:r>
              <a:rPr lang="en-US" b="1" dirty="0" smtClean="0">
                <a:latin typeface="+mn-lt"/>
                <a:ea typeface="+mn-ea"/>
                <a:cs typeface="+mn-cs"/>
              </a:rPr>
              <a:t> </a:t>
            </a:r>
            <a:r>
              <a:rPr lang="en-US" b="1" dirty="0" err="1">
                <a:latin typeface="+mn-lt"/>
                <a:ea typeface="+mn-ea"/>
                <a:cs typeface="+mn-cs"/>
              </a:rPr>
              <a:t>persoanelor</a:t>
            </a:r>
            <a:r>
              <a:rPr lang="en-US" b="1" dirty="0">
                <a:latin typeface="+mn-lt"/>
                <a:ea typeface="+mn-ea"/>
                <a:cs typeface="+mn-cs"/>
              </a:rPr>
              <a:t> </a:t>
            </a:r>
            <a:r>
              <a:rPr lang="en-US" b="1" dirty="0" err="1">
                <a:latin typeface="+mn-lt"/>
                <a:ea typeface="+mn-ea"/>
                <a:cs typeface="+mn-cs"/>
              </a:rPr>
              <a:t>fizice</a:t>
            </a:r>
            <a:r>
              <a:rPr lang="en-US" b="1" dirty="0">
                <a:latin typeface="+mn-lt"/>
                <a:ea typeface="+mn-ea"/>
                <a:cs typeface="+mn-cs"/>
              </a:rPr>
              <a:t> </a:t>
            </a:r>
            <a:r>
              <a:rPr lang="en-US" b="1" dirty="0" err="1">
                <a:latin typeface="+mn-lt"/>
                <a:ea typeface="+mn-ea"/>
                <a:cs typeface="+mn-cs"/>
              </a:rPr>
              <a:t>şi</a:t>
            </a:r>
            <a:r>
              <a:rPr lang="en-US" b="1" dirty="0">
                <a:latin typeface="+mn-lt"/>
                <a:ea typeface="+mn-ea"/>
                <a:cs typeface="+mn-cs"/>
              </a:rPr>
              <a:t> </a:t>
            </a:r>
            <a:r>
              <a:rPr lang="en-US" b="1" dirty="0" err="1">
                <a:latin typeface="+mn-lt"/>
                <a:ea typeface="+mn-ea"/>
                <a:cs typeface="+mn-cs"/>
              </a:rPr>
              <a:t>juridice</a:t>
            </a:r>
            <a:r>
              <a:rPr lang="ro-RO" b="1" dirty="0">
                <a:latin typeface="+mn-lt"/>
                <a:ea typeface="+mn-ea"/>
                <a:cs typeface="+mn-cs"/>
              </a:rPr>
              <a:t> </a:t>
            </a:r>
            <a:r>
              <a:rPr lang="en-US" b="1" dirty="0" err="1">
                <a:latin typeface="+mn-lt"/>
                <a:ea typeface="+mn-ea"/>
                <a:cs typeface="+mn-cs"/>
              </a:rPr>
              <a:t>în</a:t>
            </a:r>
            <a:r>
              <a:rPr lang="en-US" b="1" dirty="0">
                <a:latin typeface="+mn-lt"/>
                <a:ea typeface="+mn-ea"/>
                <a:cs typeface="+mn-cs"/>
              </a:rPr>
              <a:t> domeniul metrologiei legale </a:t>
            </a:r>
            <a:endParaRPr lang="ro-RO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98275" y="2133600"/>
            <a:ext cx="7776000" cy="4035150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 err="1"/>
              <a:t>M</a:t>
            </a:r>
            <a:r>
              <a:rPr lang="en-US" sz="2000" dirty="0" err="1" smtClean="0"/>
              <a:t>ijloace</a:t>
            </a:r>
            <a:r>
              <a:rPr lang="en-US" sz="2000" dirty="0" smtClean="0"/>
              <a:t> </a:t>
            </a:r>
            <a:r>
              <a:rPr lang="en-US" sz="2000" dirty="0"/>
              <a:t>de </a:t>
            </a:r>
            <a:r>
              <a:rPr lang="en-US" sz="2000" dirty="0" err="1"/>
              <a:t>măsurare</a:t>
            </a:r>
            <a:r>
              <a:rPr lang="en-US" sz="2000" dirty="0"/>
              <a:t> </a:t>
            </a:r>
            <a:r>
              <a:rPr lang="en-US" sz="2000" dirty="0" err="1" smtClean="0"/>
              <a:t>adecvate</a:t>
            </a:r>
            <a:endParaRPr lang="ro-RO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 err="1"/>
              <a:t>M</a:t>
            </a:r>
            <a:r>
              <a:rPr lang="en-US" sz="2000" dirty="0" err="1" smtClean="0"/>
              <a:t>ijloace</a:t>
            </a:r>
            <a:r>
              <a:rPr lang="en-US" sz="2000" dirty="0" smtClean="0"/>
              <a:t> </a:t>
            </a:r>
            <a:r>
              <a:rPr lang="en-US" sz="2000" dirty="0"/>
              <a:t>de </a:t>
            </a:r>
            <a:r>
              <a:rPr lang="en-US" sz="2000" dirty="0" err="1"/>
              <a:t>măsurare</a:t>
            </a:r>
            <a:r>
              <a:rPr lang="en-US" sz="2000" dirty="0"/>
              <a:t> </a:t>
            </a:r>
            <a:r>
              <a:rPr lang="en-US" sz="2000" dirty="0" err="1" smtClean="0"/>
              <a:t>introduse</a:t>
            </a:r>
            <a:r>
              <a:rPr lang="en-US" sz="2000" dirty="0" smtClean="0"/>
              <a:t> </a:t>
            </a:r>
            <a:r>
              <a:rPr lang="en-US" sz="2000" dirty="0" err="1"/>
              <a:t>pe</a:t>
            </a:r>
            <a:r>
              <a:rPr lang="en-US" sz="2000" dirty="0"/>
              <a:t> </a:t>
            </a:r>
            <a:r>
              <a:rPr lang="en-US" sz="2000" dirty="0" err="1"/>
              <a:t>piaţǎ</a:t>
            </a:r>
            <a:r>
              <a:rPr lang="en-US" sz="2000" dirty="0"/>
              <a:t> </a:t>
            </a:r>
            <a:r>
              <a:rPr lang="en-US" sz="2000" dirty="0" err="1"/>
              <a:t>şi</a:t>
            </a:r>
            <a:r>
              <a:rPr lang="en-US" sz="2000" dirty="0"/>
              <a:t>/</a:t>
            </a:r>
            <a:r>
              <a:rPr lang="en-US" sz="2000" dirty="0" err="1"/>
              <a:t>sau</a:t>
            </a:r>
            <a:r>
              <a:rPr lang="en-US" sz="2000" dirty="0"/>
              <a:t> date </a:t>
            </a:r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folosință</a:t>
            </a:r>
            <a:r>
              <a:rPr lang="en-US" sz="2000" dirty="0"/>
              <a:t> </a:t>
            </a:r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modul</a:t>
            </a:r>
            <a:r>
              <a:rPr lang="en-US" sz="2000" dirty="0"/>
              <a:t> </a:t>
            </a:r>
            <a:r>
              <a:rPr lang="en-US" sz="2000" dirty="0" err="1"/>
              <a:t>stabilit</a:t>
            </a:r>
            <a:r>
              <a:rPr lang="en-US" sz="2000" dirty="0"/>
              <a:t> de </a:t>
            </a:r>
            <a:r>
              <a:rPr lang="en-US" sz="2000" dirty="0" err="1"/>
              <a:t>prezenta</a:t>
            </a:r>
            <a:r>
              <a:rPr lang="en-US" sz="2000" dirty="0"/>
              <a:t> </a:t>
            </a:r>
            <a:r>
              <a:rPr lang="en-US" sz="2000" dirty="0" err="1" smtClean="0"/>
              <a:t>lege</a:t>
            </a:r>
            <a:r>
              <a:rPr lang="ro-RO" sz="2000" dirty="0" smtClean="0"/>
              <a:t> ([</a:t>
            </a:r>
            <a:r>
              <a:rPr lang="ro-RO" sz="2000" dirty="0"/>
              <a:t>3</a:t>
            </a:r>
            <a:r>
              <a:rPr lang="ro-RO" sz="2000" dirty="0" smtClean="0"/>
              <a:t>])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 smtClean="0"/>
              <a:t>Documente necesare pentru activitate </a:t>
            </a:r>
            <a:r>
              <a:rPr lang="en-US" sz="2000" dirty="0" err="1"/>
              <a:t>în</a:t>
            </a:r>
            <a:r>
              <a:rPr lang="en-US" sz="2000" dirty="0"/>
              <a:t> domeniul metrologiei </a:t>
            </a:r>
            <a:r>
              <a:rPr lang="en-US" sz="2000" dirty="0" smtClean="0"/>
              <a:t>legale</a:t>
            </a:r>
            <a:endParaRPr lang="ro-RO" sz="2000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 smtClean="0"/>
              <a:t>R</a:t>
            </a:r>
            <a:r>
              <a:rPr lang="en-US" sz="2000" dirty="0" err="1" smtClean="0"/>
              <a:t>epa</a:t>
            </a:r>
            <a:r>
              <a:rPr lang="ro-RO" sz="2000" dirty="0" smtClean="0"/>
              <a:t>ra</a:t>
            </a:r>
            <a:r>
              <a:rPr lang="en-US" sz="2000" dirty="0" smtClean="0"/>
              <a:t>r</a:t>
            </a:r>
            <a:r>
              <a:rPr lang="ro-RO" sz="2000" dirty="0"/>
              <a:t>e</a:t>
            </a:r>
            <a:r>
              <a:rPr lang="en-US" sz="2000" dirty="0" smtClean="0"/>
              <a:t>, </a:t>
            </a:r>
            <a:r>
              <a:rPr lang="en-US" sz="2000" dirty="0" err="1" smtClean="0"/>
              <a:t>mont</a:t>
            </a:r>
            <a:r>
              <a:rPr lang="ro-RO" sz="2000" dirty="0" smtClean="0"/>
              <a:t>are</a:t>
            </a:r>
            <a:r>
              <a:rPr lang="en-US" sz="2000" dirty="0" smtClean="0"/>
              <a:t> </a:t>
            </a:r>
            <a:r>
              <a:rPr lang="en-US" sz="2000" dirty="0" err="1"/>
              <a:t>şi</a:t>
            </a:r>
            <a:r>
              <a:rPr lang="en-US" sz="2000" dirty="0"/>
              <a:t> </a:t>
            </a:r>
            <a:r>
              <a:rPr lang="en-US" sz="2000" dirty="0" smtClean="0"/>
              <a:t>da</a:t>
            </a:r>
            <a:r>
              <a:rPr lang="ro-RO" sz="2000" dirty="0" smtClean="0"/>
              <a:t>re</a:t>
            </a:r>
            <a:r>
              <a:rPr lang="en-US" sz="2000" dirty="0" smtClean="0"/>
              <a:t> </a:t>
            </a:r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folosință</a:t>
            </a:r>
            <a:r>
              <a:rPr lang="en-US" sz="2000" dirty="0"/>
              <a:t> </a:t>
            </a:r>
            <a:r>
              <a:rPr lang="ro-RO" sz="2000" dirty="0" smtClean="0"/>
              <a:t>a </a:t>
            </a:r>
            <a:r>
              <a:rPr lang="en-US" sz="2000" dirty="0" err="1" smtClean="0"/>
              <a:t>mijloacel</a:t>
            </a:r>
            <a:r>
              <a:rPr lang="ro-RO" sz="2000" dirty="0" smtClean="0"/>
              <a:t>or</a:t>
            </a:r>
            <a:r>
              <a:rPr lang="en-US" sz="2000" dirty="0" smtClean="0"/>
              <a:t> </a:t>
            </a:r>
            <a:r>
              <a:rPr lang="en-US" sz="2000" dirty="0"/>
              <a:t>de </a:t>
            </a:r>
            <a:r>
              <a:rPr lang="en-US" sz="2000" dirty="0" err="1"/>
              <a:t>măsurare</a:t>
            </a:r>
            <a:r>
              <a:rPr lang="en-US" sz="2000" dirty="0"/>
              <a:t> </a:t>
            </a:r>
            <a:r>
              <a:rPr lang="en-US" sz="2000" dirty="0" err="1"/>
              <a:t>supuse</a:t>
            </a:r>
            <a:r>
              <a:rPr lang="en-US" sz="2000" dirty="0"/>
              <a:t> </a:t>
            </a:r>
            <a:r>
              <a:rPr lang="en-US" sz="2000" dirty="0" err="1"/>
              <a:t>controlului</a:t>
            </a:r>
            <a:r>
              <a:rPr lang="en-US" sz="2000" dirty="0"/>
              <a:t> </a:t>
            </a:r>
            <a:r>
              <a:rPr lang="en-US" sz="2000" dirty="0" err="1"/>
              <a:t>metrologic</a:t>
            </a:r>
            <a:r>
              <a:rPr lang="en-US" sz="2000" dirty="0"/>
              <a:t> legal</a:t>
            </a:r>
            <a:r>
              <a:rPr lang="ro-RO" sz="2000" dirty="0"/>
              <a:t> </a:t>
            </a:r>
            <a:r>
              <a:rPr lang="en-US" sz="2000" dirty="0"/>
              <a:t> </a:t>
            </a:r>
            <a:br>
              <a:rPr lang="en-US" sz="2000" dirty="0"/>
            </a:br>
            <a:endParaRPr lang="ro-RO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238250"/>
            <a:ext cx="7776000" cy="933450"/>
          </a:xfrm>
        </p:spPr>
        <p:txBody>
          <a:bodyPr/>
          <a:lstStyle/>
          <a:p>
            <a:pPr algn="ctr"/>
            <a:r>
              <a:rPr lang="en-US" dirty="0"/>
              <a:t>RGML 02:2008 “</a:t>
            </a:r>
            <a:r>
              <a:rPr lang="en-US" dirty="0" err="1"/>
              <a:t>Sistemul</a:t>
            </a:r>
            <a:r>
              <a:rPr lang="en-US" dirty="0"/>
              <a:t> naţional de metrologie. </a:t>
            </a:r>
            <a:r>
              <a:rPr lang="en-US" dirty="0" err="1"/>
              <a:t>Acordarea</a:t>
            </a:r>
            <a:r>
              <a:rPr lang="en-US" dirty="0"/>
              <a:t> </a:t>
            </a:r>
            <a:r>
              <a:rPr lang="en-US" dirty="0" err="1"/>
              <a:t>avizului</a:t>
            </a:r>
            <a:r>
              <a:rPr lang="en-US" dirty="0"/>
              <a:t> </a:t>
            </a:r>
            <a:r>
              <a:rPr lang="en-US" dirty="0" err="1"/>
              <a:t>tehnic</a:t>
            </a:r>
            <a:r>
              <a:rPr lang="en-US" dirty="0"/>
              <a:t> de </a:t>
            </a:r>
            <a:r>
              <a:rPr lang="en-US" dirty="0" err="1" smtClean="0"/>
              <a:t>înregistrare</a:t>
            </a:r>
            <a:r>
              <a:rPr lang="en-US" dirty="0" smtClean="0"/>
              <a:t>”</a:t>
            </a:r>
            <a:r>
              <a:rPr lang="ro-RO" dirty="0" smtClean="0"/>
              <a:t> </a:t>
            </a:r>
            <a:r>
              <a:rPr lang="ro-RO" dirty="0"/>
              <a:t>(vezi </a:t>
            </a:r>
            <a:r>
              <a:rPr lang="ro-RO" dirty="0" smtClean="0"/>
              <a:t>[10])</a:t>
            </a:r>
            <a:r>
              <a:rPr lang="ro-RO" dirty="0"/>
              <a:t/>
            </a:r>
            <a:br>
              <a:rPr lang="ro-RO" dirty="0"/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o-RO" sz="2000" dirty="0" smtClean="0"/>
              <a:t>Condiţiile </a:t>
            </a:r>
            <a:r>
              <a:rPr lang="en-US" sz="2000" dirty="0" err="1" smtClean="0"/>
              <a:t>obţinerii</a:t>
            </a:r>
            <a:r>
              <a:rPr lang="en-US" sz="2000" dirty="0" smtClean="0"/>
              <a:t> </a:t>
            </a:r>
            <a:r>
              <a:rPr lang="en-US" sz="2000" dirty="0" err="1"/>
              <a:t>avizului</a:t>
            </a:r>
            <a:r>
              <a:rPr lang="en-US" sz="2000" dirty="0"/>
              <a:t> </a:t>
            </a:r>
            <a:r>
              <a:rPr lang="en-US" sz="2000" dirty="0" err="1"/>
              <a:t>tehnic</a:t>
            </a:r>
            <a:r>
              <a:rPr lang="en-US" sz="2000" dirty="0"/>
              <a:t> de </a:t>
            </a:r>
            <a:r>
              <a:rPr lang="en-US" sz="2000" dirty="0" err="1"/>
              <a:t>înregistrare</a:t>
            </a:r>
            <a:r>
              <a:rPr lang="en-US" sz="2000" dirty="0"/>
              <a:t> </a:t>
            </a:r>
            <a:r>
              <a:rPr lang="en-US" sz="2000" dirty="0" err="1"/>
              <a:t>pentru</a:t>
            </a:r>
            <a:r>
              <a:rPr lang="en-US" sz="2000" dirty="0"/>
              <a:t> </a:t>
            </a:r>
            <a:r>
              <a:rPr lang="en-US" sz="2000" dirty="0" err="1"/>
              <a:t>activitatea</a:t>
            </a:r>
            <a:r>
              <a:rPr lang="en-US" sz="2000" dirty="0"/>
              <a:t> </a:t>
            </a:r>
            <a:r>
              <a:rPr lang="en-US" sz="2000" dirty="0" smtClean="0"/>
              <a:t>de</a:t>
            </a:r>
            <a:r>
              <a:rPr lang="ro-RO" sz="2000" dirty="0" smtClean="0"/>
              <a:t>:</a:t>
            </a:r>
            <a:r>
              <a:rPr lang="en-US" sz="2000" dirty="0" smtClean="0"/>
              <a:t> </a:t>
            </a:r>
            <a:endParaRPr lang="ro-RO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dirty="0" err="1"/>
              <a:t>R</a:t>
            </a:r>
            <a:r>
              <a:rPr lang="en-US" dirty="0" err="1" smtClean="0"/>
              <a:t>eparare</a:t>
            </a:r>
            <a:r>
              <a:rPr lang="en-US" dirty="0" smtClean="0"/>
              <a:t> </a:t>
            </a:r>
            <a:r>
              <a:rPr lang="en-US" sz="2000" dirty="0"/>
              <a:t>a </a:t>
            </a:r>
            <a:r>
              <a:rPr lang="en-US" sz="2000" dirty="0" err="1"/>
              <a:t>mijloacelor</a:t>
            </a:r>
            <a:r>
              <a:rPr lang="en-US" sz="2000" dirty="0"/>
              <a:t> de </a:t>
            </a:r>
            <a:r>
              <a:rPr lang="en-US" sz="2000" dirty="0" err="1"/>
              <a:t>măsurare</a:t>
            </a:r>
            <a:r>
              <a:rPr lang="ro-RO" sz="2000" dirty="0"/>
              <a:t> </a:t>
            </a:r>
            <a:r>
              <a:rPr lang="ro-RO" sz="2000" dirty="0" smtClean="0"/>
              <a:t>legale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 err="1"/>
              <a:t>M</a:t>
            </a:r>
            <a:r>
              <a:rPr lang="en-US" sz="2000" dirty="0" err="1" smtClean="0"/>
              <a:t>ontare</a:t>
            </a:r>
            <a:r>
              <a:rPr lang="en-US" sz="2000" dirty="0" smtClean="0"/>
              <a:t> </a:t>
            </a:r>
            <a:r>
              <a:rPr lang="en-US" sz="2000" dirty="0" err="1"/>
              <a:t>şi</a:t>
            </a:r>
            <a:r>
              <a:rPr lang="en-US" sz="2000" dirty="0"/>
              <a:t> dare </a:t>
            </a:r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folosință</a:t>
            </a:r>
            <a:r>
              <a:rPr lang="en-US" sz="2000" dirty="0"/>
              <a:t> a </a:t>
            </a:r>
            <a:r>
              <a:rPr lang="en-US" sz="2000" dirty="0" err="1"/>
              <a:t>mijloacelor</a:t>
            </a:r>
            <a:r>
              <a:rPr lang="en-US" sz="2000" dirty="0"/>
              <a:t> de </a:t>
            </a:r>
            <a:r>
              <a:rPr lang="en-US" sz="2000" dirty="0" err="1" smtClean="0"/>
              <a:t>măsurare</a:t>
            </a:r>
            <a:r>
              <a:rPr lang="ro-RO" sz="2000" dirty="0" smtClean="0"/>
              <a:t> legale.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/>
              <a:t>Forma </a:t>
            </a:r>
            <a:r>
              <a:rPr lang="en-US" sz="2000" dirty="0"/>
              <a:t>de </a:t>
            </a:r>
            <a:r>
              <a:rPr lang="en-US" sz="2000" dirty="0" err="1"/>
              <a:t>prezentare</a:t>
            </a:r>
            <a:r>
              <a:rPr lang="en-US" sz="2000" dirty="0"/>
              <a:t> a </a:t>
            </a:r>
            <a:r>
              <a:rPr lang="en-US" sz="2000" dirty="0" err="1" smtClean="0"/>
              <a:t>declaraţiei</a:t>
            </a:r>
            <a:r>
              <a:rPr lang="ro-RO" sz="2000" dirty="0" smtClean="0"/>
              <a:t> </a:t>
            </a:r>
            <a:r>
              <a:rPr lang="en-US" sz="2000" dirty="0" err="1" smtClean="0"/>
              <a:t>pe</a:t>
            </a:r>
            <a:r>
              <a:rPr lang="en-US" sz="2000" dirty="0" smtClean="0"/>
              <a:t> </a:t>
            </a:r>
            <a:r>
              <a:rPr lang="en-US" sz="2000" dirty="0" err="1"/>
              <a:t>proprie</a:t>
            </a:r>
            <a:r>
              <a:rPr lang="en-US" sz="2000" dirty="0"/>
              <a:t> </a:t>
            </a:r>
            <a:r>
              <a:rPr lang="en-US" sz="2000" dirty="0" err="1" smtClean="0"/>
              <a:t>răspundere</a:t>
            </a:r>
            <a:r>
              <a:rPr lang="ro-RO" sz="2000" dirty="0" smtClean="0"/>
              <a:t> penru activităţile de reparare, montare şi dare în </a:t>
            </a:r>
            <a:r>
              <a:rPr lang="en-US" sz="2000" dirty="0" err="1" smtClean="0"/>
              <a:t>folosință</a:t>
            </a:r>
            <a:r>
              <a:rPr lang="en-US" sz="2000" dirty="0"/>
              <a:t> a </a:t>
            </a:r>
            <a:r>
              <a:rPr lang="en-US" sz="2000" dirty="0" err="1"/>
              <a:t>mijloacelor</a:t>
            </a:r>
            <a:r>
              <a:rPr lang="en-US" sz="2000" dirty="0"/>
              <a:t> de </a:t>
            </a:r>
            <a:r>
              <a:rPr lang="en-US" sz="2000" dirty="0" err="1"/>
              <a:t>măsurare</a:t>
            </a:r>
            <a:r>
              <a:rPr lang="en-US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608782" y="1485900"/>
            <a:ext cx="8001817" cy="4857750"/>
          </a:xfrm>
        </p:spPr>
        <p:txBody>
          <a:bodyPr/>
          <a:lstStyle/>
          <a:p>
            <a:r>
              <a:rPr lang="ro-RO" sz="2000" b="1" dirty="0" smtClean="0"/>
              <a:t>              LEGEA  METROLOGIEI  ÎN  REPUBLICA  MOLDOVA</a:t>
            </a:r>
            <a: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b="1" dirty="0">
                <a:latin typeface="+mn-lt"/>
                <a:ea typeface="+mn-ea"/>
                <a:cs typeface="+mn-cs"/>
              </a:rPr>
              <a:t>                               1. Dispoziţii generale</a:t>
            </a:r>
            <a: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dirty="0" smtClean="0"/>
              <a:t>[1]. Legea metrologie Nr. 647-XIII </a:t>
            </a:r>
            <a:r>
              <a:rPr lang="ro-RO" dirty="0"/>
              <a:t>din </a:t>
            </a:r>
            <a:r>
              <a:rPr lang="ro-RO" dirty="0" smtClean="0"/>
              <a:t>17.11.1995</a:t>
            </a:r>
            <a:r>
              <a:rPr lang="ru-RU" dirty="0"/>
              <a:t/>
            </a:r>
            <a:br>
              <a:rPr lang="ru-RU" dirty="0"/>
            </a:br>
            <a:r>
              <a:rPr lang="ro-RO" dirty="0"/>
              <a:t>(MO al R.Moldova nr.13/124 din </a:t>
            </a:r>
            <a:r>
              <a:rPr lang="ro-RO" dirty="0" smtClean="0"/>
              <a:t>29.02.1996)</a:t>
            </a:r>
            <a:br>
              <a:rPr lang="ro-RO" dirty="0" smtClean="0"/>
            </a:br>
            <a:r>
              <a:rPr lang="ro-RO" dirty="0"/>
              <a:t/>
            </a:r>
            <a:br>
              <a:rPr lang="ro-RO" dirty="0"/>
            </a:br>
            <a:r>
              <a:rPr lang="ro-RO" dirty="0" smtClean="0"/>
              <a:t>[2]. </a:t>
            </a:r>
            <a:r>
              <a:rPr lang="ro-RO" dirty="0"/>
              <a:t>Legea metrologie </a:t>
            </a:r>
            <a:r>
              <a:rPr lang="ru-RU" dirty="0"/>
              <a:t> </a:t>
            </a:r>
            <a:r>
              <a:rPr lang="ru-RU" dirty="0" err="1"/>
              <a:t>Nr</a:t>
            </a:r>
            <a:r>
              <a:rPr lang="ru-RU" dirty="0"/>
              <a:t>. 647 </a:t>
            </a:r>
            <a:r>
              <a:rPr lang="ru-RU" dirty="0" err="1"/>
              <a:t>din</a:t>
            </a:r>
            <a:r>
              <a:rPr lang="ru-RU" dirty="0"/>
              <a:t>  17.11.1995</a:t>
            </a:r>
            <a:r>
              <a:rPr lang="ro-RO" dirty="0"/>
              <a:t/>
            </a:r>
            <a:br>
              <a:rPr lang="ro-RO" dirty="0"/>
            </a:br>
            <a:r>
              <a:rPr lang="ro-RO" dirty="0"/>
              <a:t>(MO al </a:t>
            </a:r>
            <a:r>
              <a:rPr lang="ro-RO" dirty="0" smtClean="0"/>
              <a:t>R.Moldova, </a:t>
            </a:r>
            <a:r>
              <a:rPr lang="en-US" dirty="0" smtClean="0"/>
              <a:t>ed</a:t>
            </a:r>
            <a:r>
              <a:rPr lang="en-US" dirty="0"/>
              <a:t>.</a:t>
            </a:r>
            <a:r>
              <a:rPr lang="ro-RO" dirty="0"/>
              <a:t> </a:t>
            </a:r>
            <a:r>
              <a:rPr lang="en-US" dirty="0"/>
              <a:t>special</a:t>
            </a:r>
            <a:r>
              <a:rPr lang="ro-RO" dirty="0"/>
              <a:t>ă din </a:t>
            </a:r>
            <a:r>
              <a:rPr lang="en-US" dirty="0"/>
              <a:t> </a:t>
            </a:r>
            <a:r>
              <a:rPr lang="en-US" dirty="0" smtClean="0"/>
              <a:t>15.04.2008</a:t>
            </a:r>
            <a:r>
              <a:rPr lang="ro-RO" dirty="0"/>
              <a:t>)</a:t>
            </a:r>
            <a:r>
              <a:rPr lang="ro-RO" dirty="0" smtClean="0"/>
              <a:t/>
            </a:r>
            <a:br>
              <a:rPr lang="ro-RO" dirty="0" smtClean="0"/>
            </a:br>
            <a:r>
              <a:rPr lang="ro-RO" dirty="0"/>
              <a:t/>
            </a:r>
            <a:br>
              <a:rPr lang="ro-RO" dirty="0"/>
            </a:br>
            <a:r>
              <a:rPr lang="ro-RO" dirty="0" smtClean="0"/>
              <a:t>[3]. </a:t>
            </a:r>
            <a:r>
              <a:rPr lang="ro-RO" dirty="0"/>
              <a:t>Legea metrologie </a:t>
            </a:r>
            <a:r>
              <a:rPr lang="ru-RU" dirty="0" err="1"/>
              <a:t>Nr</a:t>
            </a:r>
            <a:r>
              <a:rPr lang="ru-RU" dirty="0"/>
              <a:t>. 19 </a:t>
            </a:r>
            <a:r>
              <a:rPr lang="ru-RU" dirty="0" err="1"/>
              <a:t>din</a:t>
            </a:r>
            <a:r>
              <a:rPr lang="ru-RU" dirty="0"/>
              <a:t>  04.03.2016</a:t>
            </a:r>
            <a:r>
              <a:rPr lang="ro-RO" dirty="0"/>
              <a:t/>
            </a:r>
            <a:br>
              <a:rPr lang="ro-RO" dirty="0"/>
            </a:br>
            <a:r>
              <a:rPr lang="ro-RO" dirty="0"/>
              <a:t>(</a:t>
            </a:r>
            <a:r>
              <a:rPr lang="en-US" dirty="0"/>
              <a:t>MO </a:t>
            </a:r>
            <a:r>
              <a:rPr lang="ro-RO" dirty="0"/>
              <a:t>al R.Moldova </a:t>
            </a:r>
            <a:r>
              <a:rPr lang="en-US" dirty="0"/>
              <a:t>Nr. 100-105</a:t>
            </a:r>
            <a:r>
              <a:rPr lang="ro-RO" dirty="0"/>
              <a:t>,</a:t>
            </a:r>
            <a:r>
              <a:rPr lang="en-US" dirty="0"/>
              <a:t> art Nr : </a:t>
            </a:r>
            <a:r>
              <a:rPr lang="en-US" dirty="0" smtClean="0"/>
              <a:t>190</a:t>
            </a:r>
            <a:r>
              <a:rPr lang="ro-RO" dirty="0" smtClean="0"/>
              <a:t>,</a:t>
            </a:r>
            <a:r>
              <a:rPr lang="en-US" dirty="0" smtClean="0"/>
              <a:t> </a:t>
            </a:r>
            <a:r>
              <a:rPr lang="en-US" dirty="0"/>
              <a:t>Data </a:t>
            </a:r>
            <a:r>
              <a:rPr lang="en-US" dirty="0" err="1"/>
              <a:t>intr</a:t>
            </a:r>
            <a:r>
              <a:rPr lang="ro-RO" dirty="0"/>
              <a:t>ă</a:t>
            </a:r>
            <a:r>
              <a:rPr lang="en-US" dirty="0" err="1"/>
              <a:t>rii</a:t>
            </a:r>
            <a:r>
              <a:rPr lang="en-US" dirty="0"/>
              <a:t> in </a:t>
            </a:r>
            <a:r>
              <a:rPr lang="en-US" dirty="0" err="1"/>
              <a:t>vigoare</a:t>
            </a:r>
            <a:r>
              <a:rPr lang="en-US" dirty="0"/>
              <a:t> : 15.10.2016</a:t>
            </a:r>
            <a:r>
              <a:rPr lang="ro-RO" dirty="0"/>
              <a:t>)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o-RO" dirty="0" smtClean="0"/>
              <a:t>Simion Botezat</a:t>
            </a:r>
            <a:endParaRPr lang="en-BZ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2F6B7FD-3AF9-4A2E-BA61-643206CA56D7}" type="datetime1">
              <a:rPr lang="en-GB" smtClean="0"/>
              <a:pPr/>
              <a:t>21/10/2016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D:\docs\desktop\ELdZ_Mol_cmyk_r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512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525" y="1330800"/>
            <a:ext cx="7776000" cy="517050"/>
          </a:xfrm>
        </p:spPr>
        <p:txBody>
          <a:bodyPr/>
          <a:lstStyle/>
          <a:p>
            <a:pPr algn="ctr"/>
            <a:r>
              <a:rPr lang="ro-RO" b="1" dirty="0" smtClean="0">
                <a:latin typeface="+mn-lt"/>
                <a:ea typeface="+mn-ea"/>
                <a:cs typeface="+mn-cs"/>
              </a:rPr>
              <a:t>5. </a:t>
            </a:r>
            <a:r>
              <a:rPr lang="en-US" b="1" dirty="0" err="1" smtClean="0">
                <a:latin typeface="+mn-lt"/>
                <a:ea typeface="+mn-ea"/>
                <a:cs typeface="+mn-cs"/>
              </a:rPr>
              <a:t>Transparenţa</a:t>
            </a:r>
            <a:r>
              <a:rPr lang="en-US" b="1" dirty="0" smtClean="0">
                <a:latin typeface="+mn-lt"/>
                <a:ea typeface="+mn-ea"/>
                <a:cs typeface="+mn-cs"/>
              </a:rPr>
              <a:t> </a:t>
            </a:r>
            <a:r>
              <a:rPr lang="en-US" b="1" dirty="0" err="1" smtClean="0">
                <a:latin typeface="+mn-lt"/>
                <a:ea typeface="+mn-ea"/>
                <a:cs typeface="+mn-cs"/>
              </a:rPr>
              <a:t>informaţiei</a:t>
            </a:r>
            <a:r>
              <a:rPr lang="en-US" b="1" dirty="0" smtClean="0">
                <a:latin typeface="+mn-lt"/>
                <a:ea typeface="+mn-ea"/>
                <a:cs typeface="+mn-cs"/>
              </a:rPr>
              <a:t> </a:t>
            </a:r>
            <a:r>
              <a:rPr lang="en-US" b="1" dirty="0" err="1" smtClean="0">
                <a:latin typeface="+mn-lt"/>
                <a:ea typeface="+mn-ea"/>
                <a:cs typeface="+mn-cs"/>
              </a:rPr>
              <a:t>metrologice</a:t>
            </a:r>
            <a:endParaRPr lang="ru-RU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000" y="2066925"/>
            <a:ext cx="7776000" cy="4197075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ro-RO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err="1" smtClean="0"/>
              <a:t>Accesul</a:t>
            </a:r>
            <a:r>
              <a:rPr lang="ro-RO" sz="2000" dirty="0" smtClean="0"/>
              <a:t> gratuit</a:t>
            </a:r>
            <a:r>
              <a:rPr lang="en-US" sz="2000" dirty="0" smtClean="0"/>
              <a:t> </a:t>
            </a:r>
            <a:r>
              <a:rPr lang="en-US" sz="2000" dirty="0"/>
              <a:t>la </a:t>
            </a:r>
            <a:r>
              <a:rPr lang="en-US" sz="2000" dirty="0" err="1"/>
              <a:t>orice</a:t>
            </a:r>
            <a:r>
              <a:rPr lang="en-US" sz="2000" dirty="0"/>
              <a:t> </a:t>
            </a:r>
            <a:r>
              <a:rPr lang="en-US" sz="2000" dirty="0" err="1"/>
              <a:t>rezultat</a:t>
            </a:r>
            <a:r>
              <a:rPr lang="en-US" sz="2000" dirty="0"/>
              <a:t> de </a:t>
            </a:r>
            <a:r>
              <a:rPr lang="en-US" sz="2000" dirty="0" err="1"/>
              <a:t>măsurare</a:t>
            </a:r>
            <a:r>
              <a:rPr lang="en-US" sz="2000" dirty="0"/>
              <a:t> </a:t>
            </a:r>
            <a:r>
              <a:rPr lang="en-US" sz="2000" dirty="0" smtClean="0"/>
              <a:t> </a:t>
            </a:r>
            <a:r>
              <a:rPr lang="en-US" sz="2000" dirty="0"/>
              <a:t>de </a:t>
            </a:r>
            <a:r>
              <a:rPr lang="en-US" sz="2000" dirty="0" err="1"/>
              <a:t>interes</a:t>
            </a:r>
            <a:r>
              <a:rPr lang="en-US" sz="2000" dirty="0"/>
              <a:t> </a:t>
            </a:r>
            <a:r>
              <a:rPr lang="en-US" sz="2000" dirty="0" smtClean="0"/>
              <a:t>public</a:t>
            </a:r>
            <a:endParaRPr lang="ro-RO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err="1" smtClean="0"/>
              <a:t>Responsabili</a:t>
            </a:r>
            <a:r>
              <a:rPr lang="ro-RO" sz="2000" dirty="0" smtClean="0"/>
              <a:t>tate </a:t>
            </a:r>
            <a:r>
              <a:rPr lang="en-US" sz="2000" dirty="0" smtClean="0"/>
              <a:t>de </a:t>
            </a:r>
            <a:r>
              <a:rPr lang="en-US" sz="2000" dirty="0" err="1"/>
              <a:t>publicarea</a:t>
            </a:r>
            <a:r>
              <a:rPr lang="en-US" sz="2000" dirty="0"/>
              <a:t> </a:t>
            </a:r>
            <a:r>
              <a:rPr lang="en-US" sz="2000" dirty="0" err="1"/>
              <a:t>sau</a:t>
            </a:r>
            <a:r>
              <a:rPr lang="en-US" sz="2000" dirty="0"/>
              <a:t> </a:t>
            </a:r>
            <a:r>
              <a:rPr lang="en-US" sz="2000" dirty="0" err="1"/>
              <a:t>transmiterea</a:t>
            </a:r>
            <a:r>
              <a:rPr lang="en-US" sz="2000" dirty="0"/>
              <a:t> </a:t>
            </a:r>
            <a:r>
              <a:rPr lang="en-US" sz="2000" dirty="0" err="1"/>
              <a:t>către</a:t>
            </a:r>
            <a:r>
              <a:rPr lang="en-US" sz="2000" dirty="0"/>
              <a:t> </a:t>
            </a:r>
            <a:r>
              <a:rPr lang="en-US" sz="2000" dirty="0" smtClean="0"/>
              <a:t>public </a:t>
            </a:r>
            <a:r>
              <a:rPr lang="en-US" sz="2000" dirty="0"/>
              <a:t>a </a:t>
            </a:r>
            <a:r>
              <a:rPr lang="en-US" sz="2000" dirty="0" err="1"/>
              <a:t>rezultatelor</a:t>
            </a:r>
            <a:r>
              <a:rPr lang="en-US" sz="2000" dirty="0"/>
              <a:t> </a:t>
            </a:r>
            <a:r>
              <a:rPr lang="en-US" sz="2000" dirty="0" err="1"/>
              <a:t>măsurărilor</a:t>
            </a:r>
            <a:r>
              <a:rPr lang="en-US" sz="2000" dirty="0"/>
              <a:t> </a:t>
            </a:r>
            <a:r>
              <a:rPr lang="vi-VN" sz="2000" dirty="0" smtClean="0"/>
              <a:t>false </a:t>
            </a:r>
            <a:r>
              <a:rPr lang="vi-VN" sz="2000" dirty="0"/>
              <a:t>sau înşelătoare</a:t>
            </a:r>
            <a:endParaRPr lang="ro-RO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 smtClean="0"/>
              <a:t> </a:t>
            </a:r>
            <a:r>
              <a:rPr lang="en-US" sz="2000" dirty="0" err="1"/>
              <a:t>Accesul</a:t>
            </a:r>
            <a:r>
              <a:rPr lang="ro-RO" sz="2000" dirty="0"/>
              <a:t> gratuit</a:t>
            </a:r>
            <a:r>
              <a:rPr lang="en-US" sz="2000" dirty="0"/>
              <a:t> la </a:t>
            </a:r>
            <a:r>
              <a:rPr lang="en-US" sz="2000" dirty="0" err="1" smtClean="0"/>
              <a:t>documentele</a:t>
            </a:r>
            <a:r>
              <a:rPr lang="en-US" sz="2000" dirty="0" smtClean="0"/>
              <a:t> </a:t>
            </a:r>
            <a:r>
              <a:rPr lang="en-US" sz="2000" dirty="0" err="1"/>
              <a:t>şi</a:t>
            </a:r>
            <a:r>
              <a:rPr lang="en-US" sz="2000" dirty="0"/>
              <a:t> </a:t>
            </a:r>
            <a:r>
              <a:rPr lang="en-US" sz="2000" dirty="0" err="1"/>
              <a:t>registrele</a:t>
            </a:r>
            <a:r>
              <a:rPr lang="en-US" sz="2000" dirty="0"/>
              <a:t> </a:t>
            </a:r>
            <a:r>
              <a:rPr lang="en-US" sz="2000" dirty="0" err="1"/>
              <a:t>sistemului</a:t>
            </a:r>
            <a:r>
              <a:rPr lang="en-US" sz="2000" dirty="0"/>
              <a:t> naţional </a:t>
            </a:r>
            <a:r>
              <a:rPr lang="en-US" sz="2000" dirty="0" smtClean="0"/>
              <a:t>de </a:t>
            </a:r>
            <a:r>
              <a:rPr lang="en-US" sz="2000" dirty="0"/>
              <a:t>metrologie</a:t>
            </a:r>
            <a:r>
              <a:rPr lang="en-US" dirty="0"/>
              <a:t> </a:t>
            </a:r>
            <a:endParaRPr lang="ro-RO" dirty="0" smtClean="0"/>
          </a:p>
          <a:p>
            <a:pPr algn="r">
              <a:lnSpc>
                <a:spcPct val="150000"/>
              </a:lnSpc>
            </a:pPr>
            <a:r>
              <a:rPr lang="ro-RO" dirty="0" smtClean="0"/>
              <a:t>([3], art. 20, </a:t>
            </a:r>
            <a:r>
              <a:rPr lang="ro-RO" dirty="0"/>
              <a:t>alin. (1</a:t>
            </a:r>
            <a:r>
              <a:rPr lang="ro-RO" dirty="0" smtClean="0"/>
              <a:t>), (2); art. 21)</a:t>
            </a:r>
            <a:endParaRPr lang="ro-RO" dirty="0"/>
          </a:p>
          <a:p>
            <a:pPr algn="r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522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475" y="1219201"/>
            <a:ext cx="7776000" cy="761999"/>
          </a:xfrm>
        </p:spPr>
        <p:txBody>
          <a:bodyPr/>
          <a:lstStyle/>
          <a:p>
            <a:pPr algn="ctr"/>
            <a:r>
              <a:rPr lang="ro-RO" b="1" dirty="0" smtClean="0">
                <a:latin typeface="+mn-lt"/>
                <a:ea typeface="+mn-ea"/>
                <a:cs typeface="+mn-cs"/>
              </a:rPr>
              <a:t>6. Contravenţiile </a:t>
            </a:r>
            <a:r>
              <a:rPr lang="ro-RO" b="1" dirty="0">
                <a:latin typeface="+mn-lt"/>
                <a:ea typeface="+mn-ea"/>
                <a:cs typeface="+mn-cs"/>
              </a:rPr>
              <a:t>administrative </a:t>
            </a:r>
            <a:r>
              <a:rPr lang="ro-RO" b="1" dirty="0" smtClean="0">
                <a:latin typeface="+mn-lt"/>
                <a:ea typeface="+mn-ea"/>
                <a:cs typeface="+mn-cs"/>
              </a:rPr>
              <a:t>din </a:t>
            </a:r>
            <a:r>
              <a:rPr lang="ro-RO" b="1" dirty="0">
                <a:latin typeface="+mn-lt"/>
                <a:ea typeface="+mn-ea"/>
                <a:cs typeface="+mn-cs"/>
              </a:rPr>
              <a:t>domeniul </a:t>
            </a:r>
            <a:r>
              <a:rPr lang="ro-RO" b="1" dirty="0" smtClean="0">
                <a:latin typeface="+mn-lt"/>
                <a:ea typeface="+mn-ea"/>
                <a:cs typeface="+mn-cs"/>
              </a:rPr>
              <a:t>metrologiei</a:t>
            </a:r>
            <a:r>
              <a:rPr lang="ro-RO" dirty="0"/>
              <a:t> (vezi [</a:t>
            </a:r>
            <a:r>
              <a:rPr lang="ro-RO" dirty="0" smtClean="0"/>
              <a:t>11], art. 345, alin. (1))</a:t>
            </a:r>
            <a:endParaRPr lang="ru-RU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000" y="2057400"/>
            <a:ext cx="7776000" cy="4206600"/>
          </a:xfrm>
        </p:spPr>
        <p:txBody>
          <a:bodyPr/>
          <a:lstStyle/>
          <a:p>
            <a:r>
              <a:rPr lang="it-IT" sz="2200" dirty="0"/>
              <a:t>Încălcarea regulilor din domeniul metrologiei </a:t>
            </a:r>
            <a:r>
              <a:rPr lang="it-IT" sz="2200" dirty="0" smtClean="0"/>
              <a:t>prin</a:t>
            </a:r>
            <a:r>
              <a:rPr lang="ro-RO" sz="2200" dirty="0" smtClean="0"/>
              <a:t>:</a:t>
            </a:r>
            <a:r>
              <a:rPr lang="vi-VN" sz="2200" dirty="0"/>
              <a:t> </a:t>
            </a:r>
            <a:endParaRPr lang="ro-RO" sz="22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o-RO" sz="2000" dirty="0" smtClean="0"/>
              <a:t>P</a:t>
            </a:r>
            <a:r>
              <a:rPr lang="vi-VN" sz="2000" dirty="0" smtClean="0"/>
              <a:t>lasarea </a:t>
            </a:r>
            <a:r>
              <a:rPr lang="vi-VN" sz="2000" dirty="0"/>
              <a:t>pe piaţă, punerea în funcţiune sau utilizarea la măsurări în domenii de interes </a:t>
            </a:r>
            <a:r>
              <a:rPr lang="vi-VN" sz="2000" dirty="0" smtClean="0"/>
              <a:t>public</a:t>
            </a:r>
            <a:r>
              <a:rPr lang="vi-VN" sz="2000" dirty="0"/>
              <a:t> a mijloacelor de măsurare care nu se consideră mijloace de măsurare </a:t>
            </a:r>
            <a:r>
              <a:rPr lang="vi-VN" sz="2000" dirty="0" smtClean="0"/>
              <a:t>legale</a:t>
            </a:r>
            <a:endParaRPr lang="ro-RO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o-RO" sz="2000" dirty="0"/>
              <a:t>L</a:t>
            </a:r>
            <a:r>
              <a:rPr lang="vi-VN" sz="2000" dirty="0" smtClean="0"/>
              <a:t>ipsa </a:t>
            </a:r>
            <a:r>
              <a:rPr lang="vi-VN" sz="2000" dirty="0"/>
              <a:t>documentelor prevăzute de legislaţia în vigoare pentru activitatea care are ca obiect mijloace de măsurare şi măsurări utilizate în domeniile de interes </a:t>
            </a:r>
            <a:r>
              <a:rPr lang="vi-VN" sz="2000" dirty="0" smtClean="0"/>
              <a:t>public</a:t>
            </a:r>
            <a:r>
              <a:rPr lang="vi-VN" sz="2000" dirty="0"/>
              <a:t> </a:t>
            </a:r>
            <a:endParaRPr lang="ro-RO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o-RO" sz="2000" dirty="0"/>
              <a:t>P</a:t>
            </a:r>
            <a:r>
              <a:rPr lang="vi-VN" sz="2000" dirty="0" smtClean="0"/>
              <a:t>lasarea </a:t>
            </a:r>
            <a:r>
              <a:rPr lang="vi-VN" sz="2000" dirty="0"/>
              <a:t>pe piaţă de către producător sau importator a mijloacelor de măsurare supuse aprobării de model fără asigurarea reparaţiei lor</a:t>
            </a:r>
            <a:endParaRPr lang="ro-RO" sz="2000" dirty="0" smtClean="0"/>
          </a:p>
          <a:p>
            <a:pPr algn="r"/>
            <a:r>
              <a:rPr lang="ro-RO" sz="2000" dirty="0" smtClean="0"/>
              <a:t>([11], </a:t>
            </a:r>
            <a:r>
              <a:rPr lang="ro-RO" sz="2000" dirty="0"/>
              <a:t>art. </a:t>
            </a:r>
            <a:r>
              <a:rPr lang="ro-RO" sz="2000" dirty="0" smtClean="0"/>
              <a:t>345, </a:t>
            </a:r>
            <a:r>
              <a:rPr lang="ro-RO" sz="2000" dirty="0"/>
              <a:t>alin. (1), </a:t>
            </a:r>
            <a:r>
              <a:rPr lang="ro-RO" sz="2000" dirty="0" smtClean="0"/>
              <a:t>lit. </a:t>
            </a:r>
            <a:r>
              <a:rPr lang="ro-RO" sz="2000" dirty="0"/>
              <a:t>a</a:t>
            </a:r>
            <a:r>
              <a:rPr lang="ro-RO" sz="2000" dirty="0" smtClean="0"/>
              <a:t>), d), e))</a:t>
            </a:r>
            <a:endParaRPr lang="ro-RO" sz="2000" dirty="0"/>
          </a:p>
          <a:p>
            <a:pPr algn="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44285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123951"/>
            <a:ext cx="7776000" cy="809624"/>
          </a:xfrm>
        </p:spPr>
        <p:txBody>
          <a:bodyPr/>
          <a:lstStyle/>
          <a:p>
            <a:pPr algn="ctr"/>
            <a:r>
              <a:rPr lang="it-IT" dirty="0"/>
              <a:t>Încălcarea </a:t>
            </a:r>
            <a:r>
              <a:rPr lang="it-IT" dirty="0" smtClean="0"/>
              <a:t>regulilor </a:t>
            </a:r>
            <a:r>
              <a:rPr lang="it-IT" dirty="0"/>
              <a:t>din domeniul metrologiei </a:t>
            </a:r>
            <a:r>
              <a:rPr lang="it-IT" dirty="0" smtClean="0"/>
              <a:t>prin</a:t>
            </a:r>
            <a:r>
              <a:rPr lang="ro-RO" dirty="0" smtClean="0"/>
              <a:t>: (continuare)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000" y="1924051"/>
            <a:ext cx="7776000" cy="4339950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 smtClean="0"/>
              <a:t>R</a:t>
            </a:r>
            <a:r>
              <a:rPr lang="vi-VN" sz="2000" dirty="0"/>
              <a:t>epararea, montarea, punerea în funcţiune a mijloacelor de măsurare legale înainte de demararea activităţii persoanei fără depunerea declaraţiei respective şi fără înregistrare la organismul naţional de metrologie</a:t>
            </a:r>
            <a:endParaRPr lang="ro-RO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o-RO" sz="2000" dirty="0"/>
              <a:t>R</a:t>
            </a:r>
            <a:r>
              <a:rPr lang="vi-VN" sz="2000" dirty="0"/>
              <a:t>efuzul de a justifica pertinenţa şi siguranţa de către responsabilii de publicarea sau de transmiterea rezultatelor măsurărilor, oferirea către public a unor rezultate ale măsurării </a:t>
            </a:r>
            <a:r>
              <a:rPr lang="vi-VN" sz="2000" dirty="0" smtClean="0"/>
              <a:t>false </a:t>
            </a:r>
            <a:r>
              <a:rPr lang="vi-VN" sz="2000" dirty="0"/>
              <a:t>sau înşelătoare</a:t>
            </a:r>
            <a:r>
              <a:rPr lang="vi-VN" dirty="0"/>
              <a:t> </a:t>
            </a:r>
            <a:endParaRPr lang="ro-RO" dirty="0" smtClean="0"/>
          </a:p>
          <a:p>
            <a:pPr algn="r">
              <a:lnSpc>
                <a:spcPct val="150000"/>
              </a:lnSpc>
            </a:pPr>
            <a:r>
              <a:rPr lang="ro-RO" dirty="0"/>
              <a:t>([11], art. 345, alin. (1), lit. </a:t>
            </a:r>
            <a:r>
              <a:rPr lang="ro-RO" dirty="0" smtClean="0"/>
              <a:t>g), h))</a:t>
            </a:r>
            <a:endParaRPr lang="ro-RO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9331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362074"/>
            <a:ext cx="7776000" cy="485775"/>
          </a:xfrm>
        </p:spPr>
        <p:txBody>
          <a:bodyPr/>
          <a:lstStyle/>
          <a:p>
            <a:pPr algn="ctr"/>
            <a:r>
              <a:rPr lang="en-US" dirty="0" smtClean="0"/>
              <a:t>B I B L I O G R A F I E*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4000" y="2295525"/>
            <a:ext cx="7776000" cy="3968475"/>
          </a:xfrm>
        </p:spPr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Legea</a:t>
            </a:r>
            <a:r>
              <a:rPr lang="en-US" dirty="0" smtClean="0"/>
              <a:t> metrologiei nr.647 din 17.11.1995  (</a:t>
            </a:r>
            <a:r>
              <a:rPr lang="en-US" dirty="0" err="1" smtClean="0"/>
              <a:t>publicat</a:t>
            </a:r>
            <a:r>
              <a:rPr lang="en-US" dirty="0" smtClean="0"/>
              <a:t>: 29.02.1996 </a:t>
            </a:r>
            <a:r>
              <a:rPr lang="en-US" dirty="0" err="1" smtClean="0"/>
              <a:t>în</a:t>
            </a:r>
            <a:r>
              <a:rPr lang="en-US" dirty="0" smtClean="0"/>
              <a:t> Monitor </a:t>
            </a:r>
            <a:r>
              <a:rPr lang="en-US" dirty="0" err="1" smtClean="0"/>
              <a:t>Oficial</a:t>
            </a:r>
            <a:r>
              <a:rPr lang="en-US" dirty="0" smtClean="0"/>
              <a:t>, nr. 13/124).</a:t>
            </a:r>
            <a:endParaRPr lang="ru-RU" dirty="0" smtClean="0"/>
          </a:p>
          <a:p>
            <a:r>
              <a:rPr lang="en-US" dirty="0" smtClean="0"/>
              <a:t> 2. </a:t>
            </a:r>
            <a:r>
              <a:rPr lang="en-US" dirty="0" err="1" smtClean="0"/>
              <a:t>Legea</a:t>
            </a:r>
            <a:r>
              <a:rPr lang="en-US" dirty="0" smtClean="0"/>
              <a:t> metrologiei nr.647 din 17.11.1995 (</a:t>
            </a:r>
            <a:r>
              <a:rPr lang="en-US" dirty="0" err="1" smtClean="0"/>
              <a:t>publicat</a:t>
            </a:r>
            <a:r>
              <a:rPr lang="en-US" dirty="0" smtClean="0"/>
              <a:t>: 15.04.2008 </a:t>
            </a:r>
            <a:r>
              <a:rPr lang="en-US" dirty="0" err="1" smtClean="0"/>
              <a:t>în</a:t>
            </a:r>
            <a:r>
              <a:rPr lang="en-US" dirty="0" smtClean="0"/>
              <a:t> Monitor </a:t>
            </a:r>
            <a:r>
              <a:rPr lang="en-US" dirty="0" err="1" smtClean="0"/>
              <a:t>Oficial</a:t>
            </a:r>
            <a:r>
              <a:rPr lang="en-US" dirty="0" smtClean="0"/>
              <a:t>, </a:t>
            </a:r>
            <a:r>
              <a:rPr lang="en-US" dirty="0" err="1" smtClean="0"/>
              <a:t>ediție</a:t>
            </a:r>
            <a:r>
              <a:rPr lang="en-US" dirty="0" smtClean="0"/>
              <a:t> </a:t>
            </a:r>
            <a:r>
              <a:rPr lang="en-US" dirty="0" err="1" smtClean="0"/>
              <a:t>specială</a:t>
            </a:r>
            <a:r>
              <a:rPr lang="en-US" dirty="0" smtClean="0"/>
              <a:t>).</a:t>
            </a:r>
            <a:endParaRPr lang="ru-RU" dirty="0" smtClean="0"/>
          </a:p>
          <a:p>
            <a:r>
              <a:rPr lang="en-US" dirty="0" smtClean="0"/>
              <a:t> 3. </a:t>
            </a:r>
            <a:r>
              <a:rPr lang="en-US" dirty="0" err="1" smtClean="0"/>
              <a:t>Legea</a:t>
            </a:r>
            <a:r>
              <a:rPr lang="en-US" dirty="0" smtClean="0"/>
              <a:t> metrologiei nr.19 din 04.03.2016 (</a:t>
            </a:r>
            <a:r>
              <a:rPr lang="en-US" dirty="0" err="1" smtClean="0"/>
              <a:t>publicat</a:t>
            </a:r>
            <a:r>
              <a:rPr lang="en-US" dirty="0" smtClean="0"/>
              <a:t>: 15.04.2016 </a:t>
            </a:r>
            <a:r>
              <a:rPr lang="en-US" dirty="0" err="1" smtClean="0"/>
              <a:t>în</a:t>
            </a:r>
            <a:r>
              <a:rPr lang="en-US" dirty="0" smtClean="0"/>
              <a:t> Monitor </a:t>
            </a:r>
            <a:r>
              <a:rPr lang="en-US" dirty="0" err="1" smtClean="0"/>
              <a:t>Oficial</a:t>
            </a:r>
            <a:r>
              <a:rPr lang="en-US" dirty="0" smtClean="0"/>
              <a:t>, nr. 10 0-105, art. Nr. 190, data </a:t>
            </a:r>
            <a:r>
              <a:rPr lang="en-US" dirty="0" err="1" smtClean="0"/>
              <a:t>intrării</a:t>
            </a:r>
            <a:r>
              <a:rPr lang="en-US" dirty="0" smtClean="0"/>
              <a:t> in </a:t>
            </a:r>
            <a:r>
              <a:rPr lang="en-US" dirty="0" err="1" smtClean="0"/>
              <a:t>vigoare</a:t>
            </a:r>
            <a:r>
              <a:rPr lang="en-US" dirty="0" smtClean="0"/>
              <a:t>: 15.10.2016).</a:t>
            </a:r>
            <a:endParaRPr lang="ru-RU" dirty="0" smtClean="0"/>
          </a:p>
          <a:p>
            <a:r>
              <a:rPr lang="en-US" dirty="0" smtClean="0"/>
              <a:t> 4</a:t>
            </a:r>
            <a:r>
              <a:rPr lang="en-US" dirty="0"/>
              <a:t>. </a:t>
            </a:r>
            <a:r>
              <a:rPr lang="en-US" dirty="0" err="1"/>
              <a:t>Regulamentul</a:t>
            </a:r>
            <a:r>
              <a:rPr lang="en-US" dirty="0"/>
              <a:t> general de metrologie </a:t>
            </a:r>
            <a:r>
              <a:rPr lang="en-US" dirty="0" err="1"/>
              <a:t>legală</a:t>
            </a:r>
            <a:r>
              <a:rPr lang="en-US" dirty="0"/>
              <a:t> - RGML 16:2013 „</a:t>
            </a:r>
            <a:r>
              <a:rPr lang="en-US" dirty="0" err="1"/>
              <a:t>Sistemul</a:t>
            </a:r>
            <a:r>
              <a:rPr lang="en-US" dirty="0"/>
              <a:t> Naţional de Metrologie. </a:t>
            </a:r>
            <a:r>
              <a:rPr lang="en-US" dirty="0" err="1"/>
              <a:t>Aprobarea</a:t>
            </a:r>
            <a:r>
              <a:rPr lang="en-US" dirty="0"/>
              <a:t> de model a </a:t>
            </a:r>
            <a:r>
              <a:rPr lang="en-US" dirty="0" err="1"/>
              <a:t>mijloacelor</a:t>
            </a:r>
            <a:r>
              <a:rPr lang="en-US" dirty="0"/>
              <a:t> de </a:t>
            </a:r>
            <a:r>
              <a:rPr lang="en-US" dirty="0" err="1"/>
              <a:t>măsurare</a:t>
            </a:r>
            <a:r>
              <a:rPr lang="en-US" dirty="0"/>
              <a:t>” (</a:t>
            </a:r>
            <a:r>
              <a:rPr lang="en-US" dirty="0" err="1"/>
              <a:t>Ordin</a:t>
            </a:r>
            <a:r>
              <a:rPr lang="en-US" dirty="0"/>
              <a:t> </a:t>
            </a:r>
            <a:r>
              <a:rPr lang="en-US" dirty="0" err="1"/>
              <a:t>Ministerului</a:t>
            </a:r>
            <a:r>
              <a:rPr lang="en-US" dirty="0"/>
              <a:t> </a:t>
            </a:r>
            <a:r>
              <a:rPr lang="en-US" dirty="0" err="1"/>
              <a:t>economiei</a:t>
            </a:r>
            <a:r>
              <a:rPr lang="en-US" dirty="0"/>
              <a:t>, Nr. 225 din 31.12.2013, </a:t>
            </a:r>
            <a:r>
              <a:rPr lang="en-US" dirty="0" err="1"/>
              <a:t>publicat</a:t>
            </a:r>
            <a:r>
              <a:rPr lang="en-US" dirty="0"/>
              <a:t>: 28.03.2014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Monitorul</a:t>
            </a:r>
            <a:r>
              <a:rPr lang="en-US" dirty="0"/>
              <a:t> </a:t>
            </a:r>
            <a:r>
              <a:rPr lang="en-US" dirty="0" err="1"/>
              <a:t>Oficial</a:t>
            </a:r>
            <a:r>
              <a:rPr lang="en-US" dirty="0"/>
              <a:t>, Nr. 72-77, art Nr. 374).</a:t>
            </a:r>
            <a:endParaRPr lang="ru-RU" dirty="0"/>
          </a:p>
          <a:p>
            <a:r>
              <a:rPr lang="en-US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352550"/>
            <a:ext cx="7776000" cy="476250"/>
          </a:xfrm>
        </p:spPr>
        <p:txBody>
          <a:bodyPr/>
          <a:lstStyle/>
          <a:p>
            <a:pPr algn="ctr"/>
            <a:r>
              <a:rPr lang="en-US" dirty="0" smtClean="0"/>
              <a:t>B I B L I O G R A F I E*</a:t>
            </a:r>
            <a:r>
              <a:rPr lang="ro-RO" dirty="0" smtClean="0"/>
              <a:t> (continuare)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4000" y="2143124"/>
            <a:ext cx="7776000" cy="4120875"/>
          </a:xfrm>
        </p:spPr>
        <p:txBody>
          <a:bodyPr/>
          <a:lstStyle/>
          <a:p>
            <a:r>
              <a:rPr lang="en-US" dirty="0" smtClean="0"/>
              <a:t>5</a:t>
            </a:r>
            <a:r>
              <a:rPr lang="en-US" dirty="0"/>
              <a:t>. </a:t>
            </a:r>
            <a:r>
              <a:rPr lang="en-US" dirty="0" err="1"/>
              <a:t>Regulamentul</a:t>
            </a:r>
            <a:r>
              <a:rPr lang="en-US" dirty="0"/>
              <a:t> general de metrologie </a:t>
            </a:r>
            <a:r>
              <a:rPr lang="en-US" dirty="0" err="1"/>
              <a:t>legală</a:t>
            </a:r>
            <a:r>
              <a:rPr lang="en-US" dirty="0"/>
              <a:t> </a:t>
            </a:r>
            <a:r>
              <a:rPr lang="en-US" b="1" dirty="0"/>
              <a:t>- </a:t>
            </a:r>
            <a:r>
              <a:rPr lang="en-US" dirty="0"/>
              <a:t>RGML 19:2014 „</a:t>
            </a:r>
            <a:r>
              <a:rPr lang="en-US" dirty="0" err="1"/>
              <a:t>Sistemul</a:t>
            </a:r>
            <a:r>
              <a:rPr lang="en-US" dirty="0"/>
              <a:t> Naţional de Metrologie. </a:t>
            </a:r>
            <a:r>
              <a:rPr lang="en-US" dirty="0" err="1"/>
              <a:t>Registrul</a:t>
            </a:r>
            <a:r>
              <a:rPr lang="en-US" dirty="0"/>
              <a:t> de stat al </a:t>
            </a:r>
            <a:r>
              <a:rPr lang="en-US" dirty="0" err="1"/>
              <a:t>mijloacelor</a:t>
            </a:r>
            <a:r>
              <a:rPr lang="en-US" dirty="0"/>
              <a:t> de </a:t>
            </a:r>
            <a:r>
              <a:rPr lang="en-US" dirty="0" err="1"/>
              <a:t>măsurare</a:t>
            </a:r>
            <a:r>
              <a:rPr lang="en-US" dirty="0"/>
              <a:t>” (</a:t>
            </a:r>
            <a:r>
              <a:rPr lang="en-US" dirty="0" err="1"/>
              <a:t>Ordin</a:t>
            </a:r>
            <a:r>
              <a:rPr lang="en-US" dirty="0"/>
              <a:t> </a:t>
            </a:r>
            <a:r>
              <a:rPr lang="en-US" dirty="0" err="1"/>
              <a:t>Ministerului</a:t>
            </a:r>
            <a:r>
              <a:rPr lang="en-US" dirty="0"/>
              <a:t> </a:t>
            </a:r>
            <a:r>
              <a:rPr lang="en-US" dirty="0" err="1"/>
              <a:t>economiei</a:t>
            </a:r>
            <a:r>
              <a:rPr lang="en-US" dirty="0"/>
              <a:t>, Nr. 116 din 30.06.2014, </a:t>
            </a:r>
            <a:r>
              <a:rPr lang="en-US" dirty="0" err="1"/>
              <a:t>publicat</a:t>
            </a:r>
            <a:r>
              <a:rPr lang="en-US" dirty="0"/>
              <a:t>: 18.07.2014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Monitorul</a:t>
            </a:r>
            <a:r>
              <a:rPr lang="en-US" dirty="0"/>
              <a:t> </a:t>
            </a:r>
            <a:r>
              <a:rPr lang="en-US" dirty="0" err="1"/>
              <a:t>Oficial</a:t>
            </a:r>
            <a:r>
              <a:rPr lang="en-US" dirty="0"/>
              <a:t>   Nr. 185-199, art Nr. 955).</a:t>
            </a:r>
            <a:endParaRPr lang="ru-RU" dirty="0"/>
          </a:p>
          <a:p>
            <a:r>
              <a:rPr lang="en-US" dirty="0" smtClean="0"/>
              <a:t> 6</a:t>
            </a:r>
            <a:r>
              <a:rPr lang="en-US" dirty="0"/>
              <a:t>. </a:t>
            </a:r>
            <a:r>
              <a:rPr lang="en-US" dirty="0" err="1"/>
              <a:t>Regulamentul</a:t>
            </a:r>
            <a:r>
              <a:rPr lang="en-US" dirty="0"/>
              <a:t> general de metrologie </a:t>
            </a:r>
            <a:r>
              <a:rPr lang="en-US" dirty="0" err="1"/>
              <a:t>legală</a:t>
            </a:r>
            <a:r>
              <a:rPr lang="en-US" dirty="0"/>
              <a:t> - RGML 12:2013 „</a:t>
            </a:r>
            <a:r>
              <a:rPr lang="en-US" dirty="0" err="1"/>
              <a:t>Sistemul</a:t>
            </a:r>
            <a:r>
              <a:rPr lang="en-US" dirty="0"/>
              <a:t> Naţional de Metrologie. </a:t>
            </a:r>
            <a:r>
              <a:rPr lang="en-US" dirty="0" err="1"/>
              <a:t>Verificarea</a:t>
            </a:r>
            <a:r>
              <a:rPr lang="en-US" dirty="0"/>
              <a:t> metrologică a </a:t>
            </a:r>
            <a:r>
              <a:rPr lang="en-US" dirty="0" err="1"/>
              <a:t>mijloacelor</a:t>
            </a:r>
            <a:r>
              <a:rPr lang="en-US" dirty="0"/>
              <a:t> de </a:t>
            </a:r>
            <a:r>
              <a:rPr lang="en-US" dirty="0" err="1"/>
              <a:t>măsurare</a:t>
            </a:r>
            <a:r>
              <a:rPr lang="en-US" dirty="0"/>
              <a:t> legale. </a:t>
            </a:r>
            <a:r>
              <a:rPr lang="en-US" dirty="0" err="1"/>
              <a:t>Organizarea</a:t>
            </a:r>
            <a:r>
              <a:rPr lang="en-US" dirty="0"/>
              <a:t> 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 de </a:t>
            </a:r>
            <a:r>
              <a:rPr lang="en-US" dirty="0" err="1"/>
              <a:t>efectuare</a:t>
            </a:r>
            <a:r>
              <a:rPr lang="en-US" dirty="0"/>
              <a:t>” (</a:t>
            </a:r>
            <a:r>
              <a:rPr lang="en-US" dirty="0" err="1"/>
              <a:t>Ordin</a:t>
            </a:r>
            <a:r>
              <a:rPr lang="en-US" dirty="0"/>
              <a:t> </a:t>
            </a:r>
            <a:r>
              <a:rPr lang="en-US" dirty="0" err="1"/>
              <a:t>Ministerului</a:t>
            </a:r>
            <a:r>
              <a:rPr lang="en-US" dirty="0"/>
              <a:t> </a:t>
            </a:r>
            <a:r>
              <a:rPr lang="en-US" dirty="0" err="1"/>
              <a:t>economiei</a:t>
            </a:r>
            <a:r>
              <a:rPr lang="en-US" dirty="0"/>
              <a:t>, Nr. 226 din 31.12.2013, </a:t>
            </a:r>
            <a:r>
              <a:rPr lang="en-US" dirty="0" err="1"/>
              <a:t>publicat</a:t>
            </a:r>
            <a:r>
              <a:rPr lang="en-US" dirty="0"/>
              <a:t>: 28.03.2014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Monitorul</a:t>
            </a:r>
            <a:r>
              <a:rPr lang="en-US" dirty="0"/>
              <a:t> </a:t>
            </a:r>
            <a:r>
              <a:rPr lang="en-US" dirty="0" err="1"/>
              <a:t>Oficial</a:t>
            </a:r>
            <a:r>
              <a:rPr lang="en-US" dirty="0"/>
              <a:t>, Nr. 72-77, art Nr.375).</a:t>
            </a:r>
            <a:endParaRPr lang="ru-RU" dirty="0"/>
          </a:p>
          <a:p>
            <a:r>
              <a:rPr lang="en-US" dirty="0" smtClean="0"/>
              <a:t>  7. </a:t>
            </a:r>
            <a:r>
              <a:rPr lang="en-US" dirty="0" err="1"/>
              <a:t>Reglementarea</a:t>
            </a:r>
            <a:r>
              <a:rPr lang="en-US" dirty="0"/>
              <a:t> </a:t>
            </a:r>
            <a:r>
              <a:rPr lang="en-US" dirty="0" err="1"/>
              <a:t>tehnică</a:t>
            </a:r>
            <a:r>
              <a:rPr lang="en-US" dirty="0"/>
              <a:t> </a:t>
            </a:r>
            <a:r>
              <a:rPr lang="en-US" dirty="0" err="1"/>
              <a:t>privind</a:t>
            </a:r>
            <a:r>
              <a:rPr lang="en-US" dirty="0"/>
              <a:t> </a:t>
            </a:r>
            <a:r>
              <a:rPr lang="en-US" dirty="0" err="1"/>
              <a:t>punerea</a:t>
            </a:r>
            <a:r>
              <a:rPr lang="en-US" dirty="0"/>
              <a:t> la </a:t>
            </a:r>
            <a:r>
              <a:rPr lang="en-US" dirty="0" err="1"/>
              <a:t>dispoziție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piață</a:t>
            </a:r>
            <a:r>
              <a:rPr lang="en-US" dirty="0"/>
              <a:t> a </a:t>
            </a:r>
            <a:r>
              <a:rPr lang="en-US" dirty="0" err="1"/>
              <a:t>mijloacelor</a:t>
            </a:r>
            <a:r>
              <a:rPr lang="en-US" dirty="0"/>
              <a:t> de </a:t>
            </a:r>
            <a:r>
              <a:rPr lang="en-US" dirty="0" err="1"/>
              <a:t>măsurare</a:t>
            </a:r>
            <a:r>
              <a:rPr lang="en-US" dirty="0"/>
              <a:t> (</a:t>
            </a:r>
            <a:r>
              <a:rPr lang="en-US" dirty="0" err="1"/>
              <a:t>Hotărîrea</a:t>
            </a:r>
            <a:r>
              <a:rPr lang="en-US" dirty="0"/>
              <a:t> </a:t>
            </a:r>
            <a:r>
              <a:rPr lang="en-US" dirty="0" err="1"/>
              <a:t>Guvernului</a:t>
            </a:r>
            <a:r>
              <a:rPr lang="en-US" dirty="0"/>
              <a:t> R. Moldova Nr. 408 din 16 </a:t>
            </a:r>
            <a:r>
              <a:rPr lang="en-US" dirty="0" err="1"/>
              <a:t>iunie</a:t>
            </a:r>
            <a:r>
              <a:rPr lang="en-US" dirty="0"/>
              <a:t> 2015, </a:t>
            </a:r>
            <a:r>
              <a:rPr lang="en-US" dirty="0" err="1"/>
              <a:t>publicat</a:t>
            </a:r>
            <a:r>
              <a:rPr lang="en-US" dirty="0"/>
              <a:t>: 10.07.2015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Monitorul</a:t>
            </a:r>
            <a:r>
              <a:rPr lang="en-US" dirty="0"/>
              <a:t> </a:t>
            </a:r>
            <a:r>
              <a:rPr lang="en-US" dirty="0" err="1"/>
              <a:t>Oficial</a:t>
            </a:r>
            <a:r>
              <a:rPr lang="en-US" dirty="0"/>
              <a:t> Nr. 177-184,   art Nr. 471, data </a:t>
            </a:r>
            <a:r>
              <a:rPr lang="en-US" dirty="0" err="1"/>
              <a:t>intrării</a:t>
            </a:r>
            <a:r>
              <a:rPr lang="en-US" dirty="0"/>
              <a:t> in </a:t>
            </a:r>
            <a:r>
              <a:rPr lang="en-US" dirty="0" err="1"/>
              <a:t>vigoare</a:t>
            </a:r>
            <a:r>
              <a:rPr lang="en-US" dirty="0"/>
              <a:t>: 10.07.2017).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 I B L I O G R A F I E*</a:t>
            </a:r>
            <a:r>
              <a:rPr lang="ro-RO" dirty="0" smtClean="0"/>
              <a:t> (continuare)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8. </a:t>
            </a:r>
            <a:r>
              <a:rPr lang="en-US" dirty="0" err="1" smtClean="0"/>
              <a:t>Regulamentul</a:t>
            </a:r>
            <a:r>
              <a:rPr lang="en-US" dirty="0" smtClean="0"/>
              <a:t> general de </a:t>
            </a:r>
            <a:r>
              <a:rPr lang="en-US" dirty="0" err="1" smtClean="0"/>
              <a:t>metrologie</a:t>
            </a:r>
            <a:r>
              <a:rPr lang="en-US" dirty="0" smtClean="0"/>
              <a:t> </a:t>
            </a:r>
            <a:r>
              <a:rPr lang="en-US" dirty="0" err="1" smtClean="0"/>
              <a:t>legală</a:t>
            </a:r>
            <a:r>
              <a:rPr lang="en-US" dirty="0" smtClean="0"/>
              <a:t> -  RGML  26:2012 „</a:t>
            </a:r>
            <a:r>
              <a:rPr lang="en-US" dirty="0" err="1" smtClean="0"/>
              <a:t>Sistemul</a:t>
            </a:r>
            <a:r>
              <a:rPr lang="en-US" dirty="0" smtClean="0"/>
              <a:t> </a:t>
            </a:r>
            <a:r>
              <a:rPr lang="en-US" dirty="0" err="1" smtClean="0"/>
              <a:t>Naţional</a:t>
            </a:r>
            <a:r>
              <a:rPr lang="en-US" dirty="0" smtClean="0"/>
              <a:t> de </a:t>
            </a:r>
            <a:r>
              <a:rPr lang="en-US" dirty="0" err="1" smtClean="0"/>
              <a:t>Metrologie</a:t>
            </a:r>
            <a:r>
              <a:rPr lang="en-US" dirty="0" smtClean="0"/>
              <a:t>. </a:t>
            </a:r>
            <a:r>
              <a:rPr lang="en-US" dirty="0" err="1" smtClean="0"/>
              <a:t>Marcaje</a:t>
            </a:r>
            <a:r>
              <a:rPr lang="en-US" dirty="0" smtClean="0"/>
              <a:t> de </a:t>
            </a:r>
            <a:r>
              <a:rPr lang="en-US" dirty="0" err="1" smtClean="0"/>
              <a:t>verificare</a:t>
            </a:r>
            <a:r>
              <a:rPr lang="en-US" dirty="0" smtClean="0"/>
              <a:t> metrologică” (</a:t>
            </a:r>
            <a:r>
              <a:rPr lang="en-US" dirty="0" err="1" smtClean="0"/>
              <a:t>Ordin</a:t>
            </a:r>
            <a:r>
              <a:rPr lang="en-US" dirty="0" smtClean="0"/>
              <a:t> </a:t>
            </a:r>
            <a:r>
              <a:rPr lang="en-US" dirty="0" err="1" smtClean="0"/>
              <a:t>Ministerului</a:t>
            </a:r>
            <a:r>
              <a:rPr lang="en-US" dirty="0" smtClean="0"/>
              <a:t> </a:t>
            </a:r>
            <a:r>
              <a:rPr lang="en-US" dirty="0" err="1" smtClean="0"/>
              <a:t>economiei</a:t>
            </a:r>
            <a:r>
              <a:rPr lang="en-US" dirty="0" smtClean="0"/>
              <a:t>, Nr. 114 din 02.07.2012, </a:t>
            </a:r>
            <a:r>
              <a:rPr lang="en-US" dirty="0" err="1" smtClean="0"/>
              <a:t>publicat</a:t>
            </a:r>
            <a:r>
              <a:rPr lang="en-US" dirty="0" smtClean="0"/>
              <a:t>: 16.11.2012 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 smtClean="0"/>
              <a:t>Monitorul</a:t>
            </a:r>
            <a:r>
              <a:rPr lang="en-US" dirty="0" smtClean="0"/>
              <a:t> </a:t>
            </a:r>
            <a:r>
              <a:rPr lang="en-US" dirty="0" err="1" smtClean="0"/>
              <a:t>Oficial</a:t>
            </a:r>
            <a:r>
              <a:rPr lang="en-US" dirty="0" smtClean="0"/>
              <a:t>,   Nr. 237-241, art Nr.1377).</a:t>
            </a:r>
            <a:endParaRPr lang="ru-RU" dirty="0" smtClean="0"/>
          </a:p>
          <a:p>
            <a:r>
              <a:rPr lang="en-US" dirty="0" smtClean="0"/>
              <a:t> 9</a:t>
            </a:r>
            <a:r>
              <a:rPr lang="en-US" dirty="0"/>
              <a:t>. </a:t>
            </a:r>
            <a:r>
              <a:rPr lang="en-US" dirty="0" err="1"/>
              <a:t>Lista</a:t>
            </a:r>
            <a:r>
              <a:rPr lang="en-US" dirty="0"/>
              <a:t> </a:t>
            </a:r>
            <a:r>
              <a:rPr lang="en-US" dirty="0" err="1"/>
              <a:t>oficială</a:t>
            </a:r>
            <a:r>
              <a:rPr lang="en-US" dirty="0"/>
              <a:t> a </a:t>
            </a:r>
            <a:r>
              <a:rPr lang="en-US" dirty="0" err="1"/>
              <a:t>mijloacelor</a:t>
            </a:r>
            <a:r>
              <a:rPr lang="en-US" dirty="0"/>
              <a:t> de </a:t>
            </a:r>
            <a:r>
              <a:rPr lang="en-US" dirty="0" err="1"/>
              <a:t>măsurare</a:t>
            </a:r>
            <a:r>
              <a:rPr lang="en-US" dirty="0"/>
              <a:t> </a:t>
            </a:r>
            <a:r>
              <a:rPr lang="en-US" dirty="0" err="1"/>
              <a:t>şi</a:t>
            </a:r>
            <a:r>
              <a:rPr lang="en-US" dirty="0"/>
              <a:t> a </a:t>
            </a:r>
            <a:r>
              <a:rPr lang="en-US" dirty="0" err="1"/>
              <a:t>măsurărilor</a:t>
            </a:r>
            <a:r>
              <a:rPr lang="en-US" dirty="0"/>
              <a:t> </a:t>
            </a:r>
            <a:r>
              <a:rPr lang="en-US" dirty="0" err="1"/>
              <a:t>supuse</a:t>
            </a:r>
            <a:r>
              <a:rPr lang="en-US" dirty="0"/>
              <a:t> </a:t>
            </a:r>
            <a:r>
              <a:rPr lang="en-US" dirty="0" err="1"/>
              <a:t>controlului</a:t>
            </a:r>
            <a:r>
              <a:rPr lang="en-US" dirty="0"/>
              <a:t> </a:t>
            </a:r>
            <a:r>
              <a:rPr lang="en-US" dirty="0" err="1"/>
              <a:t>metrologic</a:t>
            </a:r>
            <a:r>
              <a:rPr lang="en-US" dirty="0"/>
              <a:t> legal (</a:t>
            </a:r>
            <a:r>
              <a:rPr lang="en-US" dirty="0" err="1"/>
              <a:t>Hotărîrea</a:t>
            </a:r>
            <a:r>
              <a:rPr lang="en-US" dirty="0"/>
              <a:t> </a:t>
            </a:r>
            <a:r>
              <a:rPr lang="en-US" dirty="0" err="1"/>
              <a:t>Guvernului</a:t>
            </a:r>
            <a:r>
              <a:rPr lang="en-US" dirty="0"/>
              <a:t> R. Moldova nr. 1042 din 13 </a:t>
            </a:r>
            <a:r>
              <a:rPr lang="en-US" dirty="0" err="1"/>
              <a:t>septembrie</a:t>
            </a:r>
            <a:r>
              <a:rPr lang="en-US" dirty="0"/>
              <a:t> 2016, </a:t>
            </a:r>
            <a:r>
              <a:rPr lang="en-US" dirty="0" err="1"/>
              <a:t>publicat</a:t>
            </a:r>
            <a:r>
              <a:rPr lang="en-US" dirty="0"/>
              <a:t>:  16.09.2016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Monitorul</a:t>
            </a:r>
            <a:r>
              <a:rPr lang="en-US" dirty="0"/>
              <a:t> </a:t>
            </a:r>
            <a:r>
              <a:rPr lang="en-US" dirty="0" err="1"/>
              <a:t>Oficial</a:t>
            </a:r>
            <a:r>
              <a:rPr lang="en-US" dirty="0"/>
              <a:t> Nr. 306-313     art Nr. 1130,   data </a:t>
            </a:r>
            <a:r>
              <a:rPr lang="en-US" dirty="0" err="1"/>
              <a:t>intrării</a:t>
            </a:r>
            <a:r>
              <a:rPr lang="en-US" dirty="0"/>
              <a:t> in </a:t>
            </a:r>
            <a:r>
              <a:rPr lang="en-US" dirty="0" err="1"/>
              <a:t>vigoare</a:t>
            </a:r>
            <a:r>
              <a:rPr lang="en-US" dirty="0"/>
              <a:t>: 15.10.2016</a:t>
            </a:r>
            <a:r>
              <a:rPr lang="en-US" dirty="0" smtClean="0"/>
              <a:t>).</a:t>
            </a:r>
            <a:endParaRPr lang="ro-RO" dirty="0" smtClean="0"/>
          </a:p>
          <a:p>
            <a:r>
              <a:rPr lang="ro-RO" dirty="0" smtClean="0"/>
              <a:t>10. </a:t>
            </a:r>
            <a:r>
              <a:rPr lang="en-US" dirty="0" err="1"/>
              <a:t>Regulamentul</a:t>
            </a:r>
            <a:r>
              <a:rPr lang="en-US" dirty="0"/>
              <a:t> general de metrologie </a:t>
            </a:r>
            <a:r>
              <a:rPr lang="en-US" dirty="0" err="1"/>
              <a:t>legală</a:t>
            </a:r>
            <a:r>
              <a:rPr lang="en-US" dirty="0"/>
              <a:t> -  RGML 02:2012 “</a:t>
            </a:r>
            <a:r>
              <a:rPr lang="en-US" dirty="0" err="1"/>
              <a:t>Sistemul</a:t>
            </a:r>
            <a:r>
              <a:rPr lang="en-US" dirty="0"/>
              <a:t> naţional de metrologie. </a:t>
            </a:r>
            <a:r>
              <a:rPr lang="en-US" dirty="0" err="1"/>
              <a:t>Acordarea</a:t>
            </a:r>
            <a:r>
              <a:rPr lang="en-US" dirty="0"/>
              <a:t> </a:t>
            </a:r>
            <a:r>
              <a:rPr lang="en-US" dirty="0" err="1"/>
              <a:t>avizului</a:t>
            </a:r>
            <a:r>
              <a:rPr lang="en-US" dirty="0"/>
              <a:t> </a:t>
            </a:r>
            <a:r>
              <a:rPr lang="en-US" dirty="0" err="1"/>
              <a:t>tehnic</a:t>
            </a:r>
            <a:r>
              <a:rPr lang="en-US" dirty="0"/>
              <a:t> de </a:t>
            </a:r>
            <a:r>
              <a:rPr lang="en-US" dirty="0" err="1"/>
              <a:t>înregistrare</a:t>
            </a:r>
            <a:r>
              <a:rPr lang="en-US" dirty="0"/>
              <a:t>” (</a:t>
            </a:r>
            <a:r>
              <a:rPr lang="en-US" dirty="0" err="1"/>
              <a:t>Ordin</a:t>
            </a:r>
            <a:r>
              <a:rPr lang="en-US" dirty="0"/>
              <a:t> </a:t>
            </a:r>
            <a:r>
              <a:rPr lang="en-US" dirty="0" err="1"/>
              <a:t>Ministerului</a:t>
            </a:r>
            <a:r>
              <a:rPr lang="en-US" dirty="0"/>
              <a:t> </a:t>
            </a:r>
            <a:r>
              <a:rPr lang="en-US" dirty="0" err="1"/>
              <a:t>economiei</a:t>
            </a:r>
            <a:r>
              <a:rPr lang="en-US" dirty="0"/>
              <a:t>, Nr. 114 din 02.07.2012, </a:t>
            </a:r>
            <a:r>
              <a:rPr lang="en-US" dirty="0" err="1"/>
              <a:t>publicat</a:t>
            </a:r>
            <a:r>
              <a:rPr lang="en-US" dirty="0"/>
              <a:t>: 16.11.2012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Monitorul</a:t>
            </a:r>
            <a:r>
              <a:rPr lang="en-US" dirty="0"/>
              <a:t> </a:t>
            </a:r>
            <a:r>
              <a:rPr lang="en-US" dirty="0" err="1"/>
              <a:t>Oficial</a:t>
            </a:r>
            <a:r>
              <a:rPr lang="en-US" dirty="0"/>
              <a:t>,   Nr. 237-241,  art Nr.1377</a:t>
            </a:r>
            <a:r>
              <a:rPr lang="en-US" dirty="0" smtClean="0"/>
              <a:t>).</a:t>
            </a:r>
            <a:endParaRPr lang="ro-RO" dirty="0" smtClean="0"/>
          </a:p>
          <a:p>
            <a:r>
              <a:rPr lang="en-US" dirty="0" smtClean="0"/>
              <a:t> </a:t>
            </a:r>
            <a:endParaRPr lang="ro-RO" dirty="0"/>
          </a:p>
          <a:p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 I B L I O G R A F I </a:t>
            </a:r>
            <a:r>
              <a:rPr lang="en-US" dirty="0" smtClean="0"/>
              <a:t>E*</a:t>
            </a:r>
            <a:r>
              <a:rPr lang="ro-RO" dirty="0" smtClean="0"/>
              <a:t> </a:t>
            </a:r>
            <a:r>
              <a:rPr lang="ro-RO" dirty="0"/>
              <a:t>(continuare)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 smtClean="0"/>
          </a:p>
          <a:p>
            <a:r>
              <a:rPr lang="ro-RO" dirty="0" smtClean="0"/>
              <a:t>11. </a:t>
            </a:r>
            <a:r>
              <a:rPr lang="en-US" dirty="0"/>
              <a:t>Cod </a:t>
            </a:r>
            <a:r>
              <a:rPr lang="en-US" dirty="0" err="1"/>
              <a:t>contravenţional</a:t>
            </a:r>
            <a:r>
              <a:rPr lang="en-US" dirty="0"/>
              <a:t> al </a:t>
            </a:r>
            <a:r>
              <a:rPr lang="en-US" dirty="0" err="1"/>
              <a:t>Republicii</a:t>
            </a:r>
            <a:r>
              <a:rPr lang="en-US" dirty="0"/>
              <a:t> Moldova nr. 218 din  24.10.2008 (</a:t>
            </a:r>
            <a:r>
              <a:rPr lang="en-US" dirty="0" err="1"/>
              <a:t>publicat</a:t>
            </a:r>
            <a:r>
              <a:rPr lang="en-US" dirty="0"/>
              <a:t> : 16.01.2009 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Monitorul</a:t>
            </a:r>
            <a:r>
              <a:rPr lang="en-US" dirty="0"/>
              <a:t> </a:t>
            </a:r>
            <a:r>
              <a:rPr lang="en-US" dirty="0" err="1"/>
              <a:t>Oficial</a:t>
            </a:r>
            <a:r>
              <a:rPr lang="en-US" dirty="0"/>
              <a:t> Nr. 3-6, art Nr : 15, data </a:t>
            </a:r>
            <a:r>
              <a:rPr lang="en-US" dirty="0" err="1"/>
              <a:t>intrârii</a:t>
            </a:r>
            <a:r>
              <a:rPr lang="en-US" dirty="0"/>
              <a:t> in </a:t>
            </a:r>
            <a:r>
              <a:rPr lang="en-US" dirty="0" err="1"/>
              <a:t>vigoare</a:t>
            </a:r>
            <a:r>
              <a:rPr lang="en-US" dirty="0"/>
              <a:t> : 31.05.2009).</a:t>
            </a:r>
            <a:endParaRPr lang="ru-RU" dirty="0"/>
          </a:p>
          <a:p>
            <a:endParaRPr lang="ro-RO" dirty="0" smtClean="0"/>
          </a:p>
          <a:p>
            <a:r>
              <a:rPr lang="ro-RO" dirty="0"/>
              <a:t> </a:t>
            </a:r>
            <a:r>
              <a:rPr lang="ro-RO" dirty="0" smtClean="0"/>
              <a:t> * </a:t>
            </a:r>
            <a:r>
              <a:rPr lang="ru-RU" dirty="0" smtClean="0"/>
              <a:t>– </a:t>
            </a:r>
            <a:r>
              <a:rPr lang="ro-RO" sz="1400" dirty="0" smtClean="0"/>
              <a:t>documentele legislative şi normative prezentate se actualizează prin intermediul:         </a:t>
            </a:r>
            <a:r>
              <a:rPr lang="ro-RO" sz="1400" b="1" dirty="0" smtClean="0"/>
              <a:t>lex.justice.md</a:t>
            </a:r>
            <a:r>
              <a:rPr lang="ro-RO" sz="1400" dirty="0" smtClean="0"/>
              <a:t> </a:t>
            </a:r>
            <a:r>
              <a:rPr lang="ru-RU" dirty="0" smtClean="0"/>
              <a:t> </a:t>
            </a:r>
            <a:r>
              <a:rPr lang="ro-RO" sz="1400" dirty="0" smtClean="0"/>
              <a:t>„Registrul de stat al actelor juridice al Republicii Moldova”.</a:t>
            </a:r>
            <a:r>
              <a:rPr lang="ru-RU" dirty="0" smtClean="0"/>
              <a:t>  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auto">
          <a:xfrm flipV="1">
            <a:off x="885825" y="4029075"/>
            <a:ext cx="1752600" cy="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8683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8C0105F-722D-4815-A288-2EA892BAF04C}" type="datetime1">
              <a:rPr lang="en-GB" smtClean="0"/>
              <a:pPr/>
              <a:t>21/10/2016</a:t>
            </a:fld>
            <a:endParaRPr lang="de-DE" noProof="0" dirty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684213" y="2108200"/>
            <a:ext cx="4481512" cy="260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În calitate de entitate federală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GIZ sprijină atingerea obiectivelor Guvernului Germaniei de cooperare internațională și dezvoltare durabilă. 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Publicat 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Deutsche </a:t>
            </a:r>
            <a: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Gesellschaft für</a:t>
            </a:r>
            <a:b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de-DE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Internationale Zusammenarbeit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(GIZ) GmbH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Oficii înregistrate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Bonn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și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Eschborn, German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ia</a:t>
            </a: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Proiectul ”Modernizarea serviciilor publice locale în Republica Moldova”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Chișinău</a:t>
            </a: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str. </a:t>
            </a:r>
            <a:r>
              <a:rPr lang="en-GB" sz="1050" b="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Bernardazzi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o-RO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66</a:t>
            </a:r>
            <a:endParaRPr lang="en-GB" sz="105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  + 373 22 22-83-19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tabLst>
                <a:tab pos="180975" algn="l"/>
              </a:tabLst>
              <a:defRPr/>
            </a:pPr>
            <a:r>
              <a:rPr lang="en-GB" sz="105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  + 373 22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00-02-38</a:t>
            </a:r>
            <a:b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	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www.giz.de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www.serviciilocale.md</a:t>
            </a:r>
            <a:r>
              <a:rPr lang="en-GB" sz="105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endParaRPr lang="de-DE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de-DE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Inhaltsplatzhalter 8"/>
          <p:cNvSpPr txBox="1">
            <a:spLocks/>
          </p:cNvSpPr>
          <p:nvPr/>
        </p:nvSpPr>
        <p:spPr>
          <a:xfrm>
            <a:off x="5467350" y="2108200"/>
            <a:ext cx="3005138" cy="3814763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  <a:defRPr/>
            </a:pPr>
            <a:r>
              <a:rPr lang="en-GB" sz="105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Autor</a:t>
            </a:r>
            <a:r>
              <a:rPr lang="ro-RO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 Botezatu Simion</a:t>
            </a:r>
            <a: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05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05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Aft>
                <a:spcPts val="300"/>
              </a:spcAft>
              <a:defRPr/>
            </a:pPr>
            <a:endParaRPr lang="en-GB" sz="105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en-GB" sz="105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495377" y="4718050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o-RO" sz="800" b="0" dirty="0" smtClean="0">
                <a:solidFill>
                  <a:schemeClr val="tx2">
                    <a:lumMod val="75000"/>
                  </a:schemeClr>
                </a:solidFill>
              </a:rPr>
              <a:t>Proiect cofinanțat de 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icture 2" descr="D:\docs\desktop\ELdZ_Mol_cmyk_r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9"/>
          <p:cNvSpPr txBox="1">
            <a:spLocks noChangeArrowheads="1"/>
          </p:cNvSpPr>
          <p:nvPr/>
        </p:nvSpPr>
        <p:spPr bwMode="auto">
          <a:xfrm>
            <a:off x="5555933" y="3908425"/>
            <a:ext cx="11477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999999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o-RO" sz="800" b="0" dirty="0" smtClean="0">
                <a:solidFill>
                  <a:schemeClr val="tx2">
                    <a:lumMod val="75000"/>
                  </a:schemeClr>
                </a:solidFill>
              </a:rPr>
              <a:t>În cooperare cu</a:t>
            </a:r>
            <a:endParaRPr lang="en-GB" sz="8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605" y="5981404"/>
            <a:ext cx="1876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/>
          <a:srcRect l="58952" t="9310" b="18235"/>
          <a:stretch/>
        </p:blipFill>
        <p:spPr>
          <a:xfrm>
            <a:off x="5645778" y="4368969"/>
            <a:ext cx="1569656" cy="6451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1178" y="5306076"/>
            <a:ext cx="1252884" cy="910215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434" y="4156749"/>
            <a:ext cx="847626" cy="85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statia2\Desktop\SDC-Rom_CMYK_hoch_pos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46" y="5215306"/>
            <a:ext cx="1984375" cy="115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Stela\Desktop\Logou nou UTM\Logo_inscript_horizontal (1)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291" y="5167947"/>
            <a:ext cx="2635885" cy="655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815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8419B1F-CEB0-44F8-A8FF-308B6E2F9F7B}" type="datetime1">
              <a:rPr lang="en-GB" smtClean="0"/>
              <a:pPr/>
              <a:t>21/10/2016</a:t>
            </a:fld>
            <a:endParaRPr lang="de-DE" noProof="0" dirty="0"/>
          </a:p>
        </p:txBody>
      </p:sp>
      <p:pic>
        <p:nvPicPr>
          <p:cNvPr id="14" name="Picture 2" descr="D:\docs\desktop\ELdZ_Mol_cmyk_r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8516" cy="15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"/>
          <p:cNvSpPr txBox="1"/>
          <p:nvPr/>
        </p:nvSpPr>
        <p:spPr>
          <a:xfrm>
            <a:off x="7419434" y="314102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 de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15" descr="Gopa Log MS cmyk RZ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451" y="2793129"/>
            <a:ext cx="2827336" cy="1144690"/>
          </a:xfrm>
          <a:prstGeom prst="rect">
            <a:avLst/>
          </a:prstGeom>
          <a:noFill/>
        </p:spPr>
      </p:pic>
      <p:sp>
        <p:nvSpPr>
          <p:cNvPr id="19" name="Textfeld 5"/>
          <p:cNvSpPr txBox="1"/>
          <p:nvPr/>
        </p:nvSpPr>
        <p:spPr>
          <a:xfrm>
            <a:off x="5395399" y="2428037"/>
            <a:ext cx="10669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Din </a:t>
            </a:r>
            <a:r>
              <a:rPr lang="en-US" sz="8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numele</a:t>
            </a:r>
            <a:endParaRPr lang="en-GB" sz="8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399" y="2793129"/>
            <a:ext cx="3400425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5280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4000" y="1228725"/>
            <a:ext cx="7776000" cy="847725"/>
          </a:xfrm>
        </p:spPr>
        <p:txBody>
          <a:bodyPr/>
          <a:lstStyle/>
          <a:p>
            <a:pPr algn="ctr"/>
            <a:r>
              <a:rPr lang="ro-RO" dirty="0" smtClean="0"/>
              <a:t>Dizvoltarea s</a:t>
            </a:r>
            <a:r>
              <a:rPr lang="en-US" dirty="0" err="1" smtClean="0"/>
              <a:t>istemul</a:t>
            </a:r>
            <a:r>
              <a:rPr lang="en-US" dirty="0" smtClean="0"/>
              <a:t> </a:t>
            </a:r>
            <a:r>
              <a:rPr lang="en-US" dirty="0"/>
              <a:t>naţional de </a:t>
            </a:r>
            <a:r>
              <a:rPr lang="en-US" dirty="0" smtClean="0"/>
              <a:t>metrologie</a:t>
            </a:r>
            <a:r>
              <a:rPr lang="ro-RO" dirty="0" smtClean="0"/>
              <a:t>, reflectat în legile: [1], </a:t>
            </a:r>
            <a:r>
              <a:rPr lang="ro-RO" dirty="0"/>
              <a:t>[2</a:t>
            </a:r>
            <a:r>
              <a:rPr lang="ro-RO" dirty="0" smtClean="0"/>
              <a:t>], [3]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FCBCEBA-97E7-4364-87CB-97AC16E04DFC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684000" y="2209800"/>
            <a:ext cx="7776000" cy="4054200"/>
          </a:xfrm>
        </p:spPr>
        <p:txBody>
          <a:bodyPr/>
          <a:lstStyle/>
          <a:p>
            <a:r>
              <a:rPr lang="ro-RO" dirty="0"/>
              <a:t>[1</a:t>
            </a:r>
            <a:r>
              <a:rPr lang="ro-RO" dirty="0" smtClean="0"/>
              <a:t>] Sistemul </a:t>
            </a:r>
            <a:r>
              <a:rPr lang="ro-RO" dirty="0"/>
              <a:t>national de </a:t>
            </a:r>
            <a:r>
              <a:rPr lang="de-DE" dirty="0"/>
              <a:t>metrologie, </a:t>
            </a:r>
            <a:r>
              <a:rPr lang="ro-RO" dirty="0" smtClean="0"/>
              <a:t>constituie </a:t>
            </a:r>
            <a:r>
              <a:rPr lang="ro-RO" dirty="0"/>
              <a:t>din:</a:t>
            </a:r>
            <a:endParaRPr lang="ru-RU" dirty="0"/>
          </a:p>
          <a:p>
            <a:pPr lvl="0"/>
            <a:r>
              <a:rPr lang="ro-RO" dirty="0" smtClean="0"/>
              <a:t>a) organismul </a:t>
            </a:r>
            <a:r>
              <a:rPr lang="ro-RO" dirty="0"/>
              <a:t>national de </a:t>
            </a:r>
            <a:r>
              <a:rPr lang="ro-RO" dirty="0" smtClean="0"/>
              <a:t>metrologie – Departamentul </a:t>
            </a:r>
            <a:r>
              <a:rPr lang="de-DE" dirty="0" err="1"/>
              <a:t>Moldovastandard</a:t>
            </a:r>
            <a:r>
              <a:rPr lang="ro-RO" dirty="0" smtClean="0"/>
              <a:t>;</a:t>
            </a:r>
            <a:endParaRPr lang="ru-RU" dirty="0"/>
          </a:p>
          <a:p>
            <a:pPr lvl="0"/>
            <a:r>
              <a:rPr lang="ro-RO" dirty="0" smtClean="0"/>
              <a:t>b) serviciile </a:t>
            </a:r>
            <a:r>
              <a:rPr lang="ro-RO" dirty="0"/>
              <a:t>de </a:t>
            </a:r>
            <a:r>
              <a:rPr lang="de-DE" dirty="0"/>
              <a:t>metrologie </a:t>
            </a:r>
            <a:r>
              <a:rPr lang="ro-RO" dirty="0"/>
              <a:t>ale ministerelor si departamentelor;</a:t>
            </a:r>
            <a:endParaRPr lang="ru-RU" dirty="0"/>
          </a:p>
          <a:p>
            <a:r>
              <a:rPr lang="ro-RO" dirty="0" smtClean="0"/>
              <a:t>c) serviciile </a:t>
            </a:r>
            <a:r>
              <a:rPr lang="ro-RO" dirty="0"/>
              <a:t>de metrologie ale agentilor </a:t>
            </a:r>
            <a:r>
              <a:rPr lang="ro-RO" dirty="0" smtClean="0"/>
              <a:t>economici.</a:t>
            </a:r>
          </a:p>
          <a:p>
            <a:pPr algn="r"/>
            <a:r>
              <a:rPr lang="ro-RO" dirty="0"/>
              <a:t>([1</a:t>
            </a:r>
            <a:r>
              <a:rPr lang="ro-RO" dirty="0" smtClean="0"/>
              <a:t>], art. 2, alin. (2))</a:t>
            </a:r>
          </a:p>
          <a:p>
            <a:r>
              <a:rPr lang="en-US" dirty="0"/>
              <a:t>   </a:t>
            </a:r>
            <a:r>
              <a:rPr lang="ro-RO" dirty="0" smtClean="0"/>
              <a:t>[2]</a:t>
            </a:r>
            <a:r>
              <a:rPr lang="en-US" dirty="0" smtClean="0"/>
              <a:t> </a:t>
            </a:r>
            <a:r>
              <a:rPr lang="en-US" dirty="0" err="1"/>
              <a:t>Infrastructura</a:t>
            </a:r>
            <a:r>
              <a:rPr lang="en-US" dirty="0"/>
              <a:t> </a:t>
            </a:r>
            <a:r>
              <a:rPr lang="en-US" dirty="0" err="1"/>
              <a:t>Sistemului</a:t>
            </a:r>
            <a:r>
              <a:rPr lang="en-US" dirty="0"/>
              <a:t> naţional de metrologie include:</a:t>
            </a:r>
            <a:endParaRPr lang="ru-RU" dirty="0"/>
          </a:p>
          <a:p>
            <a:r>
              <a:rPr lang="en-US" dirty="0"/>
              <a:t>    a) </a:t>
            </a:r>
            <a:r>
              <a:rPr lang="en-US" dirty="0" err="1"/>
              <a:t>autoritatea</a:t>
            </a:r>
            <a:r>
              <a:rPr lang="en-US" dirty="0"/>
              <a:t> </a:t>
            </a:r>
            <a:r>
              <a:rPr lang="en-US" dirty="0" err="1"/>
              <a:t>centrală</a:t>
            </a:r>
            <a:r>
              <a:rPr lang="en-US" dirty="0"/>
              <a:t> de metrologie – </a:t>
            </a:r>
            <a:r>
              <a:rPr lang="en-US" dirty="0" err="1"/>
              <a:t>organul</a:t>
            </a:r>
            <a:r>
              <a:rPr lang="en-US" dirty="0"/>
              <a:t> central de </a:t>
            </a:r>
            <a:r>
              <a:rPr lang="en-US" dirty="0" err="1"/>
              <a:t>specialitate</a:t>
            </a:r>
            <a:r>
              <a:rPr lang="en-US" dirty="0"/>
              <a:t> al </a:t>
            </a:r>
            <a:r>
              <a:rPr lang="en-US" dirty="0" err="1"/>
              <a:t>administraţiei</a:t>
            </a:r>
            <a:r>
              <a:rPr lang="en-US" dirty="0"/>
              <a:t> </a:t>
            </a:r>
            <a:r>
              <a:rPr lang="en-US" dirty="0" err="1"/>
              <a:t>publice</a:t>
            </a:r>
            <a:r>
              <a:rPr lang="en-US" dirty="0"/>
              <a:t> </a:t>
            </a:r>
            <a:r>
              <a:rPr lang="en-US" dirty="0" err="1"/>
              <a:t>responsabil</a:t>
            </a:r>
            <a:r>
              <a:rPr lang="en-US" dirty="0"/>
              <a:t> de </a:t>
            </a:r>
            <a:r>
              <a:rPr lang="en-US" dirty="0" err="1"/>
              <a:t>infrastructura</a:t>
            </a:r>
            <a:r>
              <a:rPr lang="en-US" dirty="0"/>
              <a:t> </a:t>
            </a:r>
            <a:r>
              <a:rPr lang="en-US" dirty="0" err="1"/>
              <a:t>calităţii</a:t>
            </a:r>
            <a:r>
              <a:rPr lang="en-US" dirty="0"/>
              <a:t> din </a:t>
            </a:r>
            <a:r>
              <a:rPr lang="en-US" dirty="0" err="1"/>
              <a:t>cadrul</a:t>
            </a:r>
            <a:r>
              <a:rPr lang="en-US" dirty="0"/>
              <a:t> </a:t>
            </a:r>
            <a:r>
              <a:rPr lang="en-US" dirty="0" err="1"/>
              <a:t>Guvernului</a:t>
            </a:r>
            <a:r>
              <a:rPr lang="en-US" dirty="0"/>
              <a:t> – </a:t>
            </a:r>
            <a:r>
              <a:rPr lang="en-US" dirty="0" err="1"/>
              <a:t>Ministerul</a:t>
            </a:r>
            <a:r>
              <a:rPr lang="en-US" dirty="0"/>
              <a:t> </a:t>
            </a:r>
            <a:r>
              <a:rPr lang="en-US" dirty="0" err="1"/>
              <a:t>Economiei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/>
              <a:t>     </a:t>
            </a:r>
            <a:r>
              <a:rPr lang="de-DE" dirty="0" smtClean="0"/>
              <a:t>b</a:t>
            </a:r>
            <a:r>
              <a:rPr lang="de-DE" dirty="0"/>
              <a:t>) </a:t>
            </a:r>
            <a:r>
              <a:rPr lang="de-DE" dirty="0" err="1"/>
              <a:t>Institutul</a:t>
            </a:r>
            <a:r>
              <a:rPr lang="de-DE" dirty="0"/>
              <a:t> Naţional de Metrologie</a:t>
            </a:r>
            <a:r>
              <a:rPr lang="de-DE" dirty="0" smtClean="0"/>
              <a:t>;</a:t>
            </a:r>
            <a:endParaRPr lang="ro-RO" dirty="0" smtClean="0"/>
          </a:p>
          <a:p>
            <a:endParaRPr lang="ru-RU" dirty="0"/>
          </a:p>
          <a:p>
            <a:r>
              <a:rPr lang="de-DE" dirty="0"/>
              <a:t>   </a:t>
            </a:r>
            <a:endParaRPr lang="ro-RO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655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133475"/>
            <a:ext cx="7776000" cy="885825"/>
          </a:xfrm>
        </p:spPr>
        <p:txBody>
          <a:bodyPr/>
          <a:lstStyle/>
          <a:p>
            <a:pPr algn="ctr"/>
            <a:r>
              <a:rPr lang="ro-RO" dirty="0"/>
              <a:t>Dizvoltarea s</a:t>
            </a:r>
            <a:r>
              <a:rPr lang="en-US" dirty="0"/>
              <a:t>istemul naţional de metrologie</a:t>
            </a:r>
            <a:r>
              <a:rPr lang="ro-RO" dirty="0"/>
              <a:t>, reflectat în legile: [1], [2], [3</a:t>
            </a:r>
            <a:r>
              <a:rPr lang="ro-RO" dirty="0" smtClean="0"/>
              <a:t>] (continuare)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 smtClean="0"/>
          </a:p>
          <a:p>
            <a:r>
              <a:rPr lang="de-DE" dirty="0" smtClean="0"/>
              <a:t>c</a:t>
            </a:r>
            <a:r>
              <a:rPr lang="de-DE" dirty="0"/>
              <a:t>) </a:t>
            </a:r>
            <a:r>
              <a:rPr lang="de-DE" dirty="0" err="1"/>
              <a:t>Sistemul</a:t>
            </a:r>
            <a:r>
              <a:rPr lang="de-DE" dirty="0"/>
              <a:t> Naţional de </a:t>
            </a:r>
            <a:r>
              <a:rPr lang="de-DE" dirty="0" err="1"/>
              <a:t>Etaloane</a:t>
            </a:r>
            <a:r>
              <a:rPr lang="de-DE" dirty="0"/>
              <a:t>;</a:t>
            </a:r>
            <a:endParaRPr lang="ru-RU" dirty="0"/>
          </a:p>
          <a:p>
            <a:r>
              <a:rPr lang="en-US" dirty="0" smtClean="0"/>
              <a:t>d</a:t>
            </a:r>
            <a:r>
              <a:rPr lang="en-US" dirty="0"/>
              <a:t>) </a:t>
            </a:r>
            <a:r>
              <a:rPr lang="en-US" dirty="0" err="1"/>
              <a:t>Consiliul</a:t>
            </a:r>
            <a:r>
              <a:rPr lang="en-US" dirty="0"/>
              <a:t> Naţional de Metrologie;</a:t>
            </a:r>
            <a:endParaRPr lang="ru-RU" dirty="0"/>
          </a:p>
          <a:p>
            <a:r>
              <a:rPr lang="en-US" dirty="0" smtClean="0"/>
              <a:t>e</a:t>
            </a:r>
            <a:r>
              <a:rPr lang="en-US" dirty="0"/>
              <a:t>) </a:t>
            </a:r>
            <a:r>
              <a:rPr lang="en-US" dirty="0" err="1"/>
              <a:t>centrele</a:t>
            </a:r>
            <a:r>
              <a:rPr lang="en-US" dirty="0"/>
              <a:t> </a:t>
            </a:r>
            <a:r>
              <a:rPr lang="en-US" dirty="0" err="1"/>
              <a:t>teritoriale</a:t>
            </a:r>
            <a:r>
              <a:rPr lang="en-US" dirty="0"/>
              <a:t> de metrologie;</a:t>
            </a:r>
            <a:endParaRPr lang="ru-RU" dirty="0"/>
          </a:p>
          <a:p>
            <a:r>
              <a:rPr lang="en-US" dirty="0" smtClean="0"/>
              <a:t>f</a:t>
            </a:r>
            <a:r>
              <a:rPr lang="en-US" dirty="0"/>
              <a:t>) </a:t>
            </a:r>
            <a:r>
              <a:rPr lang="en-US" dirty="0" err="1"/>
              <a:t>serviciile</a:t>
            </a:r>
            <a:r>
              <a:rPr lang="en-US" dirty="0"/>
              <a:t> de metrologie ale </a:t>
            </a:r>
            <a:r>
              <a:rPr lang="en-US" dirty="0" err="1"/>
              <a:t>persoanelor</a:t>
            </a:r>
            <a:r>
              <a:rPr lang="en-US" dirty="0"/>
              <a:t> </a:t>
            </a:r>
            <a:r>
              <a:rPr lang="en-US" dirty="0" err="1"/>
              <a:t>juridice</a:t>
            </a:r>
            <a:r>
              <a:rPr lang="en-US" dirty="0"/>
              <a:t>;</a:t>
            </a:r>
            <a:endParaRPr lang="ru-RU" dirty="0"/>
          </a:p>
          <a:p>
            <a:r>
              <a:rPr lang="en-US" dirty="0" smtClean="0"/>
              <a:t>g) </a:t>
            </a:r>
            <a:r>
              <a:rPr lang="en-US" dirty="0" err="1"/>
              <a:t>Inspectoratul</a:t>
            </a:r>
            <a:r>
              <a:rPr lang="en-US" dirty="0"/>
              <a:t> </a:t>
            </a:r>
            <a:r>
              <a:rPr lang="en-US" dirty="0" err="1"/>
              <a:t>metrologic</a:t>
            </a:r>
            <a:r>
              <a:rPr lang="en-US" dirty="0"/>
              <a:t>.</a:t>
            </a:r>
            <a:endParaRPr lang="ru-RU" dirty="0"/>
          </a:p>
          <a:p>
            <a:r>
              <a:rPr lang="en-US" b="1" dirty="0" smtClean="0"/>
              <a:t>g</a:t>
            </a:r>
            <a:r>
              <a:rPr lang="en-US" b="1" dirty="0"/>
              <a:t>) </a:t>
            </a:r>
            <a:r>
              <a:rPr lang="en-US" b="1" dirty="0" err="1"/>
              <a:t>Agenţia</a:t>
            </a:r>
            <a:r>
              <a:rPr lang="en-US" b="1" dirty="0"/>
              <a:t> </a:t>
            </a:r>
            <a:r>
              <a:rPr lang="en-US" b="1" dirty="0" err="1"/>
              <a:t>pentru</a:t>
            </a:r>
            <a:r>
              <a:rPr lang="en-US" b="1" dirty="0"/>
              <a:t> </a:t>
            </a:r>
            <a:r>
              <a:rPr lang="en-US" b="1" dirty="0" err="1"/>
              <a:t>Protecţia</a:t>
            </a:r>
            <a:r>
              <a:rPr lang="en-US" b="1" dirty="0"/>
              <a:t> </a:t>
            </a:r>
            <a:r>
              <a:rPr lang="en-US" b="1" dirty="0" err="1"/>
              <a:t>Consumatorilor</a:t>
            </a:r>
            <a:r>
              <a:rPr lang="en-US" b="1" dirty="0" smtClean="0"/>
              <a:t>.</a:t>
            </a:r>
            <a:endParaRPr lang="ro-RO" b="1" dirty="0" smtClean="0"/>
          </a:p>
          <a:p>
            <a:pPr algn="r"/>
            <a:r>
              <a:rPr lang="ro-RO" dirty="0" smtClean="0"/>
              <a:t>([2], </a:t>
            </a:r>
            <a:r>
              <a:rPr lang="ro-RO" dirty="0"/>
              <a:t>a</a:t>
            </a:r>
            <a:r>
              <a:rPr lang="en-US" dirty="0" err="1" smtClean="0"/>
              <a:t>rticolul</a:t>
            </a:r>
            <a:r>
              <a:rPr lang="en-US" dirty="0" smtClean="0"/>
              <a:t> </a:t>
            </a:r>
            <a:r>
              <a:rPr lang="en-US" dirty="0"/>
              <a:t>1</a:t>
            </a:r>
            <a:r>
              <a:rPr lang="en-US" baseline="30000" dirty="0"/>
              <a:t>2</a:t>
            </a:r>
            <a:r>
              <a:rPr lang="ro-RO" dirty="0" smtClean="0"/>
              <a:t>)</a:t>
            </a:r>
            <a:endParaRPr lang="ro-RO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648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200150"/>
            <a:ext cx="7776000" cy="900978"/>
          </a:xfrm>
        </p:spPr>
        <p:txBody>
          <a:bodyPr/>
          <a:lstStyle/>
          <a:p>
            <a:pPr algn="ctr"/>
            <a:r>
              <a:rPr lang="ro-RO" dirty="0"/>
              <a:t>Dizvoltarea s</a:t>
            </a:r>
            <a:r>
              <a:rPr lang="en-US" dirty="0"/>
              <a:t>istemul naţional de metrologie</a:t>
            </a:r>
            <a:r>
              <a:rPr lang="ro-RO" dirty="0"/>
              <a:t>, reflectat în legile: [1], [2], [3] (continuare)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000" y="2781300"/>
            <a:ext cx="7776000" cy="34827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o-RO" dirty="0" smtClean="0"/>
              <a:t>[3] </a:t>
            </a:r>
            <a:r>
              <a:rPr lang="en-US" b="1" dirty="0" err="1" smtClean="0"/>
              <a:t>Infrastructura</a:t>
            </a:r>
            <a:r>
              <a:rPr lang="en-US" b="1" dirty="0" smtClean="0"/>
              <a:t> </a:t>
            </a:r>
            <a:r>
              <a:rPr lang="en-US" b="1" dirty="0" err="1"/>
              <a:t>sistemului</a:t>
            </a:r>
            <a:r>
              <a:rPr lang="en-US" b="1" dirty="0"/>
              <a:t> naţional de metrologie include:</a:t>
            </a:r>
            <a:br>
              <a:rPr lang="en-US" b="1" dirty="0"/>
            </a:br>
            <a:r>
              <a:rPr lang="en-US" b="1" dirty="0"/>
              <a:t>    </a:t>
            </a:r>
            <a:r>
              <a:rPr lang="en-US" b="1" dirty="0" smtClean="0"/>
              <a:t>a</a:t>
            </a:r>
            <a:r>
              <a:rPr lang="en-US" b="1" dirty="0"/>
              <a:t>) </a:t>
            </a:r>
            <a:r>
              <a:rPr lang="en-US" b="1" dirty="0" err="1"/>
              <a:t>autoritatea</a:t>
            </a:r>
            <a:r>
              <a:rPr lang="en-US" b="1" dirty="0"/>
              <a:t> </a:t>
            </a:r>
            <a:r>
              <a:rPr lang="en-US" b="1" dirty="0" err="1"/>
              <a:t>centrală</a:t>
            </a:r>
            <a:r>
              <a:rPr lang="en-US" b="1" dirty="0"/>
              <a:t> de metrologie – </a:t>
            </a:r>
            <a:r>
              <a:rPr lang="en-US" b="1" dirty="0" err="1"/>
              <a:t>Ministerul</a:t>
            </a:r>
            <a:r>
              <a:rPr lang="en-US" b="1" dirty="0"/>
              <a:t> </a:t>
            </a:r>
            <a:r>
              <a:rPr lang="en-US" b="1" dirty="0" err="1"/>
              <a:t>Economiei</a:t>
            </a:r>
            <a:r>
              <a:rPr lang="en-US" b="1" dirty="0"/>
              <a:t>;</a:t>
            </a:r>
            <a:br>
              <a:rPr lang="en-US" b="1" dirty="0"/>
            </a:br>
            <a:r>
              <a:rPr lang="en-US" b="1" dirty="0"/>
              <a:t>    b) </a:t>
            </a:r>
            <a:r>
              <a:rPr lang="en-US" b="1" dirty="0" err="1"/>
              <a:t>Institutul</a:t>
            </a:r>
            <a:r>
              <a:rPr lang="en-US" b="1" dirty="0"/>
              <a:t> Naţional de Metrologie;</a:t>
            </a:r>
            <a:br>
              <a:rPr lang="en-US" b="1" dirty="0"/>
            </a:br>
            <a:r>
              <a:rPr lang="en-US" b="1" dirty="0"/>
              <a:t>    c) </a:t>
            </a:r>
            <a:r>
              <a:rPr lang="en-US" b="1" dirty="0" err="1"/>
              <a:t>Sistemul</a:t>
            </a:r>
            <a:r>
              <a:rPr lang="en-US" b="1" dirty="0"/>
              <a:t> Naţional de </a:t>
            </a:r>
            <a:r>
              <a:rPr lang="en-US" b="1" dirty="0" err="1"/>
              <a:t>Etaloane</a:t>
            </a:r>
            <a:r>
              <a:rPr lang="en-US" b="1" dirty="0"/>
              <a:t>; </a:t>
            </a:r>
            <a:br>
              <a:rPr lang="en-US" b="1" dirty="0"/>
            </a:br>
            <a:r>
              <a:rPr lang="en-US" b="1" dirty="0"/>
              <a:t>    d) </a:t>
            </a:r>
            <a:r>
              <a:rPr lang="en-US" b="1" dirty="0" err="1"/>
              <a:t>Consiliul</a:t>
            </a:r>
            <a:r>
              <a:rPr lang="en-US" b="1" dirty="0"/>
              <a:t> Naţional de Metrologie; </a:t>
            </a:r>
            <a:br>
              <a:rPr lang="en-US" b="1" dirty="0"/>
            </a:br>
            <a:r>
              <a:rPr lang="en-US" b="1" dirty="0"/>
              <a:t>    e) </a:t>
            </a:r>
            <a:r>
              <a:rPr lang="en-US" b="1" dirty="0" err="1"/>
              <a:t>serviciile</a:t>
            </a:r>
            <a:r>
              <a:rPr lang="en-US" b="1" dirty="0"/>
              <a:t> de metrologie ale </a:t>
            </a:r>
            <a:r>
              <a:rPr lang="en-US" b="1" dirty="0" err="1"/>
              <a:t>persoanelor</a:t>
            </a:r>
            <a:r>
              <a:rPr lang="en-US" b="1" dirty="0"/>
              <a:t> </a:t>
            </a:r>
            <a:r>
              <a:rPr lang="en-US" b="1" dirty="0" err="1"/>
              <a:t>juridice</a:t>
            </a:r>
            <a:r>
              <a:rPr lang="en-US" b="1" dirty="0"/>
              <a:t>; </a:t>
            </a:r>
            <a:br>
              <a:rPr lang="en-US" b="1" dirty="0"/>
            </a:br>
            <a:r>
              <a:rPr lang="en-US" b="1" dirty="0"/>
              <a:t>    f) </a:t>
            </a:r>
            <a:r>
              <a:rPr lang="en-US" b="1" dirty="0" err="1"/>
              <a:t>Agenţia</a:t>
            </a:r>
            <a:r>
              <a:rPr lang="en-US" b="1" dirty="0"/>
              <a:t> </a:t>
            </a:r>
            <a:r>
              <a:rPr lang="en-US" b="1" dirty="0" err="1"/>
              <a:t>pentru</a:t>
            </a:r>
            <a:r>
              <a:rPr lang="en-US" b="1" dirty="0"/>
              <a:t> </a:t>
            </a:r>
            <a:r>
              <a:rPr lang="en-US" b="1" dirty="0" err="1"/>
              <a:t>Protecţia</a:t>
            </a:r>
            <a:r>
              <a:rPr lang="en-US" b="1" dirty="0"/>
              <a:t> </a:t>
            </a:r>
            <a:r>
              <a:rPr lang="en-US" b="1" dirty="0" err="1"/>
              <a:t>Consumatorilor</a:t>
            </a:r>
            <a:r>
              <a:rPr lang="en-US" b="1" dirty="0" smtClean="0"/>
              <a:t>.</a:t>
            </a:r>
            <a:endParaRPr lang="ro-RO" b="1" dirty="0" smtClean="0"/>
          </a:p>
          <a:p>
            <a:pPr algn="r"/>
            <a:r>
              <a:rPr lang="ro-RO" b="1" dirty="0" smtClean="0"/>
              <a:t>([3], </a:t>
            </a:r>
            <a:r>
              <a:rPr lang="en-US" b="1" dirty="0" err="1"/>
              <a:t>Articolul</a:t>
            </a:r>
            <a:r>
              <a:rPr lang="en-US" b="1" dirty="0"/>
              <a:t> </a:t>
            </a:r>
            <a:r>
              <a:rPr lang="ro-RO" b="1" dirty="0" smtClean="0"/>
              <a:t>4)</a:t>
            </a:r>
            <a:endParaRPr lang="ro-RO" b="1" dirty="0"/>
          </a:p>
          <a:p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686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285876"/>
            <a:ext cx="7888500" cy="495300"/>
          </a:xfrm>
        </p:spPr>
        <p:txBody>
          <a:bodyPr/>
          <a:lstStyle/>
          <a:p>
            <a:pPr algn="ctr"/>
            <a:r>
              <a:rPr lang="ro-RO" dirty="0" smtClean="0"/>
              <a:t>Reflectarea domeniilor de </a:t>
            </a:r>
            <a:r>
              <a:rPr lang="ro-RO" dirty="0"/>
              <a:t>interes </a:t>
            </a:r>
            <a:r>
              <a:rPr lang="ro-RO" dirty="0" smtClean="0"/>
              <a:t>public : [1], [2], [3]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96C8CFB-2639-431D-8DC1-41F6D3A718E0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4000" y="1962150"/>
            <a:ext cx="7745625" cy="4301849"/>
          </a:xfrm>
        </p:spPr>
        <p:txBody>
          <a:bodyPr/>
          <a:lstStyle/>
          <a:p>
            <a:r>
              <a:rPr lang="ro-RO" b="1" dirty="0" smtClean="0"/>
              <a:t>[1] </a:t>
            </a:r>
            <a:r>
              <a:rPr lang="ro-RO" dirty="0" smtClean="0"/>
              <a:t>Domeniile </a:t>
            </a:r>
            <a:r>
              <a:rPr lang="ro-RO" dirty="0"/>
              <a:t>de exercitare a controlului si a supravegherii metrologice de </a:t>
            </a:r>
            <a:r>
              <a:rPr lang="ro-RO" dirty="0" smtClean="0"/>
              <a:t>stat:</a:t>
            </a:r>
          </a:p>
          <a:p>
            <a:pPr lvl="0"/>
            <a:r>
              <a:rPr lang="ro-RO" dirty="0" smtClean="0"/>
              <a:t>a) ocrotirea </a:t>
            </a:r>
            <a:r>
              <a:rPr lang="ro-RO" dirty="0"/>
              <a:t>sanatatii;</a:t>
            </a:r>
            <a:endParaRPr lang="ru-RU" dirty="0"/>
          </a:p>
          <a:p>
            <a:pPr lvl="0"/>
            <a:r>
              <a:rPr lang="ro-RO" dirty="0" smtClean="0"/>
              <a:t>b) medicamentele</a:t>
            </a:r>
            <a:r>
              <a:rPr lang="ro-RO" dirty="0"/>
              <a:t>;</a:t>
            </a:r>
            <a:endParaRPr lang="ru-RU" dirty="0"/>
          </a:p>
          <a:p>
            <a:pPr lvl="0"/>
            <a:r>
              <a:rPr lang="ro-RO" dirty="0" smtClean="0"/>
              <a:t>c) alimentele</a:t>
            </a:r>
            <a:r>
              <a:rPr lang="ro-RO" dirty="0"/>
              <a:t>;</a:t>
            </a:r>
            <a:endParaRPr lang="ru-RU" dirty="0"/>
          </a:p>
          <a:p>
            <a:pPr lvl="0"/>
            <a:r>
              <a:rPr lang="ro-RO" dirty="0" smtClean="0"/>
              <a:t>d) protectia </a:t>
            </a:r>
            <a:r>
              <a:rPr lang="ro-RO" dirty="0"/>
              <a:t>mediului înconjurator;</a:t>
            </a:r>
            <a:endParaRPr lang="ru-RU" dirty="0"/>
          </a:p>
          <a:p>
            <a:pPr lvl="0"/>
            <a:r>
              <a:rPr lang="ro-RO" dirty="0" smtClean="0"/>
              <a:t>e) protectia </a:t>
            </a:r>
            <a:r>
              <a:rPr lang="ro-RO" dirty="0"/>
              <a:t>muncii si siguranta tehnica;</a:t>
            </a:r>
            <a:endParaRPr lang="ru-RU" dirty="0"/>
          </a:p>
          <a:p>
            <a:pPr lvl="0"/>
            <a:r>
              <a:rPr lang="ro-RO" dirty="0" smtClean="0"/>
              <a:t>f) inofensivitatea </a:t>
            </a:r>
            <a:r>
              <a:rPr lang="ro-RO" dirty="0"/>
              <a:t>produselor;</a:t>
            </a:r>
            <a:endParaRPr lang="ru-RU" dirty="0"/>
          </a:p>
          <a:p>
            <a:pPr lvl="0"/>
            <a:r>
              <a:rPr lang="ro-RO" dirty="0" smtClean="0"/>
              <a:t>g) transporturile </a:t>
            </a:r>
            <a:r>
              <a:rPr lang="ro-RO" dirty="0"/>
              <a:t>si constructiile;</a:t>
            </a:r>
            <a:endParaRPr lang="ru-RU" dirty="0"/>
          </a:p>
          <a:p>
            <a:r>
              <a:rPr lang="ro-RO" dirty="0" smtClean="0"/>
              <a:t>h</a:t>
            </a:r>
            <a:r>
              <a:rPr lang="ro-RO" dirty="0"/>
              <a:t>) operatiunile comerciale, de evidenta si de achitare, fiscale, vamale si postale;</a:t>
            </a:r>
            <a:endParaRPr lang="ru-RU" dirty="0"/>
          </a:p>
          <a:p>
            <a:r>
              <a:rPr lang="ro-RO" dirty="0"/>
              <a:t>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2198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483199"/>
            <a:ext cx="7776000" cy="831375"/>
          </a:xfrm>
        </p:spPr>
        <p:txBody>
          <a:bodyPr/>
          <a:lstStyle/>
          <a:p>
            <a:pPr algn="ctr"/>
            <a:r>
              <a:rPr lang="ro-RO" dirty="0"/>
              <a:t>Reflectarea domeniilor de interes </a:t>
            </a:r>
            <a:r>
              <a:rPr lang="ro-RO" dirty="0" smtClean="0"/>
              <a:t>public : [1], [2], [3] </a:t>
            </a:r>
            <a:r>
              <a:rPr lang="ro-RO" dirty="0"/>
              <a:t>(continuare)</a:t>
            </a:r>
            <a:r>
              <a:rPr lang="ro-RO" dirty="0" smtClean="0"/>
              <a:t>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b="1" dirty="0" smtClean="0"/>
              <a:t>[1] </a:t>
            </a:r>
            <a:r>
              <a:rPr lang="ro-RO" dirty="0" smtClean="0"/>
              <a:t>Domeniile de exercitare a controlului si a supravegherii metrologice de stat (continuare):</a:t>
            </a:r>
          </a:p>
          <a:p>
            <a:r>
              <a:rPr lang="ro-RO" dirty="0" smtClean="0"/>
              <a:t>i) lucrarile </a:t>
            </a:r>
            <a:r>
              <a:rPr lang="ro-RO" dirty="0"/>
              <a:t>de hidrometeorologie si geodezie;</a:t>
            </a:r>
            <a:endParaRPr lang="ru-RU" dirty="0"/>
          </a:p>
          <a:p>
            <a:r>
              <a:rPr lang="ro-RO" dirty="0" smtClean="0"/>
              <a:t>j) înregistrarea </a:t>
            </a:r>
            <a:r>
              <a:rPr lang="ro-RO" dirty="0"/>
              <a:t>recordurilor sportive nationale si internationale;</a:t>
            </a:r>
            <a:endParaRPr lang="ru-RU" dirty="0"/>
          </a:p>
          <a:p>
            <a:r>
              <a:rPr lang="ro-RO" dirty="0" smtClean="0"/>
              <a:t>k) expertizele </a:t>
            </a:r>
            <a:r>
              <a:rPr lang="ro-RO" dirty="0"/>
              <a:t>judiciare;</a:t>
            </a:r>
            <a:r>
              <a:rPr lang="ru-RU" dirty="0"/>
              <a:t> </a:t>
            </a:r>
            <a:endParaRPr lang="ro-RO" dirty="0" smtClean="0"/>
          </a:p>
          <a:p>
            <a:r>
              <a:rPr lang="ro-RO" dirty="0" smtClean="0"/>
              <a:t>l) activitatea </a:t>
            </a:r>
            <a:r>
              <a:rPr lang="ro-RO" dirty="0"/>
              <a:t>persoanelor fizice si juridice de fabricare, reparare, închiriere, vindere, etalonare si verificare a mijloacelor de masurare;</a:t>
            </a:r>
            <a:endParaRPr lang="ru-RU" dirty="0"/>
          </a:p>
          <a:p>
            <a:r>
              <a:rPr lang="ro-RO" dirty="0"/>
              <a:t>m</a:t>
            </a:r>
            <a:r>
              <a:rPr lang="ro-RO" dirty="0" smtClean="0"/>
              <a:t>) evidenta </a:t>
            </a:r>
            <a:r>
              <a:rPr lang="ro-RO" dirty="0"/>
              <a:t>tuturor tipurilor de resurse, inclusiv a resurselor energetice si de carburanti</a:t>
            </a:r>
            <a:r>
              <a:rPr lang="ro-RO" dirty="0" smtClean="0"/>
              <a:t>.</a:t>
            </a:r>
          </a:p>
          <a:p>
            <a:pPr algn="r"/>
            <a:r>
              <a:rPr lang="ro-RO" dirty="0"/>
              <a:t>([1], art. </a:t>
            </a:r>
            <a:r>
              <a:rPr lang="ro-RO" dirty="0" smtClean="0"/>
              <a:t>12</a:t>
            </a:r>
            <a:r>
              <a:rPr lang="ro-RO" dirty="0"/>
              <a:t>, alin. </a:t>
            </a:r>
            <a:r>
              <a:rPr lang="ro-RO" dirty="0" smtClean="0"/>
              <a:t>(1))</a:t>
            </a:r>
            <a:endParaRPr lang="ro-RO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866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190625"/>
            <a:ext cx="7776000" cy="762000"/>
          </a:xfrm>
        </p:spPr>
        <p:txBody>
          <a:bodyPr/>
          <a:lstStyle/>
          <a:p>
            <a:pPr algn="ctr"/>
            <a:r>
              <a:rPr lang="ro-RO" dirty="0" smtClean="0"/>
              <a:t>Reflectarea domeniilor de interes public : [1], [2], [3] (continuare)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4000" y="1990725"/>
            <a:ext cx="7776000" cy="4610100"/>
          </a:xfrm>
        </p:spPr>
        <p:txBody>
          <a:bodyPr/>
          <a:lstStyle/>
          <a:p>
            <a:endParaRPr lang="ro-RO" dirty="0" smtClean="0"/>
          </a:p>
          <a:p>
            <a:r>
              <a:rPr lang="ro-RO" dirty="0" smtClean="0"/>
              <a:t>[2] </a:t>
            </a:r>
            <a:r>
              <a:rPr lang="en-US" dirty="0" err="1" smtClean="0"/>
              <a:t>Domeniile</a:t>
            </a:r>
            <a:r>
              <a:rPr lang="en-US" dirty="0" smtClean="0"/>
              <a:t> de </a:t>
            </a:r>
            <a:r>
              <a:rPr lang="en-US" dirty="0" err="1" smtClean="0"/>
              <a:t>exercitare</a:t>
            </a:r>
            <a:r>
              <a:rPr lang="en-US" dirty="0" smtClean="0"/>
              <a:t> a </a:t>
            </a:r>
            <a:r>
              <a:rPr lang="en-US" dirty="0" err="1" smtClean="0"/>
              <a:t>controlului</a:t>
            </a:r>
            <a:r>
              <a:rPr lang="ro-RO" dirty="0" smtClean="0"/>
              <a:t> </a:t>
            </a:r>
            <a:r>
              <a:rPr lang="en-US" dirty="0" err="1" smtClean="0"/>
              <a:t>metrologic</a:t>
            </a:r>
            <a:r>
              <a:rPr lang="en-US" dirty="0" smtClean="0"/>
              <a:t> legal (</a:t>
            </a:r>
            <a:r>
              <a:rPr lang="en-US" dirty="0" err="1" smtClean="0"/>
              <a:t>domenii</a:t>
            </a:r>
            <a:r>
              <a:rPr lang="en-US" dirty="0" smtClean="0"/>
              <a:t> de </a:t>
            </a:r>
            <a:r>
              <a:rPr lang="en-US" dirty="0" err="1" smtClean="0"/>
              <a:t>interes</a:t>
            </a:r>
            <a:r>
              <a:rPr lang="en-US" dirty="0" smtClean="0"/>
              <a:t> public)</a:t>
            </a:r>
            <a:r>
              <a:rPr lang="ro-RO" dirty="0" smtClean="0"/>
              <a:t>:</a:t>
            </a:r>
          </a:p>
          <a:p>
            <a:r>
              <a:rPr lang="en-US" dirty="0" smtClean="0"/>
              <a:t>    a) </a:t>
            </a:r>
            <a:r>
              <a:rPr lang="en-US" dirty="0" err="1" smtClean="0"/>
              <a:t>sănătatea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</a:t>
            </a:r>
            <a:r>
              <a:rPr lang="en-US" dirty="0" err="1" smtClean="0"/>
              <a:t>siguranţa</a:t>
            </a:r>
            <a:r>
              <a:rPr lang="en-US" dirty="0" smtClean="0"/>
              <a:t> </a:t>
            </a:r>
            <a:r>
              <a:rPr lang="en-US" dirty="0" err="1" smtClean="0"/>
              <a:t>populaţiei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    b) </a:t>
            </a:r>
            <a:r>
              <a:rPr lang="en-US" dirty="0" err="1" smtClean="0"/>
              <a:t>ordinea</a:t>
            </a:r>
            <a:r>
              <a:rPr lang="en-US" dirty="0" smtClean="0"/>
              <a:t> </a:t>
            </a:r>
            <a:r>
              <a:rPr lang="en-US" dirty="0" err="1" smtClean="0"/>
              <a:t>publică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    c) </a:t>
            </a:r>
            <a:r>
              <a:rPr lang="en-US" dirty="0" err="1" smtClean="0"/>
              <a:t>protecţia</a:t>
            </a:r>
            <a:r>
              <a:rPr lang="en-US" dirty="0" smtClean="0"/>
              <a:t> </a:t>
            </a:r>
            <a:r>
              <a:rPr lang="en-US" dirty="0" err="1" smtClean="0"/>
              <a:t>mediului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    d) </a:t>
            </a:r>
            <a:r>
              <a:rPr lang="en-US" dirty="0" err="1" smtClean="0"/>
              <a:t>protecţia</a:t>
            </a:r>
            <a:r>
              <a:rPr lang="en-US" dirty="0" smtClean="0"/>
              <a:t> </a:t>
            </a:r>
            <a:r>
              <a:rPr lang="en-US" dirty="0" err="1" smtClean="0"/>
              <a:t>drepturilor</a:t>
            </a:r>
            <a:r>
              <a:rPr lang="en-US" dirty="0" smtClean="0"/>
              <a:t> </a:t>
            </a:r>
            <a:r>
              <a:rPr lang="en-US" dirty="0" err="1" smtClean="0"/>
              <a:t>consumatorilor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    e) </a:t>
            </a:r>
            <a:r>
              <a:rPr lang="en-US" dirty="0" err="1" smtClean="0"/>
              <a:t>perceperea</a:t>
            </a:r>
            <a:r>
              <a:rPr lang="en-US" dirty="0" smtClean="0"/>
              <a:t> </a:t>
            </a:r>
            <a:r>
              <a:rPr lang="en-US" dirty="0" err="1" smtClean="0"/>
              <a:t>taxelor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</a:t>
            </a:r>
            <a:r>
              <a:rPr lang="en-US" dirty="0" err="1" smtClean="0"/>
              <a:t>impozitelor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    f) </a:t>
            </a:r>
            <a:r>
              <a:rPr lang="en-US" dirty="0" err="1" smtClean="0"/>
              <a:t>tranzacţiile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</a:t>
            </a:r>
            <a:r>
              <a:rPr lang="en-US" dirty="0" err="1" smtClean="0"/>
              <a:t>operaţiunile</a:t>
            </a:r>
            <a:r>
              <a:rPr lang="en-US" dirty="0" smtClean="0"/>
              <a:t> </a:t>
            </a:r>
            <a:r>
              <a:rPr lang="en-US" dirty="0" err="1" smtClean="0"/>
              <a:t>comerciale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    h) </a:t>
            </a:r>
            <a:r>
              <a:rPr lang="en-US" dirty="0" err="1" smtClean="0"/>
              <a:t>asigurarea</a:t>
            </a:r>
            <a:r>
              <a:rPr lang="en-US" dirty="0" smtClean="0"/>
              <a:t> </a:t>
            </a:r>
            <a:r>
              <a:rPr lang="en-US" dirty="0" err="1" smtClean="0"/>
              <a:t>securităţii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</a:t>
            </a:r>
            <a:r>
              <a:rPr lang="en-US" dirty="0" err="1" smtClean="0"/>
              <a:t>apărării</a:t>
            </a:r>
            <a:r>
              <a:rPr lang="en-US" dirty="0" smtClean="0"/>
              <a:t> </a:t>
            </a:r>
            <a:r>
              <a:rPr lang="en-US" dirty="0" err="1" smtClean="0"/>
              <a:t>naţionale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en-US" dirty="0" smtClean="0"/>
              <a:t>   </a:t>
            </a:r>
            <a:endParaRPr lang="ro-RO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000" y="1076325"/>
            <a:ext cx="7776000" cy="762000"/>
          </a:xfrm>
        </p:spPr>
        <p:txBody>
          <a:bodyPr/>
          <a:lstStyle/>
          <a:p>
            <a:pPr algn="ctr"/>
            <a:r>
              <a:rPr lang="ro-RO" dirty="0" smtClean="0"/>
              <a:t>Reflectarea domeniilor de interes public: [1], [2], [3] (continuare)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Simion Botezat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0885534-719B-4437-96A7-36122BB4743D}" type="datetime1">
              <a:rPr lang="en-GB" noProof="0" smtClean="0"/>
              <a:pPr/>
              <a:t>21/10/2016</a:t>
            </a:fld>
            <a:endParaRPr lang="en-GB" noProof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4000" y="1904999"/>
            <a:ext cx="7776000" cy="4638675"/>
          </a:xfrm>
        </p:spPr>
        <p:txBody>
          <a:bodyPr/>
          <a:lstStyle/>
          <a:p>
            <a:pPr marL="400050" indent="-400050">
              <a:buAutoNum type="romanLcParenR"/>
            </a:pP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domenii</a:t>
            </a:r>
            <a:r>
              <a:rPr lang="en-US" dirty="0" smtClean="0"/>
              <a:t> de </a:t>
            </a:r>
            <a:r>
              <a:rPr lang="en-US" dirty="0" err="1" smtClean="0"/>
              <a:t>interes</a:t>
            </a:r>
            <a:r>
              <a:rPr lang="en-US" dirty="0" smtClean="0"/>
              <a:t> public, </a:t>
            </a:r>
            <a:r>
              <a:rPr lang="en-US" dirty="0" err="1" smtClean="0"/>
              <a:t>stabilite</a:t>
            </a:r>
            <a:r>
              <a:rPr lang="en-US" dirty="0" smtClean="0"/>
              <a:t> de </a:t>
            </a:r>
            <a:r>
              <a:rPr lang="en-US" dirty="0" err="1" smtClean="0"/>
              <a:t>Guvern</a:t>
            </a:r>
            <a:r>
              <a:rPr lang="en-US" dirty="0" smtClean="0"/>
              <a:t>, </a:t>
            </a:r>
            <a:r>
              <a:rPr lang="en-US" dirty="0" err="1" smtClean="0"/>
              <a:t>unde</a:t>
            </a:r>
            <a:r>
              <a:rPr lang="en-US" dirty="0" smtClean="0"/>
              <a:t> </a:t>
            </a:r>
            <a:r>
              <a:rPr lang="en-US" dirty="0" err="1" smtClean="0"/>
              <a:t>măsurările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rezultatele</a:t>
            </a:r>
            <a:r>
              <a:rPr lang="en-US" dirty="0" smtClean="0"/>
              <a:t> </a:t>
            </a:r>
            <a:r>
              <a:rPr lang="en-US" dirty="0" err="1" smtClean="0"/>
              <a:t>incorecte</a:t>
            </a:r>
            <a:r>
              <a:rPr lang="en-US" dirty="0" smtClean="0"/>
              <a:t> ale </a:t>
            </a:r>
            <a:r>
              <a:rPr lang="en-US" dirty="0" err="1" smtClean="0"/>
              <a:t>măsurărilor</a:t>
            </a:r>
            <a:r>
              <a:rPr lang="en-US" dirty="0" smtClean="0"/>
              <a:t> pot </a:t>
            </a:r>
            <a:r>
              <a:rPr lang="en-US" dirty="0" err="1" smtClean="0"/>
              <a:t>afecta</a:t>
            </a:r>
            <a:r>
              <a:rPr lang="en-US" dirty="0" smtClean="0"/>
              <a:t> direct </a:t>
            </a:r>
            <a:r>
              <a:rPr lang="en-US" dirty="0" err="1" smtClean="0"/>
              <a:t>sau</a:t>
            </a:r>
            <a:r>
              <a:rPr lang="en-US" dirty="0" smtClean="0"/>
              <a:t> indirect </a:t>
            </a:r>
            <a:r>
              <a:rPr lang="en-US" dirty="0" err="1" smtClean="0"/>
              <a:t>viaţa</a:t>
            </a:r>
            <a:r>
              <a:rPr lang="en-US" dirty="0" smtClean="0"/>
              <a:t> </a:t>
            </a:r>
            <a:r>
              <a:rPr lang="en-US" dirty="0" err="1" smtClean="0"/>
              <a:t>oamenilor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interesele</a:t>
            </a:r>
            <a:r>
              <a:rPr lang="en-US" dirty="0" smtClean="0"/>
              <a:t> </a:t>
            </a:r>
            <a:r>
              <a:rPr lang="en-US" dirty="0" err="1" smtClean="0"/>
              <a:t>persoanelor</a:t>
            </a:r>
            <a:r>
              <a:rPr lang="en-US" dirty="0" smtClean="0"/>
              <a:t> </a:t>
            </a:r>
            <a:r>
              <a:rPr lang="en-US" dirty="0" err="1" smtClean="0"/>
              <a:t>fizice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/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juridice</a:t>
            </a:r>
            <a:r>
              <a:rPr lang="en-US" dirty="0" smtClean="0"/>
              <a:t>.</a:t>
            </a:r>
            <a:endParaRPr lang="ro-RO" dirty="0" smtClean="0"/>
          </a:p>
          <a:p>
            <a:pPr marL="400050" indent="-400050" algn="r"/>
            <a:r>
              <a:rPr lang="ro-RO" dirty="0" smtClean="0"/>
              <a:t>([2], a</a:t>
            </a:r>
            <a:r>
              <a:rPr lang="en-US" dirty="0" err="1" smtClean="0"/>
              <a:t>rt</a:t>
            </a:r>
            <a:r>
              <a:rPr lang="ro-RO" dirty="0" smtClean="0"/>
              <a:t>. 11, alin. (1))</a:t>
            </a:r>
          </a:p>
          <a:p>
            <a:pPr marL="400050" indent="-400050"/>
            <a:r>
              <a:rPr lang="ro-RO" dirty="0" smtClean="0"/>
              <a:t>[3] </a:t>
            </a:r>
            <a:r>
              <a:rPr lang="en-US" dirty="0" err="1" smtClean="0"/>
              <a:t>Controlul</a:t>
            </a:r>
            <a:r>
              <a:rPr lang="en-US" dirty="0" smtClean="0"/>
              <a:t> </a:t>
            </a:r>
            <a:r>
              <a:rPr lang="en-US" dirty="0" err="1" smtClean="0"/>
              <a:t>metrologic</a:t>
            </a:r>
            <a:r>
              <a:rPr lang="en-US" dirty="0" smtClean="0"/>
              <a:t> legal se </a:t>
            </a:r>
            <a:r>
              <a:rPr lang="en-US" dirty="0" err="1" smtClean="0"/>
              <a:t>efectuează</a:t>
            </a:r>
            <a:r>
              <a:rPr lang="en-US" dirty="0" smtClean="0"/>
              <a:t> 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 smtClean="0"/>
              <a:t>următoarele</a:t>
            </a:r>
            <a:r>
              <a:rPr lang="en-US" dirty="0" smtClean="0"/>
              <a:t> </a:t>
            </a:r>
            <a:r>
              <a:rPr lang="en-US" dirty="0" err="1" smtClean="0"/>
              <a:t>domenii</a:t>
            </a:r>
            <a:r>
              <a:rPr lang="en-US" dirty="0" smtClean="0"/>
              <a:t> de </a:t>
            </a:r>
            <a:r>
              <a:rPr lang="en-US" dirty="0" err="1" smtClean="0"/>
              <a:t>interes</a:t>
            </a:r>
            <a:r>
              <a:rPr lang="en-US" dirty="0" smtClean="0"/>
              <a:t> public:</a:t>
            </a:r>
            <a:endParaRPr lang="ro-RO" dirty="0" smtClean="0"/>
          </a:p>
          <a:p>
            <a:pPr marL="400050" indent="-400050"/>
            <a:r>
              <a:rPr lang="ro-RO" dirty="0" smtClean="0"/>
              <a:t>a) </a:t>
            </a:r>
            <a:r>
              <a:rPr lang="en-US" dirty="0" err="1" smtClean="0"/>
              <a:t>sănătatea</a:t>
            </a:r>
            <a:r>
              <a:rPr lang="en-US" dirty="0" smtClean="0"/>
              <a:t> </a:t>
            </a:r>
            <a:r>
              <a:rPr lang="en-US" dirty="0" err="1" smtClean="0"/>
              <a:t>publică</a:t>
            </a:r>
            <a:r>
              <a:rPr lang="en-US" dirty="0" smtClean="0"/>
              <a:t>;</a:t>
            </a:r>
            <a:endParaRPr lang="ro-RO" dirty="0" smtClean="0"/>
          </a:p>
          <a:p>
            <a:pPr marL="400050" indent="-400050"/>
            <a:r>
              <a:rPr lang="ro-RO" dirty="0" smtClean="0"/>
              <a:t>b) </a:t>
            </a:r>
            <a:r>
              <a:rPr lang="en-US" dirty="0" err="1" smtClean="0"/>
              <a:t>ordinea</a:t>
            </a:r>
            <a:r>
              <a:rPr lang="en-US" dirty="0" smtClean="0"/>
              <a:t> </a:t>
            </a:r>
            <a:r>
              <a:rPr lang="en-US" dirty="0" err="1" smtClean="0"/>
              <a:t>și</a:t>
            </a:r>
            <a:r>
              <a:rPr lang="en-US" dirty="0" smtClean="0"/>
              <a:t> </a:t>
            </a:r>
            <a:r>
              <a:rPr lang="en-US" dirty="0" err="1" smtClean="0"/>
              <a:t>siguranța</a:t>
            </a:r>
            <a:r>
              <a:rPr lang="en-US" dirty="0" smtClean="0"/>
              <a:t> </a:t>
            </a:r>
            <a:r>
              <a:rPr lang="en-US" dirty="0" err="1" smtClean="0"/>
              <a:t>publică</a:t>
            </a:r>
            <a:r>
              <a:rPr lang="en-US" dirty="0" smtClean="0"/>
              <a:t>;</a:t>
            </a:r>
            <a:endParaRPr lang="ro-RO" dirty="0" smtClean="0"/>
          </a:p>
          <a:p>
            <a:pPr marL="400050" indent="-400050"/>
            <a:r>
              <a:rPr lang="ro-RO" dirty="0" smtClean="0"/>
              <a:t>c) </a:t>
            </a:r>
            <a:r>
              <a:rPr lang="en-US" dirty="0" err="1" smtClean="0"/>
              <a:t>protecţia</a:t>
            </a:r>
            <a:r>
              <a:rPr lang="en-US" dirty="0" smtClean="0"/>
              <a:t> </a:t>
            </a:r>
            <a:r>
              <a:rPr lang="en-US" dirty="0" err="1" smtClean="0"/>
              <a:t>mediului</a:t>
            </a:r>
            <a:r>
              <a:rPr lang="en-US" dirty="0" smtClean="0"/>
              <a:t>;</a:t>
            </a:r>
            <a:endParaRPr lang="ro-RO" dirty="0" smtClean="0"/>
          </a:p>
          <a:p>
            <a:pPr marL="400050" indent="-400050"/>
            <a:r>
              <a:rPr lang="ro-RO" dirty="0" smtClean="0"/>
              <a:t>d) </a:t>
            </a:r>
            <a:r>
              <a:rPr lang="en-US" dirty="0" err="1" smtClean="0"/>
              <a:t>protecţia</a:t>
            </a:r>
            <a:r>
              <a:rPr lang="en-US" dirty="0" smtClean="0"/>
              <a:t> </a:t>
            </a:r>
            <a:r>
              <a:rPr lang="en-US" dirty="0" err="1" smtClean="0"/>
              <a:t>consumatorilor</a:t>
            </a:r>
            <a:r>
              <a:rPr lang="en-US" dirty="0" smtClean="0"/>
              <a:t>;</a:t>
            </a:r>
            <a:endParaRPr lang="ro-RO" dirty="0" smtClean="0"/>
          </a:p>
          <a:p>
            <a:pPr marL="400050" indent="-400050"/>
            <a:r>
              <a:rPr lang="ro-RO" dirty="0" smtClean="0"/>
              <a:t>e) </a:t>
            </a:r>
            <a:r>
              <a:rPr lang="en-US" dirty="0" err="1" smtClean="0"/>
              <a:t>perceperea</a:t>
            </a:r>
            <a:r>
              <a:rPr lang="en-US" dirty="0" smtClean="0"/>
              <a:t> </a:t>
            </a:r>
            <a:r>
              <a:rPr lang="en-US" dirty="0" err="1" smtClean="0"/>
              <a:t>taxelor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</a:t>
            </a:r>
            <a:r>
              <a:rPr lang="en-US" dirty="0" err="1" smtClean="0"/>
              <a:t>impozitelor</a:t>
            </a:r>
            <a:r>
              <a:rPr lang="en-US" dirty="0" smtClean="0"/>
              <a:t>;</a:t>
            </a:r>
            <a:endParaRPr lang="ro-RO" dirty="0" smtClean="0"/>
          </a:p>
          <a:p>
            <a:pPr marL="400050" indent="-400050"/>
            <a:r>
              <a:rPr lang="ro-RO" dirty="0" smtClean="0"/>
              <a:t>f) </a:t>
            </a:r>
            <a:r>
              <a:rPr lang="en-US" dirty="0" err="1" smtClean="0"/>
              <a:t>corectitudinea</a:t>
            </a:r>
            <a:r>
              <a:rPr lang="en-US" dirty="0" smtClean="0"/>
              <a:t> </a:t>
            </a:r>
            <a:r>
              <a:rPr lang="en-US" dirty="0" err="1" smtClean="0"/>
              <a:t>tranzacţiilor</a:t>
            </a:r>
            <a:r>
              <a:rPr lang="en-US" dirty="0" smtClean="0"/>
              <a:t> </a:t>
            </a:r>
            <a:r>
              <a:rPr lang="en-US" dirty="0" err="1" smtClean="0"/>
              <a:t>comerciale</a:t>
            </a:r>
            <a:r>
              <a:rPr lang="en-US" dirty="0" smtClean="0"/>
              <a:t>.   </a:t>
            </a:r>
            <a:r>
              <a:rPr lang="ro-RO" dirty="0" smtClean="0"/>
              <a:t>                 </a:t>
            </a:r>
            <a:r>
              <a:rPr lang="en-US" dirty="0" smtClean="0"/>
              <a:t>  </a:t>
            </a:r>
            <a:r>
              <a:rPr lang="ro-RO" dirty="0" smtClean="0"/>
              <a:t>([3], a</a:t>
            </a:r>
            <a:r>
              <a:rPr lang="en-US" dirty="0" err="1" smtClean="0"/>
              <a:t>rt</a:t>
            </a:r>
            <a:r>
              <a:rPr lang="ro-RO" dirty="0" smtClean="0"/>
              <a:t>. 11, alin. (1))</a:t>
            </a:r>
          </a:p>
          <a:p>
            <a:pPr marL="400050" indent="-400050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Z_Banner_Kopfzeile-Ausland (3)">
  <a:themeElements>
    <a:clrScheme name="GIZ">
      <a:dk1>
        <a:srgbClr val="000000"/>
      </a:dk1>
      <a:lt1>
        <a:srgbClr val="FFFFFF"/>
      </a:lt1>
      <a:dk2>
        <a:srgbClr val="6E6452"/>
      </a:dk2>
      <a:lt2>
        <a:srgbClr val="D2CDC8"/>
      </a:lt2>
      <a:accent1>
        <a:srgbClr val="C80F0F"/>
      </a:accent1>
      <a:accent2>
        <a:srgbClr val="4B859F"/>
      </a:accent2>
      <a:accent3>
        <a:srgbClr val="B498BA"/>
      </a:accent3>
      <a:accent4>
        <a:srgbClr val="F3BF49"/>
      </a:accent4>
      <a:accent5>
        <a:srgbClr val="94B322"/>
      </a:accent5>
      <a:accent6>
        <a:srgbClr val="B4E3ED"/>
      </a:accent6>
      <a:hlink>
        <a:srgbClr val="0000FF"/>
      </a:hlink>
      <a:folHlink>
        <a:srgbClr val="800080"/>
      </a:folHlink>
    </a:clrScheme>
    <a:fontScheme name="GIZ Schri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GTZ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1" i="0" u="none" strike="noStrike" cap="none" normalizeH="0" baseline="0" smtClean="0">
            <a:ln>
              <a:noFill/>
            </a:ln>
            <a:solidFill>
              <a:srgbClr val="999999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GIZ_Banner_Kopfzeile-Ausland (3)</Template>
  <TotalTime>8622</TotalTime>
  <Words>1573</Words>
  <Application>Microsoft Office PowerPoint</Application>
  <PresentationFormat>On-screen Show (4:3)</PresentationFormat>
  <Paragraphs>245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Arial Narrow</vt:lpstr>
      <vt:lpstr>Times New Roman</vt:lpstr>
      <vt:lpstr>Wingdings</vt:lpstr>
      <vt:lpstr>GIZ_Banner_Kopfzeile-Ausland (3)</vt:lpstr>
      <vt:lpstr>PowerPoint Presentation</vt:lpstr>
      <vt:lpstr>              LEGEA  METROLOGIEI  ÎN  REPUBLICA  MOLDOVA                                1. Dispoziţii generale  [1]. Legea metrologie Nr. 647-XIII din 17.11.1995 (MO al R.Moldova nr.13/124 din 29.02.1996)  [2]. Legea metrologie  Nr. 647 din  17.11.1995 (MO al R.Moldova, ed. specială din  15.04.2008)  [3]. Legea metrologie Nr. 19 din  04.03.2016 (MO al R.Moldova Nr. 100-105, art Nr : 190, Data intrării in vigoare : 15.10.2016)</vt:lpstr>
      <vt:lpstr>Dizvoltarea sistemul naţional de metrologie, reflectat în legile: [1], [2], [3]</vt:lpstr>
      <vt:lpstr>Dizvoltarea sistemul naţional de metrologie, reflectat în legile: [1], [2], [3] (continuare)</vt:lpstr>
      <vt:lpstr>Dizvoltarea sistemul naţional de metrologie, reflectat în legile: [1], [2], [3] (continuare)</vt:lpstr>
      <vt:lpstr>Reflectarea domeniilor de interes public : [1], [2], [3]</vt:lpstr>
      <vt:lpstr>Reflectarea domeniilor de interes public : [1], [2], [3] (continuare) </vt:lpstr>
      <vt:lpstr>Reflectarea domeniilor de interes public : [1], [2], [3] (continuare) </vt:lpstr>
      <vt:lpstr>Reflectarea domeniilor de interes public: [1], [2], [3] (continuare) </vt:lpstr>
      <vt:lpstr>UNELE CERINȚE de reglementare ale legii metrologiei în vigoare (vezi [3]) </vt:lpstr>
      <vt:lpstr>RGML 16:2013 „Sistemul Naţional de Metrologie. Aprobarea de model a mijloacelor de măsurare” (vezi [4]) </vt:lpstr>
      <vt:lpstr>RGML 19:2014 „Sistemul Naţional de Metrologie. Registrul de stat al mijloacelor de măsurare” (vezi [5]) </vt:lpstr>
      <vt:lpstr>3. Verificare metrologică </vt:lpstr>
      <vt:lpstr>RGML 12:2013 „Sistemul Naţional de Metrologie. Verificarea metrologică a mijloacelor de măsurare legale. Organizarea şi modul de efectuare” (vezi [6]) </vt:lpstr>
      <vt:lpstr>Reglementarea tehnică privind punerea la dispoziție pe piață a mijloacelor de măsurare (vezi [7], anexe 1, 2, 3)</vt:lpstr>
      <vt:lpstr>RGML  26:2012 „Sistemul Naţional de Metrologie. Marcaje de verificare metrologică” (vezi [8])  </vt:lpstr>
      <vt:lpstr>Lista oficială a mijloacelor de măsurare şi a măsurărilor supuse controlului metrologic legal (vezi [9]) </vt:lpstr>
      <vt:lpstr>4. Obligaţiile persoanelor fizice şi juridice în domeniul metrologiei legale </vt:lpstr>
      <vt:lpstr>RGML 02:2008 “Sistemul naţional de metrologie. Acordarea avizului tehnic de înregistrare” (vezi [10]) </vt:lpstr>
      <vt:lpstr>5. Transparenţa informaţiei metrologice</vt:lpstr>
      <vt:lpstr>6. Contravenţiile administrative din domeniul metrologiei (vezi [11], art. 345, alin. (1))</vt:lpstr>
      <vt:lpstr>Încălcarea regulilor din domeniul metrologiei prin: (continuare)</vt:lpstr>
      <vt:lpstr>B I B L I O G R A F I E* </vt:lpstr>
      <vt:lpstr>B I B L I O G R A F I E* (continuare)</vt:lpstr>
      <vt:lpstr>B I B L I O G R A F I E* (continuare)</vt:lpstr>
      <vt:lpstr>B I B L I O G R A F I E* (continuare)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GIZ-Design</dc:creator>
  <cp:keywords>GIZ-Leerfolie</cp:keywords>
  <cp:lastModifiedBy>Nata</cp:lastModifiedBy>
  <cp:revision>177</cp:revision>
  <cp:lastPrinted>2012-07-19T10:16:59Z</cp:lastPrinted>
  <dcterms:created xsi:type="dcterms:W3CDTF">2013-09-05T11:54:56Z</dcterms:created>
  <dcterms:modified xsi:type="dcterms:W3CDTF">2016-10-20T21:35:32Z</dcterms:modified>
</cp:coreProperties>
</file>