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1" r:id="rId1"/>
  </p:sldMasterIdLst>
  <p:notesMasterIdLst>
    <p:notesMasterId r:id="rId31"/>
  </p:notesMasterIdLst>
  <p:handoutMasterIdLst>
    <p:handoutMasterId r:id="rId32"/>
  </p:handoutMasterIdLst>
  <p:sldIdLst>
    <p:sldId id="276" r:id="rId2"/>
    <p:sldId id="280" r:id="rId3"/>
    <p:sldId id="281" r:id="rId4"/>
    <p:sldId id="282" r:id="rId5"/>
    <p:sldId id="288" r:id="rId6"/>
    <p:sldId id="283" r:id="rId7"/>
    <p:sldId id="284" r:id="rId8"/>
    <p:sldId id="285" r:id="rId9"/>
    <p:sldId id="286" r:id="rId10"/>
    <p:sldId id="287" r:id="rId11"/>
    <p:sldId id="306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  <p:sldId id="300" r:id="rId23"/>
    <p:sldId id="305" r:id="rId24"/>
    <p:sldId id="301" r:id="rId25"/>
    <p:sldId id="302" r:id="rId26"/>
    <p:sldId id="303" r:id="rId27"/>
    <p:sldId id="304" r:id="rId28"/>
    <p:sldId id="278" r:id="rId29"/>
    <p:sldId id="279" r:id="rId30"/>
  </p:sldIdLst>
  <p:sldSz cx="9144000" cy="6858000" type="screen4x3"/>
  <p:notesSz cx="6797675" cy="9926638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000" b="1" kern="1200">
        <a:solidFill>
          <a:srgbClr val="999999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b="1" kern="1200">
        <a:solidFill>
          <a:srgbClr val="999999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b="1" kern="1200">
        <a:solidFill>
          <a:srgbClr val="999999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b="1" kern="1200">
        <a:solidFill>
          <a:srgbClr val="999999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b="1" kern="1200">
        <a:solidFill>
          <a:srgbClr val="999999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b="1" kern="1200">
        <a:solidFill>
          <a:srgbClr val="999999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b="1" kern="1200">
        <a:solidFill>
          <a:srgbClr val="999999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b="1" kern="1200">
        <a:solidFill>
          <a:srgbClr val="999999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b="1" kern="1200">
        <a:solidFill>
          <a:srgbClr val="999999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658">
          <p15:clr>
            <a:srgbClr val="A4A3A4"/>
          </p15:clr>
        </p15:guide>
        <p15:guide id="2" orient="horz" pos="388">
          <p15:clr>
            <a:srgbClr val="A4A3A4"/>
          </p15:clr>
        </p15:guide>
        <p15:guide id="3" pos="288">
          <p15:clr>
            <a:srgbClr val="A4A3A4"/>
          </p15:clr>
        </p15:guide>
        <p15:guide id="4" pos="10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ura Bohantova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452"/>
    <a:srgbClr val="E5DBA1"/>
    <a:srgbClr val="BABA93"/>
    <a:srgbClr val="BABB93"/>
    <a:srgbClr val="DEDEAF"/>
    <a:srgbClr val="999999"/>
    <a:srgbClr val="D9D9D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730" autoAdjust="0"/>
  </p:normalViewPr>
  <p:slideViewPr>
    <p:cSldViewPr snapToGrid="0">
      <p:cViewPr varScale="1">
        <p:scale>
          <a:sx n="75" d="100"/>
          <a:sy n="75" d="100"/>
        </p:scale>
        <p:origin x="990" y="54"/>
      </p:cViewPr>
      <p:guideLst>
        <p:guide orient="horz" pos="658"/>
        <p:guide orient="horz" pos="388"/>
        <p:guide pos="288"/>
        <p:guide pos="10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8" d="100"/>
          <a:sy n="108" d="100"/>
        </p:scale>
        <p:origin x="-4140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fld id="{4E337A45-0B28-4F9A-A214-5C4559DC630B}" type="slidenum">
              <a:rPr lang="de-DE"/>
              <a:pPr>
                <a:defRPr/>
              </a:pPr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540207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dirty="0" smtClean="0"/>
              <a:t>Klicken Sie, um die Formate des Vorlagentextes zu bearbeiten</a:t>
            </a:r>
          </a:p>
          <a:p>
            <a:pPr lvl="1"/>
            <a:r>
              <a:rPr lang="de-DE" noProof="0" dirty="0" smtClean="0"/>
              <a:t>Zweite Ebene</a:t>
            </a:r>
          </a:p>
          <a:p>
            <a:pPr lvl="2"/>
            <a:r>
              <a:rPr lang="de-DE" noProof="0" dirty="0" smtClean="0"/>
              <a:t>Dritte Ebene</a:t>
            </a:r>
          </a:p>
          <a:p>
            <a:pPr lvl="3"/>
            <a:r>
              <a:rPr lang="de-DE" noProof="0" dirty="0" smtClean="0"/>
              <a:t>Vierte Ebene</a:t>
            </a:r>
          </a:p>
          <a:p>
            <a:pPr lvl="4"/>
            <a:r>
              <a:rPr lang="de-DE" noProof="0" dirty="0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01" tIns="45501" rIns="91001" bIns="4550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0">
                <a:solidFill>
                  <a:schemeClr val="tx1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fld id="{E066CB70-97C9-4134-8E16-570D82D2B0C9}" type="slidenum">
              <a:rPr lang="de-DE"/>
              <a:pPr>
                <a:defRPr/>
              </a:pPr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424477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3314" name="Notizenplatzhalt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5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D3AA24-9075-4B2F-97B5-BAC241831AD3}" type="slidenum">
              <a:rPr lang="de-DE" smtClean="0">
                <a:cs typeface="Arial" charset="0"/>
              </a:rPr>
              <a:pPr/>
              <a:t>1</a:t>
            </a:fld>
            <a:endParaRPr lang="de-DE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260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dirty="0" smtClean="0"/>
              <a:t>Образец заголовка</a:t>
            </a:r>
            <a:endParaRPr lang="de-DE" noProof="0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963C69-AA82-466A-B019-DD8FA042E6CE}" type="datetime1">
              <a:rPr lang="en-GB"/>
              <a:pPr>
                <a:defRPr/>
              </a:pPr>
              <a:t>17/10/2016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dirty="0" smtClean="0"/>
              <a:t>Образец заголовка</a:t>
            </a:r>
            <a:endParaRPr lang="de-DE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7776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16AB2-070E-4401-8395-6959FB0E5E94}" type="datetime1">
              <a:rPr lang="en-GB"/>
              <a:pPr>
                <a:defRPr/>
              </a:pPr>
              <a:t>17/10/2016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dirty="0" smtClean="0"/>
              <a:t>Образец заголовка</a:t>
            </a:r>
            <a:endParaRPr lang="de-DE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</p:txBody>
      </p:sp>
      <p:sp>
        <p:nvSpPr>
          <p:cNvPr id="6" name="Bildplatzhalter 2"/>
          <p:cNvSpPr>
            <a:spLocks noGrp="1"/>
          </p:cNvSpPr>
          <p:nvPr>
            <p:ph type="pic" idx="12"/>
          </p:nvPr>
        </p:nvSpPr>
        <p:spPr>
          <a:xfrm>
            <a:off x="6786000" y="2448001"/>
            <a:ext cx="2358000" cy="2052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GB" noProof="0" dirty="0" smtClean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8" name="Rectangle 17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B9A5C2-2B03-4D9F-8649-EA06F07E0D18}" type="datetime1">
              <a:rPr lang="en-GB"/>
              <a:pPr>
                <a:defRPr/>
              </a:pPr>
              <a:t>17/10/2016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Subhead, Bulletpoints, großes Bil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dirty="0" smtClean="0"/>
              <a:t>Образец заголовка</a:t>
            </a:r>
            <a:endParaRPr lang="de-DE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576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</p:txBody>
      </p:sp>
      <p:sp>
        <p:nvSpPr>
          <p:cNvPr id="8" name="Bildplatzhalter 2"/>
          <p:cNvSpPr>
            <a:spLocks noGrp="1"/>
          </p:cNvSpPr>
          <p:nvPr>
            <p:ph type="pic" idx="12"/>
          </p:nvPr>
        </p:nvSpPr>
        <p:spPr>
          <a:xfrm>
            <a:off x="6786000" y="2448001"/>
            <a:ext cx="2358000" cy="33480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GB" noProof="0" dirty="0" smtClean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CD86D-C8B9-4462-9496-15FDCF643E5F}" type="datetime1">
              <a:rPr lang="en-GB"/>
              <a:pPr>
                <a:defRPr/>
              </a:pPr>
              <a:t>17/10/2016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Subheadline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ru-RU" noProof="0" dirty="0" smtClean="0"/>
              <a:t>Образец заголовка</a:t>
            </a:r>
            <a:endParaRPr lang="de-DE" noProof="0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4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2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800"/>
              </a:spcAft>
              <a:buClr>
                <a:srgbClr val="C80F0F"/>
              </a:buClr>
              <a:buSzTx/>
              <a:buFontTx/>
              <a:buNone/>
              <a:tabLst>
                <a:tab pos="2190750" algn="l"/>
              </a:tabLst>
              <a:defRPr sz="1800" baseline="0"/>
            </a:lvl1pPr>
            <a:lvl2pPr marL="360000" indent="-360000">
              <a:buClr>
                <a:srgbClr val="C80F0F"/>
              </a:buClr>
              <a:buFont typeface="Arial" pitchFamily="34" charset="0"/>
              <a:buChar char="•"/>
              <a:defRPr sz="1800"/>
            </a:lvl2pPr>
            <a:lvl3pPr marL="720000">
              <a:defRPr sz="1800"/>
            </a:lvl3pPr>
            <a:lvl4pPr marL="1080000">
              <a:defRPr sz="1800" baseline="0"/>
            </a:lvl4pPr>
            <a:lvl5pPr marL="1440000">
              <a:defRPr sz="1800" baseline="0"/>
            </a:lvl5pPr>
            <a:lvl6pPr marL="1800000">
              <a:defRPr baseline="0"/>
            </a:lvl6pPr>
            <a:lvl7pPr marL="2160000">
              <a:defRPr baseline="0"/>
            </a:lvl7pPr>
            <a:lvl8pPr marL="2520000">
              <a:defRPr baseline="0"/>
            </a:lvl8pPr>
            <a:lvl9pPr marL="2880000">
              <a:defRPr/>
            </a:lvl9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8A4D7-9FDD-475F-A3F9-9A2286847277}" type="datetime1">
              <a:rPr lang="en-GB"/>
              <a:pPr>
                <a:defRPr/>
              </a:pPr>
              <a:t>17/10/2016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Spalten, Bullet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000" y="1483200"/>
            <a:ext cx="7776000" cy="617928"/>
          </a:xfrm>
        </p:spPr>
        <p:txBody>
          <a:bodyPr/>
          <a:lstStyle/>
          <a:p>
            <a:r>
              <a:rPr lang="ru-RU" noProof="0" dirty="0" smtClean="0"/>
              <a:t>Образец заголовка</a:t>
            </a:r>
            <a:endParaRPr lang="de-DE" noProof="0" dirty="0"/>
          </a:p>
        </p:txBody>
      </p:sp>
      <p:sp>
        <p:nvSpPr>
          <p:cNvPr id="9" name="Inhaltsplatzhalter 2"/>
          <p:cNvSpPr>
            <a:spLocks noGrp="1"/>
          </p:cNvSpPr>
          <p:nvPr>
            <p:ph idx="1"/>
          </p:nvPr>
        </p:nvSpPr>
        <p:spPr>
          <a:xfrm>
            <a:off x="683999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</p:txBody>
      </p:sp>
      <p:sp>
        <p:nvSpPr>
          <p:cNvPr id="10" name="Inhaltsplatzhalter 2"/>
          <p:cNvSpPr>
            <a:spLocks noGrp="1"/>
          </p:cNvSpPr>
          <p:nvPr>
            <p:ph idx="12"/>
          </p:nvPr>
        </p:nvSpPr>
        <p:spPr>
          <a:xfrm>
            <a:off x="4680000" y="2448000"/>
            <a:ext cx="3780000" cy="381600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29E72-B4EF-4F4B-BE59-E5D22B041EFB}" type="datetime1">
              <a:rPr lang="en-GB"/>
              <a:pPr>
                <a:defRPr/>
              </a:pPr>
              <a:t>17/10/2016</a:t>
            </a:fld>
            <a:endParaRPr lang="en-GB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1482725"/>
            <a:ext cx="7775575" cy="6191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4213" y="2447925"/>
            <a:ext cx="7775575" cy="38163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F5440-1C06-4BF7-A8E0-331D00CA5D54}" type="datetime1">
              <a:rPr lang="en-GB"/>
              <a:pPr>
                <a:defRPr/>
              </a:pPr>
              <a:t>17/10/2016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4213" y="1482725"/>
            <a:ext cx="7775575" cy="478155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DA36D1-7AB8-4EA0-8361-E9978747DEBF}" type="datetime1">
              <a:rPr lang="en-GB"/>
              <a:pPr>
                <a:defRPr/>
              </a:pPr>
              <a:t>17/10/2016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gi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gi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Grafik 6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1588"/>
            <a:ext cx="9144000" cy="111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Grafik 8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5851525"/>
            <a:ext cx="9144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2447925"/>
            <a:ext cx="7775575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First layer</a:t>
            </a:r>
          </a:p>
          <a:p>
            <a:pPr lvl="1"/>
            <a:r>
              <a:rPr lang="en-GB" smtClean="0"/>
              <a:t>Second layer</a:t>
            </a:r>
          </a:p>
          <a:p>
            <a:pPr lvl="2"/>
            <a:r>
              <a:rPr lang="en-GB" smtClean="0"/>
              <a:t>Third layer</a:t>
            </a:r>
          </a:p>
          <a:p>
            <a:pPr lvl="3"/>
            <a:r>
              <a:rPr lang="en-GB" smtClean="0"/>
              <a:t>Fourth layer</a:t>
            </a: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7704138" y="6581775"/>
            <a:ext cx="9271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e-DE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b="1" kern="1200">
                <a:solidFill>
                  <a:srgbClr val="999999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1000" b="0" dirty="0" smtClean="0">
                <a:solidFill>
                  <a:srgbClr val="6E6452"/>
                </a:solidFill>
                <a:latin typeface="Arial Narrow" pitchFamily="34" charset="0"/>
              </a:rPr>
              <a:t>Page </a:t>
            </a:r>
            <a:fld id="{87C9232B-D6B7-4F27-B207-25D09C25DDB7}" type="slidenum">
              <a:rPr lang="en-GB" sz="1000" b="0" smtClean="0">
                <a:solidFill>
                  <a:srgbClr val="6E6452"/>
                </a:solidFill>
                <a:latin typeface="Arial Narrow" pitchFamily="34" charset="0"/>
              </a:rPr>
              <a:pPr>
                <a:defRPr/>
              </a:pPr>
              <a:t>‹#›</a:t>
            </a:fld>
            <a:endParaRPr lang="en-GB" sz="1000" b="0" dirty="0">
              <a:solidFill>
                <a:srgbClr val="6E6452"/>
              </a:solidFill>
              <a:latin typeface="Arial Narrow" pitchFamily="34" charset="0"/>
            </a:endParaRPr>
          </a:p>
        </p:txBody>
      </p:sp>
      <p:sp>
        <p:nvSpPr>
          <p:cNvPr id="15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62263" y="6581775"/>
            <a:ext cx="3419475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ctr" eaLnBrk="0" hangingPunct="0">
              <a:defRPr sz="1000" b="1" spc="70" baseline="0">
                <a:solidFill>
                  <a:srgbClr val="6E6452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r>
              <a:rPr lang="de-DE"/>
              <a:t>XXX</a:t>
            </a:r>
          </a:p>
        </p:txBody>
      </p:sp>
      <p:sp>
        <p:nvSpPr>
          <p:cNvPr id="16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9450" y="6581775"/>
            <a:ext cx="1295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 sz="1000" b="0">
                <a:solidFill>
                  <a:srgbClr val="6E6452"/>
                </a:solidFill>
                <a:latin typeface="Arial Narrow" pitchFamily="34" charset="0"/>
                <a:cs typeface="+mn-cs"/>
              </a:defRPr>
            </a:lvl1pPr>
          </a:lstStyle>
          <a:p>
            <a:pPr>
              <a:defRPr/>
            </a:pPr>
            <a:fld id="{94821977-8560-40AD-AB0E-5D4BFE48681A}" type="datetime1">
              <a:rPr lang="en-GB"/>
              <a:pPr>
                <a:defRPr/>
              </a:pPr>
              <a:t>17/10/2016</a:t>
            </a:fld>
            <a:endParaRPr lang="en-GB" dirty="0"/>
          </a:p>
        </p:txBody>
      </p:sp>
      <p:sp>
        <p:nvSpPr>
          <p:cNvPr id="1032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1482725"/>
            <a:ext cx="777557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here to add title</a:t>
            </a:r>
            <a:endParaRPr lang="de-DE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</p:sldLayoutIdLst>
  <p:transition/>
  <p:timing>
    <p:tnLst>
      <p:par>
        <p:cTn id="1" dur="indefinite" restart="never" nodeType="tmRoot"/>
      </p:par>
    </p:tnLst>
  </p:timing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6E645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charset="0"/>
        </a:defRPr>
      </a:lvl9pPr>
    </p:titleStyle>
    <p:bodyStyle>
      <a:lvl1pPr marL="358775" indent="-358775" algn="l" rtl="0" eaLnBrk="0" fontAlgn="base" hangingPunct="0">
        <a:spcBef>
          <a:spcPts val="400"/>
        </a:spcBef>
        <a:spcAft>
          <a:spcPts val="800"/>
        </a:spcAft>
        <a:buClr>
          <a:srgbClr val="C80F0F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  <a:ea typeface="+mn-ea"/>
          <a:cs typeface="+mn-cs"/>
        </a:defRPr>
      </a:lvl1pPr>
      <a:lvl2pPr marL="719138" indent="-358775" algn="l" rtl="0" eaLnBrk="0" fontAlgn="base" hangingPunct="0">
        <a:spcBef>
          <a:spcPts val="400"/>
        </a:spcBef>
        <a:spcAft>
          <a:spcPts val="800"/>
        </a:spcAft>
        <a:buClr>
          <a:srgbClr val="6E6452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</a:defRPr>
      </a:lvl2pPr>
      <a:lvl3pPr marL="1079500" indent="-358775" algn="l" rtl="0" eaLnBrk="0" fontAlgn="base" hangingPunct="0">
        <a:spcBef>
          <a:spcPts val="400"/>
        </a:spcBef>
        <a:spcAft>
          <a:spcPts val="800"/>
        </a:spcAft>
        <a:buClr>
          <a:srgbClr val="6E6452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</a:defRPr>
      </a:lvl3pPr>
      <a:lvl4pPr marL="1439863" indent="-358775" algn="l" rtl="0" eaLnBrk="0" fontAlgn="base" hangingPunct="0">
        <a:spcBef>
          <a:spcPts val="400"/>
        </a:spcBef>
        <a:spcAft>
          <a:spcPts val="800"/>
        </a:spcAft>
        <a:buClr>
          <a:srgbClr val="6E6452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</a:defRPr>
      </a:lvl4pPr>
      <a:lvl5pPr marL="1798638" indent="-358775" algn="l" rtl="0" eaLnBrk="0" fontAlgn="base" hangingPunct="0">
        <a:spcBef>
          <a:spcPts val="400"/>
        </a:spcBef>
        <a:spcAft>
          <a:spcPts val="800"/>
        </a:spcAft>
        <a:buClr>
          <a:srgbClr val="6E6452"/>
        </a:buClr>
        <a:buFont typeface="Arial" charset="0"/>
        <a:buChar char="•"/>
        <a:tabLst>
          <a:tab pos="2190750" algn="l"/>
        </a:tabLst>
        <a:defRPr>
          <a:solidFill>
            <a:srgbClr val="6E6452"/>
          </a:solidFill>
          <a:latin typeface="+mn-lt"/>
        </a:defRPr>
      </a:lvl5pPr>
      <a:lvl6pPr marL="216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6pPr>
      <a:lvl7pPr marL="252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7pPr>
      <a:lvl8pPr marL="288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8pPr>
      <a:lvl9pPr marL="3240000" indent="-360000" algn="l" rtl="0" eaLnBrk="1" fontAlgn="base" hangingPunct="1">
        <a:spcBef>
          <a:spcPts val="400"/>
        </a:spcBef>
        <a:spcAft>
          <a:spcPts val="800"/>
        </a:spcAft>
        <a:buClr>
          <a:srgbClr val="6E6452"/>
        </a:buClr>
        <a:buFont typeface="Arial" pitchFamily="34" charset="0"/>
        <a:buChar char="•"/>
        <a:tabLst>
          <a:tab pos="2190750" algn="l"/>
        </a:tabLst>
        <a:defRPr sz="1800" baseline="0">
          <a:solidFill>
            <a:srgbClr val="6E645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hyperlink" Target="http://www.serviciilocale.md/" TargetMode="External"/><Relationship Id="rId7" Type="http://schemas.openxmlformats.org/officeDocument/2006/relationships/image" Target="../media/image36.png"/><Relationship Id="rId2" Type="http://schemas.openxmlformats.org/officeDocument/2006/relationships/hyperlink" Target="http://www.giz.d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10" Type="http://schemas.openxmlformats.org/officeDocument/2006/relationships/image" Target="../media/image39.png"/><Relationship Id="rId4" Type="http://schemas.openxmlformats.org/officeDocument/2006/relationships/image" Target="../media/image3.jpeg"/><Relationship Id="rId9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itel 15"/>
          <p:cNvSpPr>
            <a:spLocks noGrp="1"/>
          </p:cNvSpPr>
          <p:nvPr>
            <p:ph type="title"/>
          </p:nvPr>
        </p:nvSpPr>
        <p:spPr>
          <a:xfrm>
            <a:off x="495300" y="1511300"/>
            <a:ext cx="7777163" cy="2794000"/>
          </a:xfrm>
        </p:spPr>
        <p:txBody>
          <a:bodyPr/>
          <a:lstStyle/>
          <a:p>
            <a:pPr algn="ctr" eaLnBrk="1" hangingPunct="1"/>
            <a:r>
              <a:rPr lang="en-US" sz="2000" b="1" dirty="0">
                <a:solidFill>
                  <a:srgbClr val="002060"/>
                </a:solidFill>
              </a:rPr>
              <a:t>C</a:t>
            </a:r>
            <a:r>
              <a:rPr lang="ro-RO" sz="2000" b="1" dirty="0" smtClean="0">
                <a:solidFill>
                  <a:srgbClr val="002060"/>
                </a:solidFill>
              </a:rPr>
              <a:t>urs </a:t>
            </a:r>
            <a:r>
              <a:rPr lang="ro-RO" sz="2000" b="1" dirty="0">
                <a:solidFill>
                  <a:srgbClr val="002060"/>
                </a:solidFill>
              </a:rPr>
              <a:t>de instruire pentru </a:t>
            </a:r>
            <a:r>
              <a:rPr lang="ro-RO" sz="2000" b="1" dirty="0" err="1">
                <a:solidFill>
                  <a:srgbClr val="002060"/>
                </a:solidFill>
              </a:rPr>
              <a:t>angajaţii</a:t>
            </a:r>
            <a:r>
              <a:rPr lang="ro-RO" sz="2000" b="1" dirty="0">
                <a:solidFill>
                  <a:srgbClr val="002060"/>
                </a:solidFill>
              </a:rPr>
              <a:t> serviciilor </a:t>
            </a:r>
            <a:r>
              <a:rPr lang="ro-RO" sz="2000" b="1" dirty="0" err="1">
                <a:solidFill>
                  <a:srgbClr val="002060"/>
                </a:solidFill>
              </a:rPr>
              <a:t>abonaţi</a:t>
            </a:r>
            <a:r>
              <a:rPr lang="ro-RO" sz="2000" b="1" dirty="0">
                <a:solidFill>
                  <a:srgbClr val="002060"/>
                </a:solidFill>
              </a:rPr>
              <a:t> a operatorilor „Apă-Canal”</a:t>
            </a:r>
            <a:r>
              <a:rPr lang="en-US" sz="2000" dirty="0">
                <a:solidFill>
                  <a:srgbClr val="002060"/>
                </a:solidFill>
              </a:rPr>
              <a:t/>
            </a:r>
            <a:br>
              <a:rPr lang="en-US" sz="2000" dirty="0">
                <a:solidFill>
                  <a:srgbClr val="002060"/>
                </a:solidFill>
              </a:rPr>
            </a:br>
            <a:r>
              <a:rPr lang="en-US" sz="2000" b="1" dirty="0" smtClean="0">
                <a:solidFill>
                  <a:srgbClr val="002060"/>
                </a:solidFill>
              </a:rPr>
              <a:t/>
            </a:r>
            <a:br>
              <a:rPr lang="en-US" sz="2000" b="1" dirty="0" smtClean="0">
                <a:solidFill>
                  <a:srgbClr val="002060"/>
                </a:solidFill>
              </a:rPr>
            </a:br>
            <a:r>
              <a:rPr lang="ro-RO" sz="2000" b="1" dirty="0" smtClean="0">
                <a:solidFill>
                  <a:srgbClr val="002060"/>
                </a:solidFill>
              </a:rPr>
              <a:t>Modulul </a:t>
            </a:r>
            <a:r>
              <a:rPr lang="ro-RO" sz="2000" b="1" dirty="0">
                <a:solidFill>
                  <a:srgbClr val="002060"/>
                </a:solidFill>
              </a:rPr>
              <a:t>3: Contractarea privind furnizarea/prestarea serviciului public de alimentare cu apă şi canalizare</a:t>
            </a:r>
            <a:r>
              <a:rPr lang="ro-RO" sz="2000" b="1" dirty="0"/>
              <a:t/>
            </a:r>
            <a:br>
              <a:rPr lang="ro-RO" sz="2000" b="1" dirty="0"/>
            </a:br>
            <a:r>
              <a:rPr lang="ro-RO" sz="2000" b="1" dirty="0"/>
              <a:t/>
            </a:r>
            <a:br>
              <a:rPr lang="ro-RO" sz="2000" b="1" dirty="0"/>
            </a:br>
            <a:r>
              <a:rPr lang="ro-RO" sz="2000" b="1" dirty="0" smtClean="0">
                <a:solidFill>
                  <a:schemeClr val="tx1"/>
                </a:solidFill>
              </a:rPr>
              <a:t>Sesiunea </a:t>
            </a:r>
            <a:r>
              <a:rPr lang="ru-RU" sz="2000" b="1" dirty="0" smtClean="0">
                <a:solidFill>
                  <a:schemeClr val="tx1"/>
                </a:solidFill>
              </a:rPr>
              <a:t>3</a:t>
            </a:r>
            <a:r>
              <a:rPr lang="ro-RO" sz="2000" b="1" dirty="0" smtClean="0">
                <a:solidFill>
                  <a:schemeClr val="tx1"/>
                </a:solidFill>
              </a:rPr>
              <a:t> – </a:t>
            </a:r>
            <a:r>
              <a:rPr lang="ro-MD" sz="2000" b="1" dirty="0" smtClean="0">
                <a:solidFill>
                  <a:schemeClr val="tx1"/>
                </a:solidFill>
              </a:rPr>
              <a:t>Facturarea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ro-MD" sz="2000" b="1" dirty="0" smtClean="0">
                <a:solidFill>
                  <a:schemeClr val="tx1"/>
                </a:solidFill>
              </a:rPr>
              <a:t>și plata serviciului public de alimentare cu apă și canalizare. </a:t>
            </a:r>
            <a:r>
              <a:rPr lang="ro-MD" sz="2000" b="1" dirty="0" err="1" smtClean="0">
                <a:solidFill>
                  <a:schemeClr val="tx1"/>
                </a:solidFill>
              </a:rPr>
              <a:t>Penalităţi</a:t>
            </a:r>
            <a:endParaRPr lang="de-DE" sz="2000" b="1" dirty="0" smtClean="0">
              <a:solidFill>
                <a:schemeClr val="tx1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o-RO">
                <a:latin typeface="Arial" charset="0"/>
                <a:cs typeface="Arial" charset="0"/>
              </a:rPr>
              <a:t>Lavric Marina</a:t>
            </a:r>
            <a:endParaRPr lang="en-BZ">
              <a:latin typeface="Arial" charset="0"/>
              <a:cs typeface="Arial" charset="0"/>
            </a:endParaRPr>
          </a:p>
        </p:txBody>
      </p:sp>
      <p:sp>
        <p:nvSpPr>
          <p:cNvPr id="12291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9F6EFAEF-7F33-44A4-A1C8-413F2274CCB5}" type="datetime1">
              <a:rPr lang="en-GB" smtClean="0">
                <a:cs typeface="Arial" charset="0"/>
              </a:rPr>
              <a:pPr/>
              <a:t>17/10/2016</a:t>
            </a:fld>
            <a:endParaRPr lang="de-DE" smtClean="0">
              <a:cs typeface="Arial" charset="0"/>
            </a:endParaRPr>
          </a:p>
        </p:txBody>
      </p:sp>
      <p:sp>
        <p:nvSpPr>
          <p:cNvPr id="12292" name="Textfeld 5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o-RO" sz="800" b="0">
                <a:solidFill>
                  <a:schemeClr val="tx1"/>
                </a:solidFill>
              </a:rPr>
              <a:t>Implementat de</a:t>
            </a:r>
            <a:endParaRPr lang="en-GB" sz="800" b="0">
              <a:solidFill>
                <a:schemeClr val="tx1"/>
              </a:solidFill>
            </a:endParaRPr>
          </a:p>
        </p:txBody>
      </p:sp>
      <p:pic>
        <p:nvPicPr>
          <p:cNvPr id="12293" name="Picture 2" descr="D:\docs\desktop\ELdZ_Mol_cmyk_ru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Rectangle 7"/>
          <p:cNvSpPr>
            <a:spLocks noChangeArrowheads="1"/>
          </p:cNvSpPr>
          <p:nvPr/>
        </p:nvSpPr>
        <p:spPr bwMode="auto">
          <a:xfrm>
            <a:off x="2417763" y="4651375"/>
            <a:ext cx="43894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o-RO" sz="1800" b="0" dirty="0">
                <a:solidFill>
                  <a:schemeClr val="tx1"/>
                </a:solidFill>
                <a:latin typeface="Times New Roman" pitchFamily="18" charset="0"/>
              </a:rPr>
              <a:t>Lavric Marina</a:t>
            </a:r>
            <a:endParaRPr lang="en-US" sz="2200" b="0" dirty="0">
              <a:solidFill>
                <a:schemeClr val="tx1"/>
              </a:solidFill>
              <a:latin typeface="Times New Roman" pitchFamily="18" charset="0"/>
            </a:endParaRPr>
          </a:p>
          <a:p>
            <a:pPr eaLnBrk="0" hangingPunct="0"/>
            <a:r>
              <a:rPr lang="ro-RO" sz="1800" b="0" dirty="0" err="1">
                <a:solidFill>
                  <a:schemeClr val="tx1"/>
                </a:solidFill>
                <a:latin typeface="Times New Roman" pitchFamily="18" charset="0"/>
              </a:rPr>
              <a:t>Şef</a:t>
            </a:r>
            <a:r>
              <a:rPr lang="ro-RO" sz="1800" b="0" dirty="0">
                <a:solidFill>
                  <a:schemeClr val="tx1"/>
                </a:solidFill>
                <a:latin typeface="Times New Roman" pitchFamily="18" charset="0"/>
              </a:rPr>
              <a:t> Serviciul abonați </a:t>
            </a:r>
          </a:p>
          <a:p>
            <a:pPr eaLnBrk="0" hangingPunct="0"/>
            <a:r>
              <a:rPr lang="ro-RO" sz="1800" b="0" dirty="0">
                <a:solidFill>
                  <a:schemeClr val="tx1"/>
                </a:solidFill>
                <a:latin typeface="Times New Roman" pitchFamily="18" charset="0"/>
              </a:rPr>
              <a:t>S.A. „Apă – Canal </a:t>
            </a:r>
            <a:r>
              <a:rPr lang="ro-RO" sz="1800" b="0" dirty="0" err="1">
                <a:solidFill>
                  <a:schemeClr val="tx1"/>
                </a:solidFill>
                <a:latin typeface="Times New Roman" pitchFamily="18" charset="0"/>
              </a:rPr>
              <a:t>Chişinău</a:t>
            </a:r>
            <a:r>
              <a:rPr lang="ro-RO" sz="1800" b="0" dirty="0">
                <a:solidFill>
                  <a:schemeClr val="tx1"/>
                </a:solidFill>
                <a:latin typeface="Times New Roman" pitchFamily="18" charset="0"/>
              </a:rPr>
              <a:t>” </a:t>
            </a:r>
            <a:endParaRPr lang="ro-MD" sz="1800" b="0" dirty="0">
              <a:solidFill>
                <a:schemeClr val="tx1"/>
              </a:solidFill>
              <a:latin typeface="Times New Roman" pitchFamily="18" charset="0"/>
            </a:endParaRPr>
          </a:p>
          <a:p>
            <a:pPr eaLnBrk="0" hangingPunct="0"/>
            <a:r>
              <a:rPr lang="ro-MD" sz="1800" b="0" dirty="0">
                <a:solidFill>
                  <a:schemeClr val="tx1"/>
                </a:solidFill>
                <a:latin typeface="Times New Roman" pitchFamily="18" charset="0"/>
              </a:rPr>
              <a:t>Tel</a:t>
            </a:r>
            <a:r>
              <a:rPr lang="en-US" sz="1800" b="0" dirty="0">
                <a:solidFill>
                  <a:schemeClr val="tx1"/>
                </a:solidFill>
                <a:latin typeface="Times New Roman" pitchFamily="18" charset="0"/>
              </a:rPr>
              <a:t>:</a:t>
            </a:r>
            <a:r>
              <a:rPr lang="ro-MD" sz="1800" b="0" dirty="0">
                <a:solidFill>
                  <a:schemeClr val="tx1"/>
                </a:solidFill>
                <a:latin typeface="Times New Roman" pitchFamily="18" charset="0"/>
              </a:rPr>
              <a:t> 022 256 988</a:t>
            </a:r>
            <a:endParaRPr lang="ro-RO" sz="2200" b="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2295" name="Rectangle 8"/>
          <p:cNvSpPr>
            <a:spLocks noChangeArrowheads="1"/>
          </p:cNvSpPr>
          <p:nvPr/>
        </p:nvSpPr>
        <p:spPr bwMode="auto">
          <a:xfrm>
            <a:off x="6515099" y="5632450"/>
            <a:ext cx="2151063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ro-RO" sz="1800" b="0" dirty="0">
                <a:solidFill>
                  <a:schemeClr val="tx1"/>
                </a:solidFill>
                <a:latin typeface="Times New Roman" pitchFamily="18" charset="0"/>
              </a:rPr>
              <a:t>27 Octombrie 2016</a:t>
            </a:r>
          </a:p>
          <a:p>
            <a:pPr algn="r" eaLnBrk="0" hangingPunct="0"/>
            <a:r>
              <a:rPr lang="ro-RO" sz="1800" b="0" dirty="0" err="1">
                <a:solidFill>
                  <a:schemeClr val="tx1"/>
                </a:solidFill>
                <a:latin typeface="Times New Roman" pitchFamily="18" charset="0"/>
              </a:rPr>
              <a:t>Chişinău</a:t>
            </a:r>
            <a:r>
              <a:rPr lang="ro-RO" sz="1800" b="0" dirty="0">
                <a:solidFill>
                  <a:schemeClr val="tx1"/>
                </a:solidFill>
                <a:latin typeface="Times New Roman" pitchFamily="18" charset="0"/>
              </a:rPr>
              <a:t> </a:t>
            </a:r>
            <a:endParaRPr lang="en-US" sz="1800" b="0" dirty="0">
              <a:solidFill>
                <a:schemeClr val="tx1"/>
              </a:solidFill>
              <a:latin typeface="Times New Roman" pitchFamily="18" charset="0"/>
            </a:endParaRPr>
          </a:p>
          <a:p>
            <a:pPr eaLnBrk="0" hangingPunct="0"/>
            <a:endParaRPr lang="ro-RO" sz="2200" b="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12296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3588" y="4249197"/>
            <a:ext cx="1535112" cy="1742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o-MD">
                <a:cs typeface="Arial" charset="0"/>
              </a:rPr>
              <a:t>Lavric Marina</a:t>
            </a:r>
            <a:endParaRPr lang="de-DE">
              <a:cs typeface="Arial" charset="0"/>
            </a:endParaRPr>
          </a:p>
        </p:txBody>
      </p:sp>
      <p:sp>
        <p:nvSpPr>
          <p:cNvPr id="22530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812D17E8-9FD1-46C8-B4A3-6BB6C008F077}" type="datetime1">
              <a:rPr lang="en-GB" smtClean="0">
                <a:cs typeface="Arial" charset="0"/>
              </a:rPr>
              <a:pPr/>
              <a:t>17/10/2016</a:t>
            </a:fld>
            <a:endParaRPr lang="en-GB" smtClean="0">
              <a:cs typeface="Arial" charset="0"/>
            </a:endParaRPr>
          </a:p>
        </p:txBody>
      </p:sp>
      <p:sp>
        <p:nvSpPr>
          <p:cNvPr id="22532" name="Text Box 18"/>
          <p:cNvSpPr txBox="1">
            <a:spLocks noChangeArrowheads="1"/>
          </p:cNvSpPr>
          <p:nvPr/>
        </p:nvSpPr>
        <p:spPr bwMode="auto">
          <a:xfrm>
            <a:off x="1022350" y="1308100"/>
            <a:ext cx="184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22533" name="Picture 21" descr="Картинки по запросу jurist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794000" y="2547346"/>
            <a:ext cx="6149975" cy="3937591"/>
          </a:xfrm>
        </p:spPr>
      </p:pic>
      <p:sp>
        <p:nvSpPr>
          <p:cNvPr id="22534" name="Text Box 22"/>
          <p:cNvSpPr txBox="1">
            <a:spLocks noChangeArrowheads="1"/>
          </p:cNvSpPr>
          <p:nvPr/>
        </p:nvSpPr>
        <p:spPr bwMode="auto">
          <a:xfrm>
            <a:off x="0" y="352425"/>
            <a:ext cx="6677025" cy="427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2000" dirty="0">
                <a:solidFill>
                  <a:schemeClr val="tx1"/>
                </a:solidFill>
              </a:rPr>
              <a:t>În ce cazuri se aplică penalitate:</a:t>
            </a:r>
          </a:p>
          <a:p>
            <a:endParaRPr lang="ro-RO" sz="2000" dirty="0">
              <a:solidFill>
                <a:schemeClr val="accent1"/>
              </a:solidFill>
            </a:endParaRPr>
          </a:p>
          <a:p>
            <a:r>
              <a:rPr lang="ro-RO" sz="1800" dirty="0">
                <a:solidFill>
                  <a:schemeClr val="hlink"/>
                </a:solidFill>
              </a:rPr>
              <a:t>Penalitate</a:t>
            </a:r>
            <a:r>
              <a:rPr lang="ro-RO" sz="1800" dirty="0"/>
              <a:t> </a:t>
            </a:r>
            <a:r>
              <a:rPr lang="ro-RO" sz="1800" dirty="0">
                <a:solidFill>
                  <a:schemeClr val="accent1"/>
                </a:solidFill>
              </a:rPr>
              <a:t>- </a:t>
            </a:r>
            <a:r>
              <a:rPr lang="ro-RO" sz="1800" dirty="0" err="1">
                <a:solidFill>
                  <a:schemeClr val="accent1"/>
                </a:solidFill>
              </a:rPr>
              <a:t>dobînda</a:t>
            </a:r>
            <a:r>
              <a:rPr lang="ro-RO" sz="1800" dirty="0">
                <a:solidFill>
                  <a:schemeClr val="accent1"/>
                </a:solidFill>
              </a:rPr>
              <a:t> de întârziere a plații pentru serviciile prestate.</a:t>
            </a:r>
          </a:p>
          <a:p>
            <a:r>
              <a:rPr lang="ro-RO" sz="1800" dirty="0">
                <a:solidFill>
                  <a:schemeClr val="accent1"/>
                </a:solidFill>
              </a:rPr>
              <a:t>- doar dacă e prevăzută în contract;</a:t>
            </a:r>
          </a:p>
          <a:p>
            <a:r>
              <a:rPr lang="ro-RO" sz="1800" dirty="0">
                <a:solidFill>
                  <a:schemeClr val="accent1"/>
                </a:solidFill>
              </a:rPr>
              <a:t>- în cazul în care consumatorul nu achită factura în termenul stabilit;</a:t>
            </a:r>
          </a:p>
          <a:p>
            <a:r>
              <a:rPr lang="ro-RO" sz="1800" dirty="0">
                <a:solidFill>
                  <a:schemeClr val="accent1"/>
                </a:solidFill>
              </a:rPr>
              <a:t>- se calculează începând cu prima zi de întârziere după data-limită de plată;</a:t>
            </a:r>
          </a:p>
          <a:p>
            <a:pPr>
              <a:buFontTx/>
              <a:buChar char="-"/>
            </a:pPr>
            <a:r>
              <a:rPr lang="ro-RO" sz="1800" dirty="0">
                <a:solidFill>
                  <a:schemeClr val="accent1"/>
                </a:solidFill>
              </a:rPr>
              <a:t>nu se aplică în cazul facturii eronate;</a:t>
            </a:r>
          </a:p>
          <a:p>
            <a:r>
              <a:rPr lang="ro-RO" sz="1800" dirty="0">
                <a:solidFill>
                  <a:schemeClr val="hlink"/>
                </a:solidFill>
              </a:rPr>
              <a:t>Cuantumul</a:t>
            </a:r>
            <a:r>
              <a:rPr lang="ro-RO" sz="1800" dirty="0"/>
              <a:t> </a:t>
            </a:r>
            <a:r>
              <a:rPr lang="ro-RO" sz="1800" dirty="0">
                <a:solidFill>
                  <a:schemeClr val="accent1"/>
                </a:solidFill>
              </a:rPr>
              <a:t>penalității este negociabil și nu poate depăși rata medie anuală ponderată a dobânzii la creditele acordate de băncile comerciale în moneda națională, pentru un an, înregistrată în anul precedent și publicată în raportul BNM;</a:t>
            </a:r>
            <a:endParaRPr lang="ru-RU" sz="18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XXX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>
              <a:defRPr/>
            </a:pPr>
            <a:fld id="{97DF5440-1C06-4BF7-A8E0-331D00CA5D54}" type="datetime1">
              <a:rPr lang="en-GB" smtClean="0"/>
              <a:pPr>
                <a:defRPr/>
              </a:pPr>
              <a:t>17/10/2016</a:t>
            </a:fld>
            <a:endParaRPr lang="en-GB" dirty="0"/>
          </a:p>
        </p:txBody>
      </p:sp>
      <p:pic>
        <p:nvPicPr>
          <p:cNvPr id="6" name="Picture 10" descr="Картинки по запросу post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7300" y="2518944"/>
            <a:ext cx="6515100" cy="3754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04800" y="712856"/>
            <a:ext cx="660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400" dirty="0">
                <a:solidFill>
                  <a:schemeClr val="accent1"/>
                </a:solidFill>
              </a:rPr>
              <a:t>Modalitatea de expediere a facturilor emise:</a:t>
            </a:r>
          </a:p>
          <a:p>
            <a:endParaRPr lang="ro-RO" sz="2400" dirty="0">
              <a:solidFill>
                <a:schemeClr val="accent1"/>
              </a:solidFill>
            </a:endParaRPr>
          </a:p>
          <a:p>
            <a:r>
              <a:rPr lang="ro-RO" sz="2400" dirty="0" smtClean="0">
                <a:solidFill>
                  <a:schemeClr val="tx1"/>
                </a:solidFill>
              </a:rPr>
              <a:t>- prin </a:t>
            </a:r>
            <a:r>
              <a:rPr lang="ro-RO" sz="2400" dirty="0">
                <a:solidFill>
                  <a:schemeClr val="tx1"/>
                </a:solidFill>
              </a:rPr>
              <a:t>intermediul </a:t>
            </a:r>
            <a:r>
              <a:rPr lang="ro-RO" sz="2400" dirty="0" smtClean="0">
                <a:solidFill>
                  <a:schemeClr val="tx1"/>
                </a:solidFill>
              </a:rPr>
              <a:t>oficiului </a:t>
            </a:r>
            <a:r>
              <a:rPr lang="ro-RO" sz="2400" dirty="0">
                <a:solidFill>
                  <a:schemeClr val="tx1"/>
                </a:solidFill>
              </a:rPr>
              <a:t>poștal</a:t>
            </a:r>
            <a:r>
              <a:rPr lang="ro-RO" sz="2400" dirty="0" smtClean="0">
                <a:solidFill>
                  <a:schemeClr val="tx1"/>
                </a:solidFill>
              </a:rPr>
              <a:t>;</a:t>
            </a:r>
          </a:p>
          <a:p>
            <a:r>
              <a:rPr lang="ro-RO" sz="2400" dirty="0" smtClean="0">
                <a:solidFill>
                  <a:schemeClr val="tx1"/>
                </a:solidFill>
              </a:rPr>
              <a:t>- în mod electronic;</a:t>
            </a:r>
          </a:p>
          <a:p>
            <a:endParaRPr lang="ro-RO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622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419100"/>
            <a:ext cx="7775575" cy="62833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o-RO" b="1" dirty="0" smtClean="0">
                <a:solidFill>
                  <a:schemeClr val="accent1"/>
                </a:solidFill>
              </a:rPr>
              <a:t>Cum putem achita factura: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o-RO" b="1" dirty="0" smtClean="0">
                <a:solidFill>
                  <a:schemeClr val="tx1"/>
                </a:solidFill>
              </a:rPr>
              <a:t>casieriile Operatorului;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o-RO" b="1" dirty="0" smtClean="0">
                <a:solidFill>
                  <a:schemeClr val="tx1"/>
                </a:solidFill>
              </a:rPr>
              <a:t>prin orice filială a băncilor;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o-RO" b="1" dirty="0" smtClean="0">
                <a:solidFill>
                  <a:schemeClr val="tx1"/>
                </a:solidFill>
              </a:rPr>
              <a:t>în oficiul poștal;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o-RO" b="1" dirty="0" smtClean="0">
                <a:solidFill>
                  <a:srgbClr val="C00000"/>
                </a:solidFill>
              </a:rPr>
              <a:t>-</a:t>
            </a:r>
            <a:r>
              <a:rPr lang="ro-RO" b="1" dirty="0" smtClean="0">
                <a:solidFill>
                  <a:schemeClr val="tx1"/>
                </a:solidFill>
              </a:rPr>
              <a:t>     în mod electronic;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o-RO" b="1" dirty="0" smtClean="0">
                <a:solidFill>
                  <a:schemeClr val="tx1"/>
                </a:solidFill>
              </a:rPr>
              <a:t>prin terminale.</a:t>
            </a:r>
          </a:p>
          <a:p>
            <a:pPr eaLnBrk="1" hangingPunct="1">
              <a:lnSpc>
                <a:spcPct val="90000"/>
              </a:lnSpc>
              <a:buFontTx/>
              <a:buChar char="-"/>
            </a:pPr>
            <a:endParaRPr lang="ro-RO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Tx/>
              <a:buChar char="-"/>
            </a:pPr>
            <a:endParaRPr lang="ro-RO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Tx/>
              <a:buChar char="-"/>
            </a:pPr>
            <a:endParaRPr lang="ro-RO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Tx/>
              <a:buChar char="-"/>
            </a:pPr>
            <a:endParaRPr lang="ro-RO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Tx/>
              <a:buChar char="-"/>
            </a:pPr>
            <a:endParaRPr lang="ro-RO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Tx/>
              <a:buChar char="-"/>
            </a:pPr>
            <a:endParaRPr lang="ro-RO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Tx/>
              <a:buChar char="-"/>
            </a:pPr>
            <a:endParaRPr lang="ro-RO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o-RO" b="1" dirty="0" smtClean="0">
                <a:solidFill>
                  <a:schemeClr val="tx1"/>
                </a:solidFill>
              </a:rPr>
              <a:t>                                  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o-RO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o-RO" sz="1200" b="1" dirty="0" smtClean="0">
                <a:solidFill>
                  <a:schemeClr val="bg2"/>
                </a:solidFill>
              </a:rPr>
              <a:t>                                                                          </a:t>
            </a:r>
            <a:r>
              <a:rPr lang="ro-RO" sz="1200" b="1" dirty="0" smtClean="0">
                <a:solidFill>
                  <a:srgbClr val="999999"/>
                </a:solidFill>
              </a:rPr>
              <a:t>Lavric Marina</a:t>
            </a:r>
          </a:p>
        </p:txBody>
      </p:sp>
      <p:pic>
        <p:nvPicPr>
          <p:cNvPr id="24578" name="Picture 6" descr="Картинки по запросу -  casieriile Operatorului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91050" y="639763"/>
            <a:ext cx="2182813" cy="145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8" descr="Картинки по запросу ban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5463" y="1698625"/>
            <a:ext cx="18542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10" descr="Картинки по запросу posta moldove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8013" y="3657600"/>
            <a:ext cx="2562225" cy="170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12" descr="Картинки по запросу card banca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71850" y="2789238"/>
            <a:ext cx="2487613" cy="186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14" descr="Картинки по запросу terminal aparat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07113" y="3819525"/>
            <a:ext cx="2817812" cy="211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044575"/>
            <a:ext cx="7775575" cy="52197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o-MD" sz="2400" b="1" dirty="0" smtClean="0">
                <a:solidFill>
                  <a:schemeClr val="accent1"/>
                </a:solidFill>
              </a:rPr>
              <a:t>Modul de calcul</a:t>
            </a:r>
          </a:p>
          <a:p>
            <a:pPr eaLnBrk="1" hangingPunct="1">
              <a:buFont typeface="Arial" charset="0"/>
              <a:buNone/>
            </a:pPr>
            <a:r>
              <a:rPr lang="ro-MD" b="1" dirty="0" smtClean="0">
                <a:solidFill>
                  <a:schemeClr val="tx1"/>
                </a:solidFill>
              </a:rPr>
              <a:t>În baza indicațiilor contorului;</a:t>
            </a:r>
          </a:p>
          <a:p>
            <a:pPr eaLnBrk="1" hangingPunct="1">
              <a:buFont typeface="Arial" charset="0"/>
              <a:buNone/>
            </a:pPr>
            <a:r>
              <a:rPr lang="ro-MD" b="1" dirty="0" smtClean="0">
                <a:solidFill>
                  <a:schemeClr val="tx1"/>
                </a:solidFill>
              </a:rPr>
              <a:t>volum prognozat (consum estimativ);</a:t>
            </a:r>
          </a:p>
          <a:p>
            <a:pPr eaLnBrk="1" hangingPunct="1">
              <a:buFont typeface="Arial" charset="0"/>
              <a:buNone/>
            </a:pPr>
            <a:r>
              <a:rPr lang="ro-MD" b="1" dirty="0" smtClean="0">
                <a:solidFill>
                  <a:schemeClr val="tx1"/>
                </a:solidFill>
              </a:rPr>
              <a:t>conform normelor de consum;</a:t>
            </a:r>
          </a:p>
          <a:p>
            <a:pPr eaLnBrk="1" hangingPunct="1">
              <a:buFont typeface="Arial" charset="0"/>
              <a:buNone/>
            </a:pPr>
            <a:r>
              <a:rPr lang="ro-MD" b="1" dirty="0" smtClean="0">
                <a:solidFill>
                  <a:schemeClr val="tx1"/>
                </a:solidFill>
              </a:rPr>
              <a:t>consum fraudulos;</a:t>
            </a:r>
          </a:p>
          <a:p>
            <a:pPr eaLnBrk="1" hangingPunct="1">
              <a:buFont typeface="Arial" charset="0"/>
              <a:buNone/>
            </a:pPr>
            <a:endParaRPr lang="ro-MD" b="1" dirty="0" smtClean="0">
              <a:solidFill>
                <a:schemeClr val="tx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b="1" dirty="0" smtClean="0">
              <a:solidFill>
                <a:schemeClr val="tx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b="1" dirty="0" smtClean="0">
              <a:solidFill>
                <a:schemeClr val="tx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b="1" dirty="0" smtClean="0">
              <a:solidFill>
                <a:schemeClr val="tx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b="1" dirty="0" smtClean="0">
              <a:solidFill>
                <a:schemeClr val="tx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b="1" dirty="0" smtClean="0">
              <a:solidFill>
                <a:schemeClr val="tx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b="1" dirty="0" smtClean="0">
              <a:solidFill>
                <a:schemeClr val="tx1"/>
              </a:solidFill>
            </a:endParaRPr>
          </a:p>
          <a:p>
            <a:pPr eaLnBrk="1" hangingPunct="1">
              <a:buFont typeface="Arial" charset="0"/>
              <a:buNone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25602" name="Picture 5" descr="Картинки по запросу contor de ap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8" y="3179763"/>
            <a:ext cx="3995737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99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7000" y="735013"/>
            <a:ext cx="9144000" cy="9032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o-MD" sz="2000" b="1" dirty="0" smtClean="0">
                <a:solidFill>
                  <a:srgbClr val="C00000"/>
                </a:solidFill>
              </a:rPr>
              <a:t>Citirea </a:t>
            </a:r>
            <a:r>
              <a:rPr lang="ro-MD" sz="2000" b="1" dirty="0" err="1" smtClean="0">
                <a:solidFill>
                  <a:srgbClr val="C00000"/>
                </a:solidFill>
              </a:rPr>
              <a:t>indicatiilor</a:t>
            </a:r>
            <a:r>
              <a:rPr lang="ro-MD" sz="2000" b="1" dirty="0" smtClean="0">
                <a:solidFill>
                  <a:srgbClr val="C00000"/>
                </a:solidFill>
              </a:rPr>
              <a:t> se </a:t>
            </a:r>
            <a:r>
              <a:rPr lang="ro-MD" sz="2000" b="1" dirty="0" err="1" smtClean="0">
                <a:solidFill>
                  <a:srgbClr val="C00000"/>
                </a:solidFill>
              </a:rPr>
              <a:t>efectuiază</a:t>
            </a:r>
            <a:r>
              <a:rPr lang="ro-MD" sz="2000" b="1" dirty="0" smtClean="0">
                <a:solidFill>
                  <a:srgbClr val="C00000"/>
                </a:solidFill>
              </a:rPr>
              <a:t> lunar de către operator in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o-MD" sz="2000" b="1" dirty="0" smtClean="0">
                <a:solidFill>
                  <a:srgbClr val="C00000"/>
                </a:solidFill>
              </a:rPr>
              <a:t>prezența persoanei responsabile și se introduc datele în fișa de evidenta.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1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1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1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1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1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1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1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1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1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1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1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1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o-MD" sz="1600" dirty="0" smtClean="0">
                <a:solidFill>
                  <a:srgbClr val="999999"/>
                </a:solidFill>
              </a:rPr>
              <a:t>                                                              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o-MD" sz="1600" dirty="0" smtClean="0">
                <a:solidFill>
                  <a:srgbClr val="999999"/>
                </a:solidFill>
              </a:rPr>
              <a:t>                                                                     </a:t>
            </a:r>
            <a:r>
              <a:rPr lang="ro-MD" sz="1200" dirty="0" smtClean="0">
                <a:solidFill>
                  <a:srgbClr val="999999"/>
                </a:solidFill>
              </a:rPr>
              <a:t>Lavric Marina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1200" dirty="0" smtClean="0">
              <a:solidFill>
                <a:srgbClr val="999999"/>
              </a:solidFill>
            </a:endParaRPr>
          </a:p>
        </p:txBody>
      </p:sp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638004"/>
            <a:ext cx="3124200" cy="3819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5" descr="act de cerceta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6900" y="1914248"/>
            <a:ext cx="2959100" cy="3881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6" descr="act de cerceta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36080" y="1553294"/>
            <a:ext cx="2960295" cy="4009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2275" y="431800"/>
            <a:ext cx="8037513" cy="64262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o-MD" sz="2000" b="1" dirty="0" smtClean="0">
                <a:solidFill>
                  <a:schemeClr val="accent1"/>
                </a:solidFill>
              </a:rPr>
              <a:t>Introducerea datelor din teren in baza de date.</a:t>
            </a: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1200" b="1" dirty="0" smtClean="0">
              <a:solidFill>
                <a:schemeClr val="tx2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1200" b="1" dirty="0">
              <a:solidFill>
                <a:schemeClr val="tx2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ro-MD" sz="1200" b="1" dirty="0" smtClean="0">
                <a:solidFill>
                  <a:schemeClr val="tx2"/>
                </a:solidFill>
              </a:rPr>
              <a:t>09/10/2016                                                                            Lavric Marina</a:t>
            </a:r>
          </a:p>
          <a:p>
            <a:pPr eaLnBrk="1" hangingPunct="1">
              <a:buFont typeface="Arial" charset="0"/>
              <a:buNone/>
            </a:pPr>
            <a:endParaRPr lang="ro-MD" sz="12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buFont typeface="Arial" charset="0"/>
              <a:buNone/>
            </a:pPr>
            <a:endParaRPr lang="ru-RU" sz="2000" b="1" dirty="0" smtClean="0">
              <a:solidFill>
                <a:schemeClr val="accent1"/>
              </a:solidFill>
            </a:endParaRPr>
          </a:p>
        </p:txBody>
      </p:sp>
      <p:pic>
        <p:nvPicPr>
          <p:cNvPr id="27650" name="Picture 5" descr="Capture Sect part pasapor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250" y="1433513"/>
            <a:ext cx="7115175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95400"/>
            <a:ext cx="7775575" cy="4968875"/>
          </a:xfrm>
        </p:spPr>
        <p:txBody>
          <a:bodyPr/>
          <a:lstStyle/>
          <a:p>
            <a:pPr eaLnBrk="1" hangingPunct="1"/>
            <a:endParaRPr lang="ro-MD" sz="1600" dirty="0" smtClean="0"/>
          </a:p>
          <a:p>
            <a:pPr eaLnBrk="1" hangingPunct="1"/>
            <a:endParaRPr lang="ro-MD" sz="1600" dirty="0" smtClean="0"/>
          </a:p>
          <a:p>
            <a:pPr eaLnBrk="1" hangingPunct="1"/>
            <a:endParaRPr lang="ro-MD" sz="1600" dirty="0" smtClean="0"/>
          </a:p>
          <a:p>
            <a:pPr eaLnBrk="1" hangingPunct="1"/>
            <a:endParaRPr lang="ro-MD" sz="1600" dirty="0" smtClean="0"/>
          </a:p>
          <a:p>
            <a:pPr eaLnBrk="1" hangingPunct="1"/>
            <a:endParaRPr lang="ro-MD" sz="1600" dirty="0" smtClean="0"/>
          </a:p>
          <a:p>
            <a:pPr eaLnBrk="1" hangingPunct="1"/>
            <a:endParaRPr lang="ro-MD" sz="1600" dirty="0" smtClean="0"/>
          </a:p>
          <a:p>
            <a:pPr eaLnBrk="1" hangingPunct="1"/>
            <a:endParaRPr lang="ro-MD" sz="1600" dirty="0" smtClean="0"/>
          </a:p>
          <a:p>
            <a:pPr eaLnBrk="1" hangingPunct="1"/>
            <a:endParaRPr lang="ro-MD" sz="1600" dirty="0" smtClean="0"/>
          </a:p>
          <a:p>
            <a:pPr eaLnBrk="1" hangingPunct="1"/>
            <a:endParaRPr lang="ro-MD" sz="1600" dirty="0" smtClean="0"/>
          </a:p>
          <a:p>
            <a:pPr eaLnBrk="1" hangingPunct="1"/>
            <a:endParaRPr lang="ro-MD" sz="1600" dirty="0" smtClean="0"/>
          </a:p>
          <a:p>
            <a:pPr eaLnBrk="1" hangingPunct="1"/>
            <a:endParaRPr lang="ro-MD" sz="1600" dirty="0" smtClean="0"/>
          </a:p>
          <a:p>
            <a:pPr eaLnBrk="1" hangingPunct="1"/>
            <a:endParaRPr lang="ro-MD" sz="1000" dirty="0" smtClean="0"/>
          </a:p>
          <a:p>
            <a:pPr eaLnBrk="1" hangingPunct="1"/>
            <a:endParaRPr lang="ro-MD" sz="1000" dirty="0" smtClean="0"/>
          </a:p>
          <a:p>
            <a:pPr eaLnBrk="1" hangingPunct="1"/>
            <a:endParaRPr lang="ro-MD" sz="1000" dirty="0"/>
          </a:p>
          <a:p>
            <a:pPr eaLnBrk="1" hangingPunct="1"/>
            <a:r>
              <a:rPr lang="ro-MD" sz="1000" dirty="0" smtClean="0"/>
              <a:t>09/10/2016                                                                 Lavric Marina</a:t>
            </a:r>
            <a:endParaRPr lang="ru-RU" sz="1000" dirty="0" smtClean="0"/>
          </a:p>
        </p:txBody>
      </p:sp>
      <p:pic>
        <p:nvPicPr>
          <p:cNvPr id="28674" name="Picture 4" descr="Capture Sect part ind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1213" y="969963"/>
            <a:ext cx="7620000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Capture Client pasapor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6813" y="938213"/>
            <a:ext cx="7161212" cy="521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146175"/>
            <a:ext cx="7775575" cy="52927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o-MD" dirty="0" smtClean="0"/>
          </a:p>
          <a:p>
            <a:pPr eaLnBrk="1" hangingPunct="1">
              <a:lnSpc>
                <a:spcPct val="90000"/>
              </a:lnSpc>
            </a:pPr>
            <a:endParaRPr lang="ro-MD" sz="1000" dirty="0" smtClean="0"/>
          </a:p>
          <a:p>
            <a:pPr eaLnBrk="1" hangingPunct="1">
              <a:lnSpc>
                <a:spcPct val="90000"/>
              </a:lnSpc>
            </a:pPr>
            <a:endParaRPr lang="ro-MD" sz="1000" dirty="0" smtClean="0"/>
          </a:p>
          <a:p>
            <a:pPr eaLnBrk="1" hangingPunct="1">
              <a:lnSpc>
                <a:spcPct val="90000"/>
              </a:lnSpc>
            </a:pPr>
            <a:endParaRPr lang="ro-MD" sz="1000" dirty="0" smtClean="0"/>
          </a:p>
          <a:p>
            <a:pPr eaLnBrk="1" hangingPunct="1">
              <a:lnSpc>
                <a:spcPct val="90000"/>
              </a:lnSpc>
            </a:pPr>
            <a:endParaRPr lang="ro-MD" sz="1000" dirty="0" smtClean="0"/>
          </a:p>
          <a:p>
            <a:pPr eaLnBrk="1" hangingPunct="1">
              <a:lnSpc>
                <a:spcPct val="90000"/>
              </a:lnSpc>
            </a:pPr>
            <a:endParaRPr lang="ro-MD" sz="1000" dirty="0" smtClean="0"/>
          </a:p>
          <a:p>
            <a:pPr eaLnBrk="1" hangingPunct="1">
              <a:lnSpc>
                <a:spcPct val="90000"/>
              </a:lnSpc>
            </a:pPr>
            <a:endParaRPr lang="ro-MD" sz="1000" dirty="0" smtClean="0"/>
          </a:p>
          <a:p>
            <a:pPr eaLnBrk="1" hangingPunct="1">
              <a:lnSpc>
                <a:spcPct val="90000"/>
              </a:lnSpc>
            </a:pPr>
            <a:endParaRPr lang="ro-MD" sz="1000" dirty="0" smtClean="0"/>
          </a:p>
          <a:p>
            <a:pPr eaLnBrk="1" hangingPunct="1">
              <a:lnSpc>
                <a:spcPct val="90000"/>
              </a:lnSpc>
            </a:pPr>
            <a:endParaRPr lang="ro-MD" sz="1000" dirty="0" smtClean="0"/>
          </a:p>
          <a:p>
            <a:pPr eaLnBrk="1" hangingPunct="1">
              <a:lnSpc>
                <a:spcPct val="90000"/>
              </a:lnSpc>
            </a:pPr>
            <a:endParaRPr lang="ro-MD" sz="1000" dirty="0" smtClean="0"/>
          </a:p>
          <a:p>
            <a:pPr eaLnBrk="1" hangingPunct="1">
              <a:lnSpc>
                <a:spcPct val="90000"/>
              </a:lnSpc>
            </a:pPr>
            <a:endParaRPr lang="ro-MD" sz="1000" dirty="0" smtClean="0"/>
          </a:p>
          <a:p>
            <a:pPr eaLnBrk="1" hangingPunct="1">
              <a:lnSpc>
                <a:spcPct val="90000"/>
              </a:lnSpc>
            </a:pPr>
            <a:endParaRPr lang="ro-MD" sz="1000" dirty="0" smtClean="0"/>
          </a:p>
          <a:p>
            <a:pPr eaLnBrk="1" hangingPunct="1">
              <a:lnSpc>
                <a:spcPct val="90000"/>
              </a:lnSpc>
            </a:pPr>
            <a:endParaRPr lang="ro-MD" sz="1000" dirty="0" smtClean="0"/>
          </a:p>
          <a:p>
            <a:pPr eaLnBrk="1" hangingPunct="1">
              <a:lnSpc>
                <a:spcPct val="90000"/>
              </a:lnSpc>
            </a:pPr>
            <a:endParaRPr lang="ro-MD" sz="1000" dirty="0" smtClean="0"/>
          </a:p>
          <a:p>
            <a:pPr eaLnBrk="1" hangingPunct="1">
              <a:lnSpc>
                <a:spcPct val="90000"/>
              </a:lnSpc>
            </a:pPr>
            <a:endParaRPr lang="ro-MD" sz="1000" dirty="0" smtClean="0"/>
          </a:p>
          <a:p>
            <a:pPr eaLnBrk="1" hangingPunct="1">
              <a:lnSpc>
                <a:spcPct val="90000"/>
              </a:lnSpc>
            </a:pPr>
            <a:endParaRPr lang="ro-MD" sz="1000" dirty="0" smtClean="0"/>
          </a:p>
          <a:p>
            <a:pPr eaLnBrk="1" hangingPunct="1">
              <a:lnSpc>
                <a:spcPct val="90000"/>
              </a:lnSpc>
            </a:pPr>
            <a:endParaRPr lang="ro-MD" sz="1000" dirty="0" smtClean="0"/>
          </a:p>
          <a:p>
            <a:pPr eaLnBrk="1" hangingPunct="1">
              <a:lnSpc>
                <a:spcPct val="90000"/>
              </a:lnSpc>
            </a:pPr>
            <a:endParaRPr lang="ro-MD" sz="1000" dirty="0"/>
          </a:p>
          <a:p>
            <a:pPr eaLnBrk="1" hangingPunct="1">
              <a:lnSpc>
                <a:spcPct val="90000"/>
              </a:lnSpc>
            </a:pPr>
            <a:r>
              <a:rPr lang="ro-MD" sz="1000" dirty="0" smtClean="0"/>
              <a:t>09/10/2016                                                          Lavric Marina  </a:t>
            </a:r>
          </a:p>
          <a:p>
            <a:pPr eaLnBrk="1" hangingPunct="1">
              <a:lnSpc>
                <a:spcPct val="90000"/>
              </a:lnSpc>
            </a:pPr>
            <a:endParaRPr lang="ro-MD" dirty="0" smtClean="0"/>
          </a:p>
          <a:p>
            <a:pPr eaLnBrk="1" hangingPunct="1">
              <a:lnSpc>
                <a:spcPct val="90000"/>
              </a:lnSpc>
            </a:pPr>
            <a:endParaRPr lang="ro-MD" dirty="0" smtClean="0"/>
          </a:p>
          <a:p>
            <a:pPr eaLnBrk="1" hangingPunct="1">
              <a:lnSpc>
                <a:spcPct val="90000"/>
              </a:lnSpc>
            </a:pPr>
            <a:endParaRPr lang="ro-MD" dirty="0" smtClean="0"/>
          </a:p>
          <a:p>
            <a:pPr eaLnBrk="1" hangingPunct="1">
              <a:lnSpc>
                <a:spcPct val="90000"/>
              </a:lnSpc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u-RU" dirty="0" smtClean="0"/>
          </a:p>
        </p:txBody>
      </p:sp>
      <p:pic>
        <p:nvPicPr>
          <p:cNvPr id="30722" name="Picture 5" descr="Capture Client ind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39825" y="1163638"/>
            <a:ext cx="637540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52450" y="1238250"/>
            <a:ext cx="7775575" cy="49085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o-MD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o-MD" b="1" dirty="0" smtClean="0">
                <a:solidFill>
                  <a:schemeClr val="tx1"/>
                </a:solidFill>
              </a:rPr>
              <a:t>Modalitatea de facturare la blocurile locative a volumului de apa si de canalizare gestionate de către gestionarii fondului locativ se </a:t>
            </a:r>
            <a:r>
              <a:rPr lang="ro-MD" b="1" dirty="0" err="1" smtClean="0">
                <a:solidFill>
                  <a:schemeClr val="tx1"/>
                </a:solidFill>
              </a:rPr>
              <a:t>efectuiază</a:t>
            </a:r>
            <a:r>
              <a:rPr lang="ro-MD" b="1" dirty="0" smtClean="0">
                <a:solidFill>
                  <a:schemeClr val="tx1"/>
                </a:solidFill>
              </a:rPr>
              <a:t> in baza tarifelor aprobate a volumului de apa înregistrat de  contorul comun instalat la branșamentul blocului cu distribuirea integrală  pe apartamente a volumului înregistrat.</a:t>
            </a:r>
            <a:endParaRPr lang="ro-MD" sz="12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sz="10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sz="10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sz="10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sz="10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sz="10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ro-MD" sz="1000" b="1" dirty="0" smtClean="0">
                <a:solidFill>
                  <a:schemeClr val="tx1"/>
                </a:solidFill>
              </a:rPr>
              <a:t>                          </a:t>
            </a:r>
            <a:r>
              <a:rPr lang="ro-MD" sz="1000" b="1" dirty="0">
                <a:solidFill>
                  <a:schemeClr val="tx2"/>
                </a:solidFill>
              </a:rPr>
              <a:t>                                                             Lavric Marina</a:t>
            </a:r>
            <a:endParaRPr lang="ro-MD" sz="1000" b="1" dirty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sz="1000" b="1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o-MD" sz="1000" b="1" dirty="0" smtClean="0">
                <a:solidFill>
                  <a:schemeClr val="tx2"/>
                </a:solidFill>
              </a:rPr>
              <a:t> </a:t>
            </a:r>
            <a:r>
              <a:rPr lang="ro-MD" sz="1000" b="1" dirty="0" smtClean="0">
                <a:solidFill>
                  <a:srgbClr val="999999"/>
                </a:solidFill>
              </a:rPr>
              <a:t>                                                            </a:t>
            </a:r>
            <a:endParaRPr lang="ru-RU" sz="1000" b="1" dirty="0" smtClean="0">
              <a:solidFill>
                <a:srgbClr val="999999"/>
              </a:solidFill>
            </a:endParaRPr>
          </a:p>
        </p:txBody>
      </p:sp>
      <p:pic>
        <p:nvPicPr>
          <p:cNvPr id="31747" name="Picture 12" descr="Картинки по запросу proiect la apa din bloc locati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81338" y="3214688"/>
            <a:ext cx="3189287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>
          <a:xfrm>
            <a:off x="684213" y="784225"/>
            <a:ext cx="7775575" cy="619125"/>
          </a:xfrm>
        </p:spPr>
        <p:txBody>
          <a:bodyPr/>
          <a:lstStyle/>
          <a:p>
            <a:pPr marL="457200" indent="-457200" eaLnBrk="1" hangingPunct="1">
              <a:buFontTx/>
              <a:buAutoNum type="arabicPeriod"/>
            </a:pPr>
            <a:r>
              <a:rPr lang="ro-RO" sz="2000" b="1" smtClean="0">
                <a:solidFill>
                  <a:schemeClr val="accent1"/>
                </a:solidFill>
              </a:rPr>
              <a:t>Definiţie. Generalităţi.</a:t>
            </a:r>
            <a:r>
              <a:rPr lang="en-US" sz="2000" b="1" smtClean="0">
                <a:solidFill>
                  <a:schemeClr val="accent1"/>
                </a:solidFill>
              </a:rPr>
              <a:t/>
            </a:r>
            <a:br>
              <a:rPr lang="en-US" sz="2000" b="1" smtClean="0">
                <a:solidFill>
                  <a:schemeClr val="accent1"/>
                </a:solidFill>
              </a:rPr>
            </a:br>
            <a:r>
              <a:rPr lang="ro-RO" sz="2000" b="1" smtClean="0">
                <a:solidFill>
                  <a:schemeClr val="accent1"/>
                </a:solidFill>
              </a:rPr>
              <a:t>Facturarea și achitarea serviciului public de alimentare cu apă și de canalizare</a:t>
            </a:r>
            <a:br>
              <a:rPr lang="ro-RO" sz="2000" b="1" smtClean="0">
                <a:solidFill>
                  <a:schemeClr val="accent1"/>
                </a:solidFill>
              </a:rPr>
            </a:br>
            <a:endParaRPr lang="en-US" sz="2000" b="1" smtClean="0">
              <a:solidFill>
                <a:schemeClr val="accent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862263" y="6611938"/>
            <a:ext cx="3419475" cy="246062"/>
          </a:xfrm>
        </p:spPr>
        <p:txBody>
          <a:bodyPr/>
          <a:lstStyle/>
          <a:p>
            <a:pPr>
              <a:defRPr/>
            </a:pPr>
            <a:r>
              <a:rPr lang="en-US">
                <a:cs typeface="Arial" charset="0"/>
              </a:rPr>
              <a:t>Lavric Marina</a:t>
            </a:r>
            <a:endParaRPr lang="de-DE">
              <a:cs typeface="Arial" charset="0"/>
            </a:endParaRPr>
          </a:p>
        </p:txBody>
      </p:sp>
      <p:sp>
        <p:nvSpPr>
          <p:cNvPr id="14339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967BE678-4459-437B-9062-A78E36D8906B}" type="datetime1">
              <a:rPr lang="en-GB" smtClean="0">
                <a:cs typeface="Arial" charset="0"/>
              </a:rPr>
              <a:pPr/>
              <a:t>17/10/2016</a:t>
            </a:fld>
            <a:endParaRPr lang="en-GB" smtClean="0">
              <a:cs typeface="Arial" charset="0"/>
            </a:endParaRPr>
          </a:p>
        </p:txBody>
      </p:sp>
      <p:sp>
        <p:nvSpPr>
          <p:cNvPr id="14340" name="Content Placeholder 4"/>
          <p:cNvSpPr>
            <a:spLocks noGrp="1"/>
          </p:cNvSpPr>
          <p:nvPr>
            <p:ph idx="1"/>
          </p:nvPr>
        </p:nvSpPr>
        <p:spPr>
          <a:xfrm>
            <a:off x="342900" y="1916113"/>
            <a:ext cx="7389813" cy="4205287"/>
          </a:xfrm>
        </p:spPr>
        <p:txBody>
          <a:bodyPr/>
          <a:lstStyle/>
          <a:p>
            <a:r>
              <a:rPr lang="ro-RO" sz="2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sz="2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o-RO" sz="2000" b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o-RO" sz="2000" b="1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o-RO" sz="2000" b="1" smtClean="0">
                <a:latin typeface="Times New Roman" pitchFamily="18" charset="0"/>
                <a:cs typeface="Times New Roman" pitchFamily="18" charset="0"/>
              </a:rPr>
            </a:br>
            <a:endParaRPr lang="en-US" sz="20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1" name="Picture 12" descr="Картинки по запросу apa bani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4913" y="230505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182688"/>
            <a:ext cx="7775575" cy="50815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sz="1000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o-MD" sz="1000" dirty="0" smtClean="0"/>
              <a:t>                                                                                           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sz="1000" dirty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o-MD" sz="1000" dirty="0" smtClean="0"/>
              <a:t> Lavric Marina</a:t>
            </a:r>
            <a:endParaRPr lang="ru-RU" sz="1000" dirty="0" smtClean="0"/>
          </a:p>
        </p:txBody>
      </p:sp>
      <p:pic>
        <p:nvPicPr>
          <p:cNvPr id="32770" name="Picture 4" descr="Capture Apartamente Pasapor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208088"/>
            <a:ext cx="8063629" cy="496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08088"/>
            <a:ext cx="7775575" cy="50561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o-MD" b="1" dirty="0" smtClean="0">
                <a:solidFill>
                  <a:schemeClr val="accent1"/>
                </a:solidFill>
              </a:rPr>
              <a:t>Consum fraudulos.</a:t>
            </a:r>
            <a:endParaRPr lang="ro-MD" sz="9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9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9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9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9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9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9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9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9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9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9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9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9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9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9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o-MD" sz="900" b="1" dirty="0" smtClean="0">
                <a:solidFill>
                  <a:schemeClr val="tx2"/>
                </a:solidFill>
              </a:rPr>
              <a:t>          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900" b="1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o-MD" sz="900" b="1" dirty="0" smtClean="0">
                <a:solidFill>
                  <a:schemeClr val="tx2"/>
                </a:solidFill>
              </a:rPr>
              <a:t>                                                                                                      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900" b="1" dirty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o-MD" sz="900" b="1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ro-MD" sz="900" b="1" dirty="0" smtClean="0">
                <a:solidFill>
                  <a:schemeClr val="tx2"/>
                </a:solidFill>
              </a:rPr>
              <a:t> Lavric Marina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ru-RU" sz="1600" dirty="0" smtClean="0">
              <a:solidFill>
                <a:schemeClr val="tx1"/>
              </a:solidFill>
            </a:endParaRPr>
          </a:p>
        </p:txBody>
      </p:sp>
      <p:pic>
        <p:nvPicPr>
          <p:cNvPr id="33794" name="Picture 5" descr="Картинки по запросу furt de ap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3227" y="3238500"/>
            <a:ext cx="3930336" cy="216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7" descr="Картинки по запросу furt de ap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3161" y="1701800"/>
            <a:ext cx="4163327" cy="239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044575"/>
            <a:ext cx="8218487" cy="52197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o-MD" sz="2000" dirty="0" smtClean="0">
                <a:solidFill>
                  <a:schemeClr val="hlink"/>
                </a:solidFill>
              </a:rPr>
              <a:t>     În cazul în care Operatorul constată consum fraudulos de </a:t>
            </a:r>
            <a:r>
              <a:rPr lang="ro-MD" sz="2000" dirty="0" err="1" smtClean="0">
                <a:solidFill>
                  <a:schemeClr val="hlink"/>
                </a:solidFill>
              </a:rPr>
              <a:t>catre</a:t>
            </a:r>
            <a:r>
              <a:rPr lang="ro-MD" sz="2000" dirty="0" smtClean="0">
                <a:solidFill>
                  <a:schemeClr val="hlink"/>
                </a:solidFill>
              </a:rPr>
              <a:t> consumator se </a:t>
            </a:r>
            <a:r>
              <a:rPr lang="ro-MD" sz="2000" dirty="0" err="1" smtClean="0">
                <a:solidFill>
                  <a:schemeClr val="hlink"/>
                </a:solidFill>
              </a:rPr>
              <a:t>efectuiază</a:t>
            </a:r>
            <a:r>
              <a:rPr lang="ro-MD" sz="2000" dirty="0" smtClean="0">
                <a:solidFill>
                  <a:schemeClr val="hlink"/>
                </a:solidFill>
              </a:rPr>
              <a:t> calculul volumului de apă și de canalizare (la caz), în funcție de secțiunea branșamentului, viteza mișcării apei și durata consumului fraudulos. La determinare se ia in calcul</a:t>
            </a:r>
            <a:r>
              <a:rPr lang="en-US" sz="2000" dirty="0" smtClean="0">
                <a:solidFill>
                  <a:schemeClr val="hlink"/>
                </a:solidFill>
              </a:rPr>
              <a:t>:</a:t>
            </a: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o-MD" dirty="0" smtClean="0">
                <a:solidFill>
                  <a:schemeClr val="tx1"/>
                </a:solidFill>
              </a:rPr>
              <a:t>prejudiciul cauzat Operatorului</a:t>
            </a:r>
            <a:r>
              <a:rPr lang="en-US" dirty="0" smtClean="0">
                <a:solidFill>
                  <a:schemeClr val="tx1"/>
                </a:solidFill>
              </a:rPr>
              <a:t>;</a:t>
            </a:r>
            <a:endParaRPr lang="ro-MD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o-MD" dirty="0" err="1" smtClean="0">
                <a:solidFill>
                  <a:schemeClr val="tx1"/>
                </a:solidFill>
              </a:rPr>
              <a:t>Ctegoria</a:t>
            </a:r>
            <a:r>
              <a:rPr lang="ro-MD" dirty="0" smtClean="0">
                <a:solidFill>
                  <a:schemeClr val="tx1"/>
                </a:solidFill>
              </a:rPr>
              <a:t> consumatorului</a:t>
            </a:r>
            <a:r>
              <a:rPr lang="en-US" dirty="0" smtClean="0">
                <a:solidFill>
                  <a:schemeClr val="tx1"/>
                </a:solidFill>
              </a:rPr>
              <a:t>;</a:t>
            </a:r>
            <a:endParaRPr lang="ro-MD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o-MD" dirty="0" smtClean="0">
                <a:solidFill>
                  <a:schemeClr val="tx1"/>
                </a:solidFill>
              </a:rPr>
              <a:t>Regimul de consum</a:t>
            </a:r>
            <a:r>
              <a:rPr lang="en-US" dirty="0" smtClean="0">
                <a:solidFill>
                  <a:schemeClr val="tx1"/>
                </a:solidFill>
              </a:rPr>
              <a:t>;</a:t>
            </a:r>
            <a:endParaRPr lang="ro-MD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o-MD" dirty="0" smtClean="0">
                <a:solidFill>
                  <a:schemeClr val="tx1"/>
                </a:solidFill>
              </a:rPr>
              <a:t>Modalitatea consumului fraudulos</a:t>
            </a:r>
            <a:r>
              <a:rPr lang="en-US" dirty="0" smtClean="0">
                <a:solidFill>
                  <a:schemeClr val="tx1"/>
                </a:solidFill>
              </a:rPr>
              <a:t>;</a:t>
            </a:r>
            <a:endParaRPr lang="ro-MD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o-MD" dirty="0" smtClean="0">
                <a:solidFill>
                  <a:schemeClr val="tx1"/>
                </a:solidFill>
              </a:rPr>
              <a:t>Starea instalațiilor interne</a:t>
            </a:r>
            <a:r>
              <a:rPr lang="en-US" dirty="0" smtClean="0">
                <a:solidFill>
                  <a:schemeClr val="tx1"/>
                </a:solidFill>
              </a:rPr>
              <a:t>;</a:t>
            </a:r>
            <a:endParaRPr lang="ro-MD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o-MD" dirty="0" smtClean="0">
                <a:solidFill>
                  <a:schemeClr val="tx1"/>
                </a:solidFill>
              </a:rPr>
              <a:t>Modalitatea de utilizare a apei</a:t>
            </a:r>
            <a:r>
              <a:rPr lang="en-US" dirty="0" smtClean="0">
                <a:solidFill>
                  <a:schemeClr val="tx1"/>
                </a:solidFill>
              </a:rPr>
              <a:t>;</a:t>
            </a:r>
            <a:endParaRPr lang="ro-MD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o-MD" dirty="0" smtClean="0">
                <a:solidFill>
                  <a:schemeClr val="tx1"/>
                </a:solidFill>
              </a:rPr>
              <a:t>Numărul de persoane ce locuiesc </a:t>
            </a:r>
            <a:r>
              <a:rPr lang="en-US" dirty="0" smtClean="0">
                <a:solidFill>
                  <a:schemeClr val="tx1"/>
                </a:solidFill>
              </a:rPr>
              <a:t>;</a:t>
            </a:r>
            <a:endParaRPr lang="ro-MD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o-MD" dirty="0" smtClean="0">
                <a:solidFill>
                  <a:schemeClr val="tx1"/>
                </a:solidFill>
              </a:rPr>
              <a:t>Volumul de apă înregistrat de contorul de la bloc</a:t>
            </a:r>
            <a:r>
              <a:rPr lang="en-US" dirty="0" smtClean="0">
                <a:solidFill>
                  <a:schemeClr val="tx1"/>
                </a:solidFill>
              </a:rPr>
              <a:t>;</a:t>
            </a:r>
            <a:endParaRPr lang="ro-MD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o-MD" dirty="0" smtClean="0">
                <a:solidFill>
                  <a:schemeClr val="tx2"/>
                </a:solidFill>
              </a:rPr>
              <a:t>                                                  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o-MD" dirty="0" smtClean="0">
                <a:solidFill>
                  <a:schemeClr val="tx2"/>
                </a:solidFill>
              </a:rPr>
              <a:t> </a:t>
            </a:r>
            <a:r>
              <a:rPr lang="ro-MD" sz="1000" dirty="0" smtClean="0">
                <a:solidFill>
                  <a:schemeClr val="tx2"/>
                </a:solidFill>
              </a:rPr>
              <a:t>Lavric Marina</a:t>
            </a:r>
            <a:endParaRPr lang="ro-MD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44600"/>
            <a:ext cx="7775575" cy="50196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o-MD" sz="900" dirty="0" smtClean="0"/>
          </a:p>
          <a:p>
            <a:pPr eaLnBrk="1" hangingPunct="1">
              <a:lnSpc>
                <a:spcPct val="90000"/>
              </a:lnSpc>
            </a:pPr>
            <a:r>
              <a:rPr lang="ro-MD" b="1" dirty="0" smtClean="0">
                <a:solidFill>
                  <a:srgbClr val="C00000"/>
                </a:solidFill>
              </a:rPr>
              <a:t>Secțiunea branșamentului în dependență de materialul țevii</a:t>
            </a:r>
          </a:p>
          <a:p>
            <a:pPr eaLnBrk="1" hangingPunct="1">
              <a:lnSpc>
                <a:spcPct val="90000"/>
              </a:lnSpc>
            </a:pPr>
            <a:endParaRPr lang="ro-MD" sz="1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sz="900" dirty="0" smtClean="0"/>
          </a:p>
          <a:p>
            <a:pPr eaLnBrk="1" hangingPunct="1">
              <a:lnSpc>
                <a:spcPct val="90000"/>
              </a:lnSpc>
            </a:pPr>
            <a:endParaRPr lang="ro-MD" sz="900" dirty="0" smtClean="0"/>
          </a:p>
          <a:p>
            <a:pPr eaLnBrk="1" hangingPunct="1">
              <a:lnSpc>
                <a:spcPct val="90000"/>
              </a:lnSpc>
            </a:pPr>
            <a:endParaRPr lang="ro-MD" sz="900" dirty="0" smtClean="0"/>
          </a:p>
          <a:p>
            <a:pPr eaLnBrk="1" hangingPunct="1">
              <a:lnSpc>
                <a:spcPct val="90000"/>
              </a:lnSpc>
            </a:pPr>
            <a:endParaRPr lang="ro-MD" sz="900" dirty="0" smtClean="0"/>
          </a:p>
          <a:p>
            <a:pPr eaLnBrk="1" hangingPunct="1">
              <a:lnSpc>
                <a:spcPct val="90000"/>
              </a:lnSpc>
            </a:pPr>
            <a:endParaRPr lang="ro-MD" sz="900" dirty="0" smtClean="0"/>
          </a:p>
          <a:p>
            <a:pPr eaLnBrk="1" hangingPunct="1">
              <a:lnSpc>
                <a:spcPct val="90000"/>
              </a:lnSpc>
            </a:pPr>
            <a:endParaRPr lang="ro-MD" sz="900" dirty="0" smtClean="0"/>
          </a:p>
          <a:p>
            <a:pPr eaLnBrk="1" hangingPunct="1">
              <a:lnSpc>
                <a:spcPct val="90000"/>
              </a:lnSpc>
            </a:pPr>
            <a:endParaRPr lang="ro-MD" sz="900" dirty="0" smtClean="0"/>
          </a:p>
          <a:p>
            <a:pPr eaLnBrk="1" hangingPunct="1">
              <a:lnSpc>
                <a:spcPct val="90000"/>
              </a:lnSpc>
            </a:pPr>
            <a:endParaRPr lang="ro-MD" sz="900" dirty="0" smtClean="0"/>
          </a:p>
          <a:p>
            <a:pPr eaLnBrk="1" hangingPunct="1">
              <a:lnSpc>
                <a:spcPct val="90000"/>
              </a:lnSpc>
            </a:pPr>
            <a:endParaRPr lang="ro-MD" sz="900" dirty="0" smtClean="0"/>
          </a:p>
          <a:p>
            <a:pPr eaLnBrk="1" hangingPunct="1">
              <a:lnSpc>
                <a:spcPct val="90000"/>
              </a:lnSpc>
            </a:pPr>
            <a:endParaRPr lang="ro-MD" sz="900" dirty="0" smtClean="0"/>
          </a:p>
          <a:p>
            <a:pPr eaLnBrk="1" hangingPunct="1">
              <a:lnSpc>
                <a:spcPct val="90000"/>
              </a:lnSpc>
            </a:pPr>
            <a:endParaRPr lang="ro-MD" sz="900" dirty="0" smtClean="0"/>
          </a:p>
          <a:p>
            <a:pPr eaLnBrk="1" hangingPunct="1">
              <a:lnSpc>
                <a:spcPct val="90000"/>
              </a:lnSpc>
            </a:pPr>
            <a:endParaRPr lang="ro-MD" sz="900" dirty="0" smtClean="0"/>
          </a:p>
          <a:p>
            <a:pPr eaLnBrk="1" hangingPunct="1">
              <a:lnSpc>
                <a:spcPct val="90000"/>
              </a:lnSpc>
            </a:pPr>
            <a:endParaRPr lang="ro-MD" sz="900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o-MD" sz="900" dirty="0" smtClean="0"/>
              <a:t>                                                                                               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sz="900" dirty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sz="900" dirty="0" smtClean="0"/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o-MD" sz="900" dirty="0" smtClean="0"/>
              <a:t> </a:t>
            </a:r>
            <a:r>
              <a:rPr lang="ro-MD" sz="900" dirty="0" smtClean="0">
                <a:solidFill>
                  <a:schemeClr val="tx2"/>
                </a:solidFill>
              </a:rPr>
              <a:t>Lavric Marina</a:t>
            </a:r>
            <a:endParaRPr lang="ru-RU" sz="900" dirty="0" smtClean="0"/>
          </a:p>
        </p:txBody>
      </p:sp>
      <p:pic>
        <p:nvPicPr>
          <p:cNvPr id="3584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4900" y="2119313"/>
            <a:ext cx="7645400" cy="4410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46188"/>
            <a:ext cx="7775575" cy="50180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o-MD" b="1" dirty="0" smtClean="0">
                <a:solidFill>
                  <a:schemeClr val="accent1"/>
                </a:solidFill>
              </a:rPr>
              <a:t>Durata consumului fraudulos</a:t>
            </a:r>
            <a:r>
              <a:rPr lang="en-US" b="1" dirty="0" smtClean="0">
                <a:solidFill>
                  <a:schemeClr val="accent1"/>
                </a:solidFill>
              </a:rPr>
              <a:t>: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o-MD" sz="1600" b="1" dirty="0" smtClean="0">
                <a:solidFill>
                  <a:schemeClr val="tx1"/>
                </a:solidFill>
              </a:rPr>
              <a:t>Nu poate depăși 1 lună</a:t>
            </a:r>
            <a:r>
              <a:rPr lang="en-US" sz="1600" b="1" dirty="0" smtClean="0">
                <a:solidFill>
                  <a:schemeClr val="tx1"/>
                </a:solidFill>
              </a:rPr>
              <a:t>;</a:t>
            </a:r>
            <a:endParaRPr lang="ro-MD" sz="1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o-MD" sz="1600" b="1" dirty="0" smtClean="0">
                <a:solidFill>
                  <a:schemeClr val="tx1"/>
                </a:solidFill>
              </a:rPr>
              <a:t>În cazul în care consumatorul refuză acces 3 luni</a:t>
            </a:r>
            <a:r>
              <a:rPr lang="en-US" sz="1600" b="1" dirty="0" smtClean="0">
                <a:solidFill>
                  <a:schemeClr val="tx1"/>
                </a:solidFill>
              </a:rPr>
              <a:t>;</a:t>
            </a:r>
            <a:endParaRPr lang="ro-MD" sz="1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o-MD" sz="1600" b="1" dirty="0" smtClean="0">
                <a:solidFill>
                  <a:schemeClr val="tx1"/>
                </a:solidFill>
              </a:rPr>
              <a:t>Dacă s-a depistat conectarea instalațiilor interioare termenul nu poate depăși un an</a:t>
            </a:r>
            <a:r>
              <a:rPr lang="en-US" sz="1600" b="1" dirty="0" smtClean="0">
                <a:solidFill>
                  <a:schemeClr val="tx1"/>
                </a:solidFill>
              </a:rPr>
              <a:t>;</a:t>
            </a:r>
            <a:endParaRPr lang="ro-MD" sz="1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o-MD" sz="1600" b="1" dirty="0" smtClean="0">
                <a:solidFill>
                  <a:schemeClr val="tx1"/>
                </a:solidFill>
              </a:rPr>
              <a:t>În cazul contorului  deteriorat din data ultimului control </a:t>
            </a:r>
            <a:r>
              <a:rPr lang="ro-MD" sz="1600" b="1" dirty="0" err="1" smtClean="0">
                <a:solidFill>
                  <a:schemeClr val="tx1"/>
                </a:solidFill>
              </a:rPr>
              <a:t>pînă</a:t>
            </a:r>
            <a:r>
              <a:rPr lang="ro-MD" sz="1600" b="1" dirty="0" smtClean="0">
                <a:solidFill>
                  <a:schemeClr val="tx1"/>
                </a:solidFill>
              </a:rPr>
              <a:t> la </a:t>
            </a:r>
            <a:r>
              <a:rPr lang="ro-MD" sz="1600" b="1" dirty="0" err="1" smtClean="0">
                <a:solidFill>
                  <a:schemeClr val="tx1"/>
                </a:solidFill>
              </a:rPr>
              <a:t>sigelare</a:t>
            </a:r>
            <a:r>
              <a:rPr lang="en-US" sz="1600" b="1" dirty="0" smtClean="0">
                <a:solidFill>
                  <a:schemeClr val="tx1"/>
                </a:solidFill>
              </a:rPr>
              <a:t>;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en-US" sz="16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endParaRPr lang="en-US" sz="16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endParaRPr lang="en-US" sz="16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endParaRPr lang="en-US" sz="16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en-US" sz="9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en-US" sz="9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900" dirty="0" smtClean="0">
                <a:solidFill>
                  <a:schemeClr val="tx2"/>
                </a:solidFill>
              </a:rPr>
              <a:t>                                                                                           </a:t>
            </a:r>
            <a:endParaRPr lang="ro-RO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RO" sz="9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RO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900" dirty="0" smtClean="0">
                <a:solidFill>
                  <a:schemeClr val="tx2"/>
                </a:solidFill>
              </a:rPr>
              <a:t>  </a:t>
            </a:r>
            <a:r>
              <a:rPr lang="en-US" sz="900" dirty="0" err="1" smtClean="0">
                <a:solidFill>
                  <a:schemeClr val="tx2"/>
                </a:solidFill>
              </a:rPr>
              <a:t>Lavric</a:t>
            </a:r>
            <a:r>
              <a:rPr lang="en-US" sz="900" dirty="0" smtClean="0">
                <a:solidFill>
                  <a:schemeClr val="tx2"/>
                </a:solidFill>
              </a:rPr>
              <a:t>  Marina</a:t>
            </a: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endParaRPr lang="ro-MD" sz="14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endParaRPr lang="ru-RU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144588"/>
            <a:ext cx="7775575" cy="51196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o-MD" sz="2000" b="1" dirty="0" smtClean="0">
                <a:solidFill>
                  <a:schemeClr val="accent1"/>
                </a:solidFill>
              </a:rPr>
              <a:t>Plata în avans.</a:t>
            </a:r>
            <a:endParaRPr lang="en-US" sz="20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sz="2000" b="1" dirty="0" smtClean="0">
              <a:solidFill>
                <a:schemeClr val="accent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o-MD" b="1" dirty="0" smtClean="0">
                <a:solidFill>
                  <a:schemeClr val="tx1"/>
                </a:solidFill>
              </a:rPr>
              <a:t>În cazul în care consumatorul deține imobilul ce constituie locul de consum în baza altui drept </a:t>
            </a:r>
            <a:r>
              <a:rPr lang="ro-MD" b="1" dirty="0" err="1" smtClean="0">
                <a:solidFill>
                  <a:schemeClr val="tx1"/>
                </a:solidFill>
              </a:rPr>
              <a:t>decît</a:t>
            </a:r>
            <a:r>
              <a:rPr lang="ro-MD" b="1" dirty="0" smtClean="0">
                <a:solidFill>
                  <a:schemeClr val="tx1"/>
                </a:solidFill>
              </a:rPr>
              <a:t> cel de proprietate sau care temporar nu deține nici un act asupra imobilului sau fată de care a fost inițiata procedura de </a:t>
            </a:r>
            <a:r>
              <a:rPr lang="ro-MD" b="1" dirty="0" err="1" smtClean="0">
                <a:solidFill>
                  <a:schemeClr val="tx1"/>
                </a:solidFill>
              </a:rPr>
              <a:t>insolvabilitate,suma</a:t>
            </a:r>
            <a:r>
              <a:rPr lang="ro-MD" b="1" dirty="0" smtClean="0">
                <a:solidFill>
                  <a:schemeClr val="tx1"/>
                </a:solidFill>
              </a:rPr>
              <a:t> plații nu poate depăși contravaloarea volumului mediu lunar și se indică într-o anexa la contract.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o-MD" b="1" dirty="0" smtClean="0">
                <a:solidFill>
                  <a:schemeClr val="tx1"/>
                </a:solidFill>
              </a:rPr>
              <a:t>Datele privind </a:t>
            </a:r>
            <a:r>
              <a:rPr lang="ro-MD" b="1" dirty="0" err="1" smtClean="0">
                <a:solidFill>
                  <a:schemeClr val="tx1"/>
                </a:solidFill>
              </a:rPr>
              <a:t>plațile</a:t>
            </a:r>
            <a:r>
              <a:rPr lang="ro-MD" b="1" dirty="0" smtClean="0">
                <a:solidFill>
                  <a:schemeClr val="tx1"/>
                </a:solidFill>
              </a:rPr>
              <a:t> preventive includ obligatoriu</a:t>
            </a:r>
            <a:r>
              <a:rPr lang="en-US" b="1" dirty="0" smtClean="0">
                <a:solidFill>
                  <a:schemeClr val="tx1"/>
                </a:solidFill>
              </a:rPr>
              <a:t>:</a:t>
            </a: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o-MD" b="1" dirty="0" err="1" smtClean="0">
                <a:solidFill>
                  <a:schemeClr val="tx1"/>
                </a:solidFill>
              </a:rPr>
              <a:t>Nume,prenume</a:t>
            </a:r>
            <a:r>
              <a:rPr lang="ro-MD" b="1" dirty="0" smtClean="0">
                <a:solidFill>
                  <a:schemeClr val="tx1"/>
                </a:solidFill>
              </a:rPr>
              <a:t> și numărul contractului</a:t>
            </a:r>
            <a:r>
              <a:rPr lang="en-US" b="1" dirty="0" smtClean="0">
                <a:solidFill>
                  <a:schemeClr val="tx1"/>
                </a:solidFill>
              </a:rPr>
              <a:t>;</a:t>
            </a:r>
            <a:endParaRPr lang="ro-MD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o-MD" b="1" dirty="0" smtClean="0">
                <a:solidFill>
                  <a:schemeClr val="tx1"/>
                </a:solidFill>
              </a:rPr>
              <a:t>Adresa consumatorului și a locului de consum, daca diferă</a:t>
            </a:r>
            <a:r>
              <a:rPr lang="en-US" b="1" dirty="0" smtClean="0">
                <a:solidFill>
                  <a:schemeClr val="tx1"/>
                </a:solidFill>
              </a:rPr>
              <a:t>;</a:t>
            </a:r>
            <a:endParaRPr lang="ro-MD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r>
              <a:rPr lang="ro-MD" b="1" dirty="0" smtClean="0">
                <a:solidFill>
                  <a:schemeClr val="tx1"/>
                </a:solidFill>
              </a:rPr>
              <a:t>Suma plații preventive</a:t>
            </a:r>
            <a:r>
              <a:rPr lang="en-US" b="1" dirty="0" smtClean="0">
                <a:solidFill>
                  <a:schemeClr val="tx1"/>
                </a:solidFill>
              </a:rPr>
              <a:t>;</a:t>
            </a:r>
            <a:endParaRPr lang="en-US" sz="9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endParaRPr lang="en-US" sz="900" b="1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dirty="0" smtClean="0">
                <a:solidFill>
                  <a:schemeClr val="tx2"/>
                </a:solidFill>
              </a:rPr>
              <a:t>     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900" dirty="0" smtClean="0">
                <a:solidFill>
                  <a:schemeClr val="tx2"/>
                </a:solidFill>
              </a:rPr>
              <a:t>                                                                                 </a:t>
            </a:r>
            <a:endParaRPr lang="ro-RO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RO" sz="9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sz="900" dirty="0" smtClean="0">
                <a:solidFill>
                  <a:schemeClr val="tx2"/>
                </a:solidFill>
              </a:rPr>
              <a:t>   </a:t>
            </a:r>
            <a:r>
              <a:rPr lang="en-US" sz="900" dirty="0" err="1" smtClean="0">
                <a:solidFill>
                  <a:schemeClr val="tx2"/>
                </a:solidFill>
              </a:rPr>
              <a:t>Lavric</a:t>
            </a:r>
            <a:r>
              <a:rPr lang="en-US" sz="900" dirty="0" smtClean="0">
                <a:solidFill>
                  <a:schemeClr val="tx2"/>
                </a:solidFill>
              </a:rPr>
              <a:t> Marina</a:t>
            </a: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endParaRPr lang="ro-MD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AutoNum type="arabicPeriod"/>
            </a:pPr>
            <a:endParaRPr lang="ru-RU" sz="1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70000"/>
            <a:ext cx="7775575" cy="4994275"/>
          </a:xfrm>
        </p:spPr>
        <p:txBody>
          <a:bodyPr/>
          <a:lstStyle/>
          <a:p>
            <a:pPr eaLnBrk="1" hangingPunct="1"/>
            <a:r>
              <a:rPr lang="ro-MD" b="1" smtClean="0">
                <a:solidFill>
                  <a:schemeClr val="accent1"/>
                </a:solidFill>
              </a:rPr>
              <a:t>Exercițiul 1</a:t>
            </a:r>
          </a:p>
          <a:p>
            <a:pPr eaLnBrk="1" hangingPunct="1"/>
            <a:endParaRPr lang="ru-RU" b="1" smtClean="0">
              <a:solidFill>
                <a:schemeClr val="accent1"/>
              </a:solidFill>
            </a:endParaRPr>
          </a:p>
        </p:txBody>
      </p:sp>
      <p:sp>
        <p:nvSpPr>
          <p:cNvPr id="38914" name="Rectangle 4"/>
          <p:cNvSpPr>
            <a:spLocks noChangeArrowheads="1"/>
          </p:cNvSpPr>
          <p:nvPr/>
        </p:nvSpPr>
        <p:spPr bwMode="auto">
          <a:xfrm>
            <a:off x="2286000" y="2392363"/>
            <a:ext cx="4572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o-RO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144588"/>
            <a:ext cx="7775575" cy="51196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o-MD" sz="900" dirty="0" smtClean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ro-MD" sz="900" dirty="0" smtClean="0">
                <a:solidFill>
                  <a:schemeClr val="tx2"/>
                </a:solidFill>
              </a:rPr>
              <a:t>    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o-MD" sz="900" dirty="0" smtClean="0">
                <a:solidFill>
                  <a:schemeClr val="tx2"/>
                </a:solidFill>
              </a:rPr>
              <a:t>                                                                                                   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ro-MD" sz="9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o-MD" sz="900" dirty="0" smtClean="0">
                <a:solidFill>
                  <a:schemeClr val="tx2"/>
                </a:solidFill>
              </a:rPr>
              <a:t>   Lavric Marina</a:t>
            </a:r>
            <a:endParaRPr lang="ru-RU" sz="900" dirty="0" smtClean="0">
              <a:solidFill>
                <a:schemeClr val="tx2"/>
              </a:solidFill>
            </a:endParaRPr>
          </a:p>
        </p:txBody>
      </p:sp>
      <p:pic>
        <p:nvPicPr>
          <p:cNvPr id="39938" name="Picture 5" descr="Картинки по запросу picatura de ap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0200" y="1133475"/>
            <a:ext cx="8561388" cy="457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Text Box 6"/>
          <p:cNvSpPr txBox="1">
            <a:spLocks noChangeArrowheads="1"/>
          </p:cNvSpPr>
          <p:nvPr/>
        </p:nvSpPr>
        <p:spPr bwMode="auto">
          <a:xfrm>
            <a:off x="709613" y="2689225"/>
            <a:ext cx="60499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o-MD" sz="2400">
                <a:solidFill>
                  <a:schemeClr val="bg1"/>
                </a:solidFill>
              </a:rPr>
              <a:t>                 </a:t>
            </a:r>
          </a:p>
          <a:p>
            <a:r>
              <a:rPr lang="ro-MD" sz="2400">
                <a:solidFill>
                  <a:schemeClr val="bg1"/>
                </a:solidFill>
              </a:rPr>
              <a:t>                   Vă mulțumesc pentru atenție!</a:t>
            </a:r>
            <a:endParaRPr lang="ru-RU" sz="24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o-MD">
                <a:cs typeface="Arial" charset="0"/>
              </a:rPr>
              <a:t>Lavric Marina</a:t>
            </a:r>
            <a:endParaRPr lang="de-DE">
              <a:cs typeface="Arial" charset="0"/>
            </a:endParaRPr>
          </a:p>
        </p:txBody>
      </p:sp>
      <p:sp>
        <p:nvSpPr>
          <p:cNvPr id="40962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7E694589-FA77-49E4-99B7-B8DD6A52B24F}" type="datetime1">
              <a:rPr lang="en-GB" smtClean="0">
                <a:cs typeface="Arial" charset="0"/>
              </a:rPr>
              <a:pPr/>
              <a:t>17/10/2016</a:t>
            </a:fld>
            <a:endParaRPr lang="de-DE" smtClean="0">
              <a:cs typeface="Arial" charset="0"/>
            </a:endParaRPr>
          </a:p>
        </p:txBody>
      </p:sp>
      <p:sp>
        <p:nvSpPr>
          <p:cNvPr id="6" name="Inhaltsplatzhalter 7"/>
          <p:cNvSpPr txBox="1">
            <a:spLocks/>
          </p:cNvSpPr>
          <p:nvPr/>
        </p:nvSpPr>
        <p:spPr>
          <a:xfrm>
            <a:off x="684213" y="2108200"/>
            <a:ext cx="4481512" cy="26098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În calitate de entitate federală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,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GIZ sprijină atingerea obiectivelor Guvernului Germaniei de cooperare internațională și dezvoltare durabilă. 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Publicat de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/>
            </a:r>
            <a:b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Deutsche </a:t>
            </a:r>
            <a:r>
              <a:rPr lang="de-DE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Gesellschaft für</a:t>
            </a:r>
            <a:br>
              <a:rPr lang="de-DE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de-DE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Internationale Zusammenarbeit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(GIZ) GmbH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Oficii înregistrate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, Bonn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și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 Eschborn, German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ia</a:t>
            </a:r>
            <a:endParaRPr lang="en-GB" sz="1050" b="0" dirty="0" smtClean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Proiectul ”Modernizarea serviciilor publice locale în Republica Moldova”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defRPr/>
            </a:pPr>
            <a:r>
              <a:rPr lang="en-GB" sz="1050" b="0" dirty="0" err="1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Chișinău</a:t>
            </a: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,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str. </a:t>
            </a:r>
            <a:r>
              <a:rPr lang="en-GB" sz="1050" b="0" dirty="0" err="1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Bernardazzi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ro-RO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66</a:t>
            </a:r>
            <a:endParaRPr lang="en-GB" sz="1050" b="0" dirty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T  + 373 22 22-83-19</a:t>
            </a:r>
          </a:p>
          <a:p>
            <a:pPr algn="l">
              <a:spcBef>
                <a:spcPts val="0"/>
              </a:spcBef>
              <a:spcAft>
                <a:spcPts val="600"/>
              </a:spcAft>
              <a:tabLst>
                <a:tab pos="180975" algn="l"/>
              </a:tabLst>
              <a:defRPr/>
            </a:pPr>
            <a:r>
              <a:rPr lang="en-GB" sz="1050" b="0" dirty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F  + 373 22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00-02-38</a:t>
            </a:r>
            <a:b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</a:b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I	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  <a:hlinkClick r:id="rId2"/>
              </a:rPr>
              <a:t>www.giz.de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, 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  <a:hlinkClick r:id="rId3"/>
              </a:rPr>
              <a:t>www.serviciilocale.md</a:t>
            </a:r>
            <a:r>
              <a:rPr lang="en-GB" sz="1050" b="0" dirty="0" smtClean="0">
                <a:solidFill>
                  <a:schemeClr val="tx2">
                    <a:lumMod val="75000"/>
                  </a:schemeClr>
                </a:solidFill>
                <a:cs typeface="Arial" pitchFamily="34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300"/>
              </a:spcAft>
              <a:defRPr/>
            </a:pPr>
            <a:endParaRPr lang="de-DE" sz="1200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de-DE" sz="1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0964" name="Inhaltsplatzhalter 8"/>
          <p:cNvSpPr txBox="1">
            <a:spLocks/>
          </p:cNvSpPr>
          <p:nvPr/>
        </p:nvSpPr>
        <p:spPr bwMode="auto">
          <a:xfrm>
            <a:off x="5467350" y="2108200"/>
            <a:ext cx="3005138" cy="381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Aft>
                <a:spcPts val="600"/>
              </a:spcAft>
            </a:pPr>
            <a:r>
              <a:rPr lang="ro-MD">
                <a:solidFill>
                  <a:srgbClr val="534B3E"/>
                </a:solidFill>
              </a:rPr>
              <a:t>Autor</a:t>
            </a:r>
            <a:r>
              <a:rPr lang="en-US">
                <a:solidFill>
                  <a:srgbClr val="534B3E"/>
                </a:solidFill>
              </a:rPr>
              <a:t>:</a:t>
            </a:r>
            <a:r>
              <a:rPr lang="ro-MD">
                <a:solidFill>
                  <a:srgbClr val="534B3E"/>
                </a:solidFill>
              </a:rPr>
              <a:t> Lavric Marina</a:t>
            </a:r>
            <a:r>
              <a:rPr lang="en-GB">
                <a:solidFill>
                  <a:srgbClr val="534B3E"/>
                </a:solidFill>
              </a:rPr>
              <a:t/>
            </a:r>
            <a:br>
              <a:rPr lang="en-GB">
                <a:solidFill>
                  <a:srgbClr val="534B3E"/>
                </a:solidFill>
              </a:rPr>
            </a:br>
            <a:endParaRPr lang="en-GB" b="0">
              <a:solidFill>
                <a:srgbClr val="534B3E"/>
              </a:solidFill>
            </a:endParaRPr>
          </a:p>
          <a:p>
            <a:pPr>
              <a:spcAft>
                <a:spcPts val="300"/>
              </a:spcAft>
            </a:pPr>
            <a:endParaRPr lang="en-GB">
              <a:solidFill>
                <a:srgbClr val="534B3E"/>
              </a:solidFill>
            </a:endParaRPr>
          </a:p>
          <a:p>
            <a:endParaRPr lang="en-GB">
              <a:solidFill>
                <a:srgbClr val="534B3E"/>
              </a:solidFill>
            </a:endParaRPr>
          </a:p>
        </p:txBody>
      </p:sp>
      <p:sp>
        <p:nvSpPr>
          <p:cNvPr id="10" name="Textfeld 9"/>
          <p:cNvSpPr txBox="1">
            <a:spLocks noChangeArrowheads="1"/>
          </p:cNvSpPr>
          <p:nvPr/>
        </p:nvSpPr>
        <p:spPr bwMode="auto">
          <a:xfrm>
            <a:off x="495300" y="4718050"/>
            <a:ext cx="1147763" cy="2143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Proiect cofinanțat de 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66" name="Picture 2" descr="D:\docs\desktop\ELdZ_Mol_cmyk_ru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7" name="Textfeld 5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o-RO" sz="800" b="0">
                <a:solidFill>
                  <a:schemeClr val="tx1"/>
                </a:solidFill>
              </a:rPr>
              <a:t>Implementat de</a:t>
            </a:r>
            <a:endParaRPr lang="en-GB" sz="800" b="0">
              <a:solidFill>
                <a:schemeClr val="tx1"/>
              </a:solidFill>
            </a:endParaRPr>
          </a:p>
        </p:txBody>
      </p:sp>
      <p:sp>
        <p:nvSpPr>
          <p:cNvPr id="18" name="Textfeld 9"/>
          <p:cNvSpPr txBox="1">
            <a:spLocks noChangeArrowheads="1"/>
          </p:cNvSpPr>
          <p:nvPr/>
        </p:nvSpPr>
        <p:spPr bwMode="auto">
          <a:xfrm>
            <a:off x="5556250" y="3908425"/>
            <a:ext cx="1147763" cy="2143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999999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ro-RO" sz="800" b="0" dirty="0" smtClean="0">
                <a:solidFill>
                  <a:schemeClr val="tx2">
                    <a:lumMod val="75000"/>
                  </a:schemeClr>
                </a:solidFill>
              </a:rPr>
              <a:t>În cooperare cu</a:t>
            </a:r>
            <a:endParaRPr lang="en-GB" sz="800" b="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69" name="Picture 2" descr="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38813" y="5981700"/>
            <a:ext cx="1876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0" name="Picture 8"/>
          <p:cNvPicPr>
            <a:picLocks noChangeAspect="1"/>
          </p:cNvPicPr>
          <p:nvPr/>
        </p:nvPicPr>
        <p:blipFill>
          <a:blip r:embed="rId6"/>
          <a:srcRect l="58952" t="9309" b="18234"/>
          <a:stretch>
            <a:fillRect/>
          </a:stretch>
        </p:blipFill>
        <p:spPr bwMode="auto">
          <a:xfrm>
            <a:off x="5645150" y="4368800"/>
            <a:ext cx="1570038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1" name="Picture 1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11425" y="5305425"/>
            <a:ext cx="1252538" cy="91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2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19975" y="4156075"/>
            <a:ext cx="847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3" name="Picture 2" descr="C:\Users\statia2\Desktop\SDC-Rom_CMYK_hoch_pos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60350" y="5214938"/>
            <a:ext cx="198437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4" name="Picture 14" descr="C:\Users\Stela\Desktop\Logou nou UTM\Logo_inscript_horizontal (1)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592763" y="5167313"/>
            <a:ext cx="2636837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o-MD">
                <a:cs typeface="Arial" charset="0"/>
              </a:rPr>
              <a:t>Lavric Marina</a:t>
            </a:r>
            <a:endParaRPr lang="de-DE">
              <a:cs typeface="Arial" charset="0"/>
            </a:endParaRPr>
          </a:p>
        </p:txBody>
      </p:sp>
      <p:sp>
        <p:nvSpPr>
          <p:cNvPr id="41986" name="Datumsplatzhalt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73F25BB5-DBEF-465E-93B9-970AF076BDCB}" type="datetime1">
              <a:rPr lang="en-GB" smtClean="0">
                <a:cs typeface="Arial" charset="0"/>
              </a:rPr>
              <a:pPr/>
              <a:t>17/10/2016</a:t>
            </a:fld>
            <a:endParaRPr lang="de-DE" smtClean="0">
              <a:cs typeface="Arial" charset="0"/>
            </a:endParaRPr>
          </a:p>
        </p:txBody>
      </p:sp>
      <p:pic>
        <p:nvPicPr>
          <p:cNvPr id="41987" name="Picture 2" descr="D:\docs\desktop\ELdZ_Mol_cmyk_r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1383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Textfeld 5"/>
          <p:cNvSpPr txBox="1">
            <a:spLocks noChangeArrowheads="1"/>
          </p:cNvSpPr>
          <p:nvPr/>
        </p:nvSpPr>
        <p:spPr bwMode="auto">
          <a:xfrm>
            <a:off x="7419975" y="314325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o-RO" sz="800" b="0">
                <a:solidFill>
                  <a:schemeClr val="tx1"/>
                </a:solidFill>
              </a:rPr>
              <a:t>Implementat de</a:t>
            </a:r>
            <a:endParaRPr lang="en-GB" sz="800" b="0">
              <a:solidFill>
                <a:schemeClr val="tx1"/>
              </a:solidFill>
            </a:endParaRPr>
          </a:p>
        </p:txBody>
      </p:sp>
      <p:pic>
        <p:nvPicPr>
          <p:cNvPr id="41989" name="Picture 15" descr="Gopa Log MS cmyk RZ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4938" y="2792413"/>
            <a:ext cx="2827337" cy="114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Textfeld 5"/>
          <p:cNvSpPr txBox="1">
            <a:spLocks noChangeArrowheads="1"/>
          </p:cNvSpPr>
          <p:nvPr/>
        </p:nvSpPr>
        <p:spPr bwMode="auto">
          <a:xfrm>
            <a:off x="5395913" y="2427288"/>
            <a:ext cx="10668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800" b="0">
                <a:solidFill>
                  <a:schemeClr val="tx1"/>
                </a:solidFill>
              </a:rPr>
              <a:t>Din numele</a:t>
            </a:r>
            <a:endParaRPr lang="en-GB" sz="800" b="0">
              <a:solidFill>
                <a:schemeClr val="tx1"/>
              </a:solidFill>
            </a:endParaRPr>
          </a:p>
        </p:txBody>
      </p:sp>
      <p:pic>
        <p:nvPicPr>
          <p:cNvPr id="41991" name="Picture 1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5913" y="2792413"/>
            <a:ext cx="34004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2724150" y="6611938"/>
            <a:ext cx="3419475" cy="246062"/>
          </a:xfrm>
        </p:spPr>
        <p:txBody>
          <a:bodyPr/>
          <a:lstStyle/>
          <a:p>
            <a:pPr>
              <a:defRPr/>
            </a:pPr>
            <a:r>
              <a:rPr lang="ro-RO">
                <a:cs typeface="Arial" charset="0"/>
              </a:rPr>
              <a:t>Lavric Marina</a:t>
            </a:r>
            <a:endParaRPr lang="de-DE">
              <a:cs typeface="Arial" charset="0"/>
            </a:endParaRPr>
          </a:p>
        </p:txBody>
      </p:sp>
      <p:sp>
        <p:nvSpPr>
          <p:cNvPr id="15362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C5E471FC-0A03-4DFC-B7EC-9CBC7BCACC78}" type="datetime1">
              <a:rPr lang="en-GB" smtClean="0">
                <a:cs typeface="Arial" charset="0"/>
              </a:rPr>
              <a:pPr/>
              <a:t>17/10/2016</a:t>
            </a:fld>
            <a:endParaRPr lang="en-GB" smtClean="0">
              <a:cs typeface="Arial" charset="0"/>
            </a:endParaRPr>
          </a:p>
        </p:txBody>
      </p:sp>
      <p:sp>
        <p:nvSpPr>
          <p:cNvPr id="15363" name="Content Placeholder 4"/>
          <p:cNvSpPr>
            <a:spLocks noGrp="1"/>
          </p:cNvSpPr>
          <p:nvPr>
            <p:ph idx="1"/>
          </p:nvPr>
        </p:nvSpPr>
        <p:spPr>
          <a:xfrm>
            <a:off x="871538" y="1069975"/>
            <a:ext cx="7775575" cy="5157788"/>
          </a:xfrm>
        </p:spPr>
        <p:txBody>
          <a:bodyPr/>
          <a:lstStyle/>
          <a:p>
            <a:r>
              <a:rPr lang="ro-RO" sz="24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 este </a:t>
            </a:r>
            <a:r>
              <a:rPr lang="ro-MD" sz="24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facturarea și achitarea</a:t>
            </a:r>
            <a:r>
              <a:rPr lang="ro-RO" sz="24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?</a:t>
            </a:r>
          </a:p>
          <a:p>
            <a:endParaRPr lang="ro-RO" sz="2400" b="1" i="1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Char char="•"/>
            </a:pPr>
            <a:r>
              <a:rPr lang="ro-RO" sz="2400" b="1" smtClean="0">
                <a:solidFill>
                  <a:schemeClr val="accent1"/>
                </a:solidFill>
              </a:rPr>
              <a:t>Facturarea-</a:t>
            </a:r>
            <a:r>
              <a:rPr lang="ro-RO" sz="2400" b="1" i="1" smtClean="0">
                <a:solidFill>
                  <a:schemeClr val="tx1"/>
                </a:solidFill>
              </a:rPr>
              <a:t> calculul volumului de apă și de canalizare efectuat lunar în baza tarifelor aprobate și a cantităților efective sau estimative, potrivit prevederilor contractuale.</a:t>
            </a:r>
          </a:p>
          <a:p>
            <a:pPr>
              <a:buFont typeface="Arial" charset="0"/>
              <a:buChar char="•"/>
            </a:pPr>
            <a:endParaRPr lang="ro-RO" sz="2400" b="1" i="1" smtClean="0">
              <a:solidFill>
                <a:schemeClr val="tx1"/>
              </a:solidFill>
            </a:endParaRPr>
          </a:p>
          <a:p>
            <a:pPr>
              <a:buFont typeface="Arial" charset="0"/>
              <a:buChar char="•"/>
            </a:pPr>
            <a:r>
              <a:rPr lang="ro-RO" sz="2400" b="1" smtClean="0">
                <a:solidFill>
                  <a:schemeClr val="accent1"/>
                </a:solidFill>
              </a:rPr>
              <a:t>Achitarea -</a:t>
            </a:r>
            <a:r>
              <a:rPr lang="ro-RO" sz="2400" b="1" i="1" smtClean="0">
                <a:solidFill>
                  <a:schemeClr val="tx1"/>
                </a:solidFill>
              </a:rPr>
              <a:t> îndepinirea unei obligațiuni materiale față de serviciul prestat de către Operator.</a:t>
            </a:r>
            <a:endParaRPr lang="ro-RO" sz="2400" b="1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endParaRPr lang="en-US" sz="24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o-RO">
                <a:cs typeface="Arial" charset="0"/>
              </a:rPr>
              <a:t>Lavric Marina</a:t>
            </a:r>
            <a:endParaRPr lang="de-DE">
              <a:cs typeface="Arial" charset="0"/>
            </a:endParaRPr>
          </a:p>
        </p:txBody>
      </p:sp>
      <p:sp>
        <p:nvSpPr>
          <p:cNvPr id="16386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78FD9081-51E3-4972-A13C-B9FED9D3052A}" type="datetime1">
              <a:rPr lang="en-GB" smtClean="0">
                <a:cs typeface="Arial" charset="0"/>
              </a:rPr>
              <a:pPr/>
              <a:t>17/10/2016</a:t>
            </a:fld>
            <a:endParaRPr lang="en-GB" smtClean="0">
              <a:cs typeface="Arial" charset="0"/>
            </a:endParaRPr>
          </a:p>
        </p:txBody>
      </p:sp>
      <p:pic>
        <p:nvPicPr>
          <p:cNvPr id="16388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85" y="1270000"/>
            <a:ext cx="4579348" cy="504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65638" y="1252538"/>
            <a:ext cx="4665238" cy="519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035602"/>
            <a:ext cx="4213296" cy="5365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4263" y="913803"/>
            <a:ext cx="4046537" cy="560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o-MD">
                <a:cs typeface="Arial" charset="0"/>
              </a:rPr>
              <a:t>Lavric Marina</a:t>
            </a:r>
            <a:endParaRPr lang="de-DE">
              <a:cs typeface="Arial" charset="0"/>
            </a:endParaRPr>
          </a:p>
        </p:txBody>
      </p:sp>
      <p:sp>
        <p:nvSpPr>
          <p:cNvPr id="18434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F71F1B18-29C8-4590-8159-E30CEFFCC195}" type="datetime1">
              <a:rPr lang="en-GB" smtClean="0">
                <a:cs typeface="Arial" charset="0"/>
              </a:rPr>
              <a:pPr/>
              <a:t>17/10/2016</a:t>
            </a:fld>
            <a:endParaRPr lang="en-GB" smtClean="0">
              <a:cs typeface="Arial" charset="0"/>
            </a:endParaRPr>
          </a:p>
        </p:txBody>
      </p:sp>
      <p:sp>
        <p:nvSpPr>
          <p:cNvPr id="18435" name="Content Placeholder 4"/>
          <p:cNvSpPr>
            <a:spLocks noGrp="1"/>
          </p:cNvSpPr>
          <p:nvPr>
            <p:ph idx="1"/>
          </p:nvPr>
        </p:nvSpPr>
        <p:spPr>
          <a:xfrm>
            <a:off x="457200" y="1096963"/>
            <a:ext cx="7775575" cy="531812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o-RO" sz="1600" b="1" smtClean="0">
                <a:solidFill>
                  <a:schemeClr val="accent1"/>
                </a:solidFill>
              </a:rPr>
              <a:t>Factura prezentată consumatorului trebuie să conțină:</a:t>
            </a:r>
          </a:p>
          <a:p>
            <a:pPr>
              <a:buFont typeface="Arial" charset="0"/>
              <a:buNone/>
            </a:pPr>
            <a:r>
              <a:rPr lang="ro-RO" sz="1600" smtClean="0">
                <a:solidFill>
                  <a:schemeClr val="tx1"/>
                </a:solidFill>
              </a:rPr>
              <a:t>- numele prenumele (denumirea) consumatorului;</a:t>
            </a:r>
          </a:p>
          <a:p>
            <a:pPr>
              <a:buFont typeface="Arial" charset="0"/>
              <a:buNone/>
            </a:pPr>
            <a:r>
              <a:rPr lang="ro-RO" sz="1600" smtClean="0">
                <a:solidFill>
                  <a:schemeClr val="tx1"/>
                </a:solidFill>
              </a:rPr>
              <a:t>- adresa pentru fiecare loc de consum și numărul de contract;</a:t>
            </a:r>
          </a:p>
          <a:p>
            <a:pPr>
              <a:buFont typeface="Arial" charset="0"/>
              <a:buNone/>
            </a:pPr>
            <a:r>
              <a:rPr lang="ro-RO" sz="1600" smtClean="0">
                <a:solidFill>
                  <a:schemeClr val="tx1"/>
                </a:solidFill>
              </a:rPr>
              <a:t>- indicațiile contorului și perioada facturării;</a:t>
            </a:r>
          </a:p>
          <a:p>
            <a:pPr>
              <a:buFont typeface="Arial" charset="0"/>
              <a:buNone/>
            </a:pPr>
            <a:r>
              <a:rPr lang="ro-RO" sz="1600" smtClean="0">
                <a:solidFill>
                  <a:schemeClr val="tx1"/>
                </a:solidFill>
              </a:rPr>
              <a:t>- volumul serviciului prestat;</a:t>
            </a:r>
          </a:p>
          <a:p>
            <a:pPr>
              <a:buFont typeface="Arial" charset="0"/>
              <a:buNone/>
            </a:pPr>
            <a:r>
              <a:rPr lang="ro-RO" sz="1600" smtClean="0">
                <a:solidFill>
                  <a:schemeClr val="tx1"/>
                </a:solidFill>
              </a:rPr>
              <a:t>- tarifele aplicate;</a:t>
            </a:r>
          </a:p>
          <a:p>
            <a:pPr>
              <a:buFont typeface="Arial" charset="0"/>
              <a:buNone/>
            </a:pPr>
            <a:r>
              <a:rPr lang="ro-RO" sz="1600" smtClean="0">
                <a:solidFill>
                  <a:schemeClr val="tx1"/>
                </a:solidFill>
              </a:rPr>
              <a:t>- plata pentru fiecare serviciu;</a:t>
            </a:r>
          </a:p>
          <a:p>
            <a:pPr>
              <a:buFont typeface="Arial" charset="0"/>
              <a:buNone/>
            </a:pPr>
            <a:r>
              <a:rPr lang="ro-RO" sz="1600" smtClean="0">
                <a:solidFill>
                  <a:schemeClr val="tx1"/>
                </a:solidFill>
              </a:rPr>
              <a:t>- data expedierii;</a:t>
            </a:r>
          </a:p>
          <a:p>
            <a:pPr>
              <a:buFont typeface="Arial" charset="0"/>
              <a:buNone/>
            </a:pPr>
            <a:r>
              <a:rPr lang="ro-RO" sz="1600" smtClean="0">
                <a:solidFill>
                  <a:schemeClr val="tx1"/>
                </a:solidFill>
              </a:rPr>
              <a:t>- data limită de achi,tare a facturii;</a:t>
            </a:r>
          </a:p>
          <a:p>
            <a:pPr>
              <a:buFont typeface="Arial" charset="0"/>
              <a:buNone/>
            </a:pPr>
            <a:r>
              <a:rPr lang="ro-RO" sz="1600" smtClean="0">
                <a:solidFill>
                  <a:schemeClr val="tx1"/>
                </a:solidFill>
              </a:rPr>
              <a:t>- datoriile pentru perioadele precedente, la caz;</a:t>
            </a:r>
          </a:p>
          <a:p>
            <a:pPr>
              <a:buFont typeface="Arial" charset="0"/>
              <a:buNone/>
            </a:pPr>
            <a:r>
              <a:rPr lang="ro-RO" sz="1600" smtClean="0">
                <a:solidFill>
                  <a:schemeClr val="tx1"/>
                </a:solidFill>
              </a:rPr>
              <a:t>- suma totală de achitare;</a:t>
            </a:r>
          </a:p>
          <a:p>
            <a:pPr>
              <a:buFont typeface="Arial" charset="0"/>
              <a:buNone/>
            </a:pPr>
            <a:r>
              <a:rPr lang="ro-RO" sz="1600" smtClean="0">
                <a:solidFill>
                  <a:schemeClr val="tx1"/>
                </a:solidFill>
              </a:rPr>
              <a:t>- adresa și numărul de telefon al operatorului, a serviciului 24/24 ore, poșta electronică și pagina web oficiala;</a:t>
            </a:r>
            <a:endParaRPr lang="en-US" sz="1600" smtClean="0">
              <a:solidFill>
                <a:schemeClr val="tx1"/>
              </a:solidFill>
            </a:endParaRPr>
          </a:p>
          <a:p>
            <a:endParaRPr 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o-MD">
                <a:cs typeface="Arial" charset="0"/>
              </a:rPr>
              <a:t>Lavric Marina</a:t>
            </a:r>
            <a:endParaRPr lang="de-DE">
              <a:cs typeface="Arial" charset="0"/>
            </a:endParaRPr>
          </a:p>
        </p:txBody>
      </p:sp>
      <p:sp>
        <p:nvSpPr>
          <p:cNvPr id="19458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2749BB92-9D91-49EE-9E5A-BBB82D4BF12B}" type="datetime1">
              <a:rPr lang="en-GB" smtClean="0">
                <a:cs typeface="Arial" charset="0"/>
              </a:rPr>
              <a:pPr/>
              <a:t>17/10/2016</a:t>
            </a:fld>
            <a:endParaRPr lang="en-GB" smtClean="0">
              <a:cs typeface="Arial" charset="0"/>
            </a:endParaRPr>
          </a:p>
        </p:txBody>
      </p:sp>
      <p:sp>
        <p:nvSpPr>
          <p:cNvPr id="19459" name="Content Placeholder 4"/>
          <p:cNvSpPr>
            <a:spLocks noGrp="1"/>
          </p:cNvSpPr>
          <p:nvPr>
            <p:ph idx="1"/>
          </p:nvPr>
        </p:nvSpPr>
        <p:spPr>
          <a:xfrm>
            <a:off x="684213" y="1108075"/>
            <a:ext cx="7775575" cy="5168900"/>
          </a:xfrm>
        </p:spPr>
        <p:txBody>
          <a:bodyPr/>
          <a:lstStyle/>
          <a:p>
            <a:endParaRPr lang="ro-RO" sz="2800" dirty="0" smtClean="0">
              <a:solidFill>
                <a:schemeClr val="hlink"/>
              </a:solidFill>
            </a:endParaRPr>
          </a:p>
          <a:p>
            <a:endParaRPr lang="ro-RO" sz="2800" dirty="0" smtClean="0">
              <a:solidFill>
                <a:schemeClr val="hlink"/>
              </a:solidFill>
            </a:endParaRPr>
          </a:p>
          <a:p>
            <a:pPr algn="ctr"/>
            <a:r>
              <a:rPr lang="ro-RO" sz="2800" dirty="0" smtClean="0">
                <a:solidFill>
                  <a:schemeClr val="hlink"/>
                </a:solidFill>
              </a:rPr>
              <a:t>Operatorul </a:t>
            </a:r>
            <a:r>
              <a:rPr lang="ro-RO" sz="2800" b="1" dirty="0" smtClean="0">
                <a:solidFill>
                  <a:schemeClr val="hlink"/>
                </a:solidFill>
              </a:rPr>
              <a:t>NU</a:t>
            </a:r>
            <a:r>
              <a:rPr lang="ro-RO" sz="2800" dirty="0" smtClean="0">
                <a:solidFill>
                  <a:schemeClr val="hlink"/>
                </a:solidFill>
              </a:rPr>
              <a:t> este în drept sa includă  alte servicii în factura de bază, pentru servicii auxiliare sau consum fraudulos se emite factură aparte</a:t>
            </a:r>
            <a:r>
              <a:rPr lang="ro-RO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o-MD">
                <a:cs typeface="Arial" charset="0"/>
              </a:rPr>
              <a:t>Lavric Marina</a:t>
            </a:r>
            <a:endParaRPr lang="de-DE">
              <a:cs typeface="Arial" charset="0"/>
            </a:endParaRPr>
          </a:p>
        </p:txBody>
      </p:sp>
      <p:sp>
        <p:nvSpPr>
          <p:cNvPr id="20482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BE2228D2-AAC5-471C-88B4-0A2F22B9001C}" type="datetime1">
              <a:rPr lang="en-GB" smtClean="0">
                <a:cs typeface="Arial" charset="0"/>
              </a:rPr>
              <a:pPr/>
              <a:t>17/10/2016</a:t>
            </a:fld>
            <a:endParaRPr lang="en-GB" smtClean="0">
              <a:cs typeface="Arial" charset="0"/>
            </a:endParaRPr>
          </a:p>
        </p:txBody>
      </p:sp>
      <p:sp>
        <p:nvSpPr>
          <p:cNvPr id="20483" name="Content Placeholder 4"/>
          <p:cNvSpPr>
            <a:spLocks noGrp="1"/>
          </p:cNvSpPr>
          <p:nvPr>
            <p:ph idx="1"/>
          </p:nvPr>
        </p:nvSpPr>
        <p:spPr>
          <a:xfrm>
            <a:off x="684213" y="1106488"/>
            <a:ext cx="7775575" cy="515778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o-RO" sz="2400" b="1" smtClean="0">
                <a:solidFill>
                  <a:schemeClr val="accent1"/>
                </a:solidFill>
              </a:rPr>
              <a:t>Categoriile de consumatori:</a:t>
            </a:r>
          </a:p>
          <a:p>
            <a:pPr>
              <a:buFontTx/>
              <a:buChar char="-"/>
            </a:pPr>
            <a:r>
              <a:rPr lang="ro-RO" sz="2000" smtClean="0">
                <a:solidFill>
                  <a:schemeClr val="tx1"/>
                </a:solidFill>
              </a:rPr>
              <a:t>casnici - consumatori casnici, </a:t>
            </a:r>
            <a:r>
              <a:rPr lang="en-US" sz="2000" smtClean="0">
                <a:solidFill>
                  <a:schemeClr val="tx1"/>
                </a:solidFill>
              </a:rPr>
              <a:t>întov</a:t>
            </a:r>
            <a:r>
              <a:rPr lang="ro-RO" sz="2000" smtClean="0">
                <a:solidFill>
                  <a:schemeClr val="tx1"/>
                </a:solidFill>
              </a:rPr>
              <a:t>ă</a:t>
            </a:r>
            <a:r>
              <a:rPr lang="en-US" sz="2000" smtClean="0">
                <a:solidFill>
                  <a:schemeClr val="tx1"/>
                </a:solidFill>
              </a:rPr>
              <a:t>r</a:t>
            </a:r>
            <a:r>
              <a:rPr lang="ro-RO" sz="2000" smtClean="0">
                <a:solidFill>
                  <a:schemeClr val="tx1"/>
                </a:solidFill>
              </a:rPr>
              <a:t>ăş</a:t>
            </a:r>
            <a:r>
              <a:rPr lang="en-US" sz="2000" smtClean="0">
                <a:solidFill>
                  <a:schemeClr val="tx1"/>
                </a:solidFill>
              </a:rPr>
              <a:t>irile </a:t>
            </a:r>
            <a:r>
              <a:rPr lang="ro-RO" sz="2000" smtClean="0">
                <a:solidFill>
                  <a:schemeClr val="tx1"/>
                </a:solidFill>
              </a:rPr>
              <a:t>ş</a:t>
            </a:r>
            <a:r>
              <a:rPr lang="en-US" sz="2000" smtClean="0">
                <a:solidFill>
                  <a:schemeClr val="tx1"/>
                </a:solidFill>
              </a:rPr>
              <a:t>i brig</a:t>
            </a:r>
            <a:r>
              <a:rPr lang="ro-RO" sz="2000" smtClean="0">
                <a:solidFill>
                  <a:schemeClr val="tx1"/>
                </a:solidFill>
              </a:rPr>
              <a:t>ă</a:t>
            </a:r>
            <a:r>
              <a:rPr lang="en-US" sz="2000" smtClean="0">
                <a:solidFill>
                  <a:schemeClr val="tx1"/>
                </a:solidFill>
              </a:rPr>
              <a:t>zile pomilegumicole</a:t>
            </a:r>
            <a:r>
              <a:rPr lang="ro-RO" sz="2000" smtClean="0">
                <a:solidFill>
                  <a:schemeClr val="tx1"/>
                </a:solidFill>
              </a:rPr>
              <a:t>; (9,19 lei: apa - 8,06 lei canalizarea - 1,13 lei)</a:t>
            </a:r>
          </a:p>
          <a:p>
            <a:pPr>
              <a:buFontTx/>
              <a:buChar char="-"/>
            </a:pPr>
            <a:endParaRPr lang="ro-RO" sz="2000" smtClean="0">
              <a:solidFill>
                <a:schemeClr val="tx1"/>
              </a:solidFill>
            </a:endParaRPr>
          </a:p>
          <a:p>
            <a:pPr>
              <a:buFont typeface="Arial" charset="0"/>
              <a:buNone/>
            </a:pPr>
            <a:endParaRPr lang="ro-RO" sz="2000" smtClean="0">
              <a:solidFill>
                <a:schemeClr val="tx1"/>
              </a:solidFill>
            </a:endParaRPr>
          </a:p>
          <a:p>
            <a:pPr>
              <a:buFont typeface="Arial" charset="0"/>
              <a:buNone/>
            </a:pPr>
            <a:endParaRPr lang="ro-RO" sz="2000" smtClean="0">
              <a:solidFill>
                <a:schemeClr val="tx1"/>
              </a:solidFill>
            </a:endParaRPr>
          </a:p>
          <a:p>
            <a:pPr>
              <a:buFont typeface="Arial" charset="0"/>
              <a:buNone/>
            </a:pPr>
            <a:endParaRPr lang="ro-RO" sz="2000" smtClean="0">
              <a:solidFill>
                <a:schemeClr val="tx1"/>
              </a:solidFill>
            </a:endParaRPr>
          </a:p>
          <a:p>
            <a:pPr>
              <a:buFontTx/>
              <a:buChar char="-"/>
            </a:pPr>
            <a:r>
              <a:rPr lang="ro-RO" sz="2000" smtClean="0">
                <a:solidFill>
                  <a:schemeClr val="tx1"/>
                </a:solidFill>
              </a:rPr>
              <a:t>noncasnici - agenți economici, persoane fizice, care practică activitatea de antreprenoriat; (27,552 lei: apa - 12,70 canalizarea: 10,96 + TVA)</a:t>
            </a:r>
            <a:r>
              <a:rPr lang="ro-MD" sz="2000" smtClean="0">
                <a:solidFill>
                  <a:schemeClr val="tx1"/>
                </a:solidFill>
              </a:rPr>
              <a:t>.</a:t>
            </a:r>
          </a:p>
          <a:p>
            <a:pPr>
              <a:buFontTx/>
              <a:buChar char="-"/>
            </a:pPr>
            <a:endParaRPr lang="en-US" sz="2000" smtClean="0">
              <a:solidFill>
                <a:schemeClr val="tx1"/>
              </a:solidFill>
            </a:endParaRPr>
          </a:p>
        </p:txBody>
      </p:sp>
      <p:pic>
        <p:nvPicPr>
          <p:cNvPr id="20484" name="Picture 6" descr="Картинки по запросу case pe pama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050" y="2379663"/>
            <a:ext cx="2406650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7" descr="Картинки по запросу bloc locativ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8563" y="2478088"/>
            <a:ext cx="2408237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8" descr="Картинки по запросу uzin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52700" y="4889500"/>
            <a:ext cx="2262188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ro-MD">
                <a:cs typeface="Arial" charset="0"/>
              </a:rPr>
              <a:t>Lavric Marina</a:t>
            </a:r>
            <a:endParaRPr lang="de-DE">
              <a:cs typeface="Arial" charset="0"/>
            </a:endParaRPr>
          </a:p>
        </p:txBody>
      </p:sp>
      <p:sp>
        <p:nvSpPr>
          <p:cNvPr id="21506" name="Date Placeholder 3"/>
          <p:cNvSpPr>
            <a:spLocks noGrp="1"/>
          </p:cNvSpPr>
          <p:nvPr>
            <p:ph type="dt" sz="quarter" idx="11"/>
          </p:nvPr>
        </p:nvSpPr>
        <p:spPr>
          <a:noFill/>
        </p:spPr>
        <p:txBody>
          <a:bodyPr/>
          <a:lstStyle/>
          <a:p>
            <a:fld id="{E9143109-C1FD-4D1D-B5DF-834A8C9F51ED}" type="datetime1">
              <a:rPr lang="en-GB" smtClean="0">
                <a:cs typeface="Arial" charset="0"/>
              </a:rPr>
              <a:pPr/>
              <a:t>17/10/2016</a:t>
            </a:fld>
            <a:endParaRPr lang="en-GB" smtClean="0">
              <a:cs typeface="Arial" charset="0"/>
            </a:endParaRPr>
          </a:p>
        </p:txBody>
      </p:sp>
      <p:sp>
        <p:nvSpPr>
          <p:cNvPr id="21507" name="Content Placeholder 4"/>
          <p:cNvSpPr>
            <a:spLocks noGrp="1"/>
          </p:cNvSpPr>
          <p:nvPr>
            <p:ph idx="1"/>
          </p:nvPr>
        </p:nvSpPr>
        <p:spPr>
          <a:xfrm>
            <a:off x="596900" y="776288"/>
            <a:ext cx="7775575" cy="51435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o-RO" sz="2400" b="1" dirty="0" smtClean="0">
                <a:solidFill>
                  <a:schemeClr val="accent1"/>
                </a:solidFill>
              </a:rPr>
              <a:t>Termeni de achitare a facturii:</a:t>
            </a:r>
          </a:p>
          <a:p>
            <a:pPr>
              <a:buFont typeface="Arial" charset="0"/>
              <a:buNone/>
            </a:pPr>
            <a:endParaRPr lang="ro-RO" sz="2400" b="1" dirty="0" smtClean="0">
              <a:solidFill>
                <a:schemeClr val="accent1"/>
              </a:solidFill>
            </a:endParaRPr>
          </a:p>
          <a:p>
            <a:pPr>
              <a:buFont typeface="Arial" charset="0"/>
              <a:buNone/>
            </a:pPr>
            <a:endParaRPr lang="ro-RO" sz="2400" b="1" dirty="0" smtClean="0">
              <a:solidFill>
                <a:schemeClr val="accent1"/>
              </a:solidFill>
            </a:endParaRPr>
          </a:p>
          <a:p>
            <a:pPr>
              <a:buFontTx/>
              <a:buChar char="-"/>
            </a:pPr>
            <a:r>
              <a:rPr lang="ro-RO" b="1" dirty="0" smtClean="0">
                <a:solidFill>
                  <a:schemeClr val="tx1"/>
                </a:solidFill>
              </a:rPr>
              <a:t>consumatori casnici</a:t>
            </a:r>
            <a:r>
              <a:rPr lang="ro-RO" dirty="0" smtClean="0">
                <a:solidFill>
                  <a:schemeClr val="tx1"/>
                </a:solidFill>
              </a:rPr>
              <a:t> - ultima zi a lunii curente;</a:t>
            </a:r>
          </a:p>
          <a:p>
            <a:pPr>
              <a:buFontTx/>
              <a:buChar char="-"/>
            </a:pPr>
            <a:endParaRPr lang="ro-RO" dirty="0" smtClean="0">
              <a:solidFill>
                <a:schemeClr val="tx1"/>
              </a:solidFill>
            </a:endParaRPr>
          </a:p>
          <a:p>
            <a:pPr>
              <a:buFont typeface="Arial" charset="0"/>
              <a:buNone/>
            </a:pPr>
            <a:endParaRPr lang="ro-RO" dirty="0" smtClean="0">
              <a:solidFill>
                <a:schemeClr val="tx1"/>
              </a:solidFill>
            </a:endParaRPr>
          </a:p>
          <a:p>
            <a:pPr>
              <a:buFont typeface="Arial" charset="0"/>
              <a:buNone/>
            </a:pPr>
            <a:r>
              <a:rPr lang="ro-RO" dirty="0" smtClean="0">
                <a:solidFill>
                  <a:schemeClr val="tx1"/>
                </a:solidFill>
              </a:rPr>
              <a:t>- </a:t>
            </a:r>
            <a:r>
              <a:rPr lang="ro-RO" b="1" dirty="0" smtClean="0">
                <a:solidFill>
                  <a:schemeClr val="tx1"/>
                </a:solidFill>
              </a:rPr>
              <a:t>consumatorii </a:t>
            </a:r>
            <a:r>
              <a:rPr lang="ro-RO" b="1" dirty="0" err="1" smtClean="0">
                <a:solidFill>
                  <a:schemeClr val="tx1"/>
                </a:solidFill>
              </a:rPr>
              <a:t>noncasnici</a:t>
            </a:r>
            <a:r>
              <a:rPr lang="ro-RO" dirty="0" smtClean="0">
                <a:solidFill>
                  <a:schemeClr val="tx1"/>
                </a:solidFill>
              </a:rPr>
              <a:t> - termenii indicați în factură;</a:t>
            </a:r>
            <a:endParaRPr lang="en-US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IZ_Banner_Kopfzeile-Ausland (3)">
  <a:themeElements>
    <a:clrScheme name="GIZ">
      <a:dk1>
        <a:srgbClr val="000000"/>
      </a:dk1>
      <a:lt1>
        <a:srgbClr val="FFFFFF"/>
      </a:lt1>
      <a:dk2>
        <a:srgbClr val="6E6452"/>
      </a:dk2>
      <a:lt2>
        <a:srgbClr val="D2CDC8"/>
      </a:lt2>
      <a:accent1>
        <a:srgbClr val="C80F0F"/>
      </a:accent1>
      <a:accent2>
        <a:srgbClr val="4B859F"/>
      </a:accent2>
      <a:accent3>
        <a:srgbClr val="B498BA"/>
      </a:accent3>
      <a:accent4>
        <a:srgbClr val="F3BF49"/>
      </a:accent4>
      <a:accent5>
        <a:srgbClr val="94B322"/>
      </a:accent5>
      <a:accent6>
        <a:srgbClr val="B4E3ED"/>
      </a:accent6>
      <a:hlink>
        <a:srgbClr val="0000FF"/>
      </a:hlink>
      <a:folHlink>
        <a:srgbClr val="800080"/>
      </a:folHlink>
    </a:clrScheme>
    <a:fontScheme name="GIZ Schri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GTZ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200" b="1" i="0" u="none" strike="noStrike" cap="none" normalizeH="0" baseline="0" smtClean="0">
            <a:ln>
              <a:noFill/>
            </a:ln>
            <a:solidFill>
              <a:srgbClr val="999999"/>
            </a:solidFill>
            <a:effectLst/>
            <a:latin typeface="Arial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GIZ_Banner_Kopfzeile-Ausland (3)</Template>
  <TotalTime>839</TotalTime>
  <Words>898</Words>
  <Application>Microsoft Office PowerPoint</Application>
  <PresentationFormat>On-screen Show (4:3)</PresentationFormat>
  <Paragraphs>339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Arial Narrow</vt:lpstr>
      <vt:lpstr>Times New Roman</vt:lpstr>
      <vt:lpstr>GIZ_Banner_Kopfzeile-Ausland (3)</vt:lpstr>
      <vt:lpstr>Curs de instruire pentru angajaţii serviciilor abonaţi a operatorilor „Apă-Canal”  Modulul 3: Contractarea privind furnizarea/prestarea serviciului public de alimentare cu apă şi canalizare  Sesiunea 3 – Facturarea și plata serviciului public de alimentare cu apă și canalizare. Penalităţi</vt:lpstr>
      <vt:lpstr>Definiţie. Generalităţi. Facturarea și achitarea serviciului public de alimentare cu apă și de canalizare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GIZ-Design</dc:creator>
  <cp:keywords>GIZ-Leerfolie</cp:keywords>
  <cp:lastModifiedBy>Nata</cp:lastModifiedBy>
  <cp:revision>84</cp:revision>
  <cp:lastPrinted>2012-07-19T10:16:59Z</cp:lastPrinted>
  <dcterms:created xsi:type="dcterms:W3CDTF">2013-09-05T11:54:56Z</dcterms:created>
  <dcterms:modified xsi:type="dcterms:W3CDTF">2016-10-17T04:37:44Z</dcterms:modified>
</cp:coreProperties>
</file>