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37"/>
  </p:notesMasterIdLst>
  <p:handoutMasterIdLst>
    <p:handoutMasterId r:id="rId38"/>
  </p:handoutMasterIdLst>
  <p:sldIdLst>
    <p:sldId id="276" r:id="rId2"/>
    <p:sldId id="297" r:id="rId3"/>
    <p:sldId id="281" r:id="rId4"/>
    <p:sldId id="295" r:id="rId5"/>
    <p:sldId id="294" r:id="rId6"/>
    <p:sldId id="300" r:id="rId7"/>
    <p:sldId id="314" r:id="rId8"/>
    <p:sldId id="301" r:id="rId9"/>
    <p:sldId id="285" r:id="rId10"/>
    <p:sldId id="302" r:id="rId11"/>
    <p:sldId id="303" r:id="rId12"/>
    <p:sldId id="304" r:id="rId13"/>
    <p:sldId id="306" r:id="rId14"/>
    <p:sldId id="296" r:id="rId15"/>
    <p:sldId id="305" r:id="rId16"/>
    <p:sldId id="286" r:id="rId17"/>
    <p:sldId id="307" r:id="rId18"/>
    <p:sldId id="315" r:id="rId19"/>
    <p:sldId id="287" r:id="rId20"/>
    <p:sldId id="316" r:id="rId21"/>
    <p:sldId id="288" r:id="rId22"/>
    <p:sldId id="308" r:id="rId23"/>
    <p:sldId id="289" r:id="rId24"/>
    <p:sldId id="290" r:id="rId25"/>
    <p:sldId id="309" r:id="rId26"/>
    <p:sldId id="291" r:id="rId27"/>
    <p:sldId id="310" r:id="rId28"/>
    <p:sldId id="293" r:id="rId29"/>
    <p:sldId id="311" r:id="rId30"/>
    <p:sldId id="317" r:id="rId31"/>
    <p:sldId id="298" r:id="rId32"/>
    <p:sldId id="313" r:id="rId33"/>
    <p:sldId id="312" r:id="rId34"/>
    <p:sldId id="278" r:id="rId35"/>
    <p:sldId id="279" r:id="rId36"/>
  </p:sldIdLst>
  <p:sldSz cx="9144000" cy="6858000" type="screen4x3"/>
  <p:notesSz cx="6797675" cy="992663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xmlns="">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5CC"/>
    <a:srgbClr val="609DC5"/>
    <a:srgbClr val="6E6452"/>
    <a:srgbClr val="E5DBA1"/>
    <a:srgbClr val="BABA93"/>
    <a:srgbClr val="BABB93"/>
    <a:srgbClr val="DEDEAF"/>
    <a:srgbClr val="999999"/>
    <a:srgbClr val="D9D9D9"/>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3" autoAdjust="0"/>
    <p:restoredTop sz="95730" autoAdjust="0"/>
  </p:normalViewPr>
  <p:slideViewPr>
    <p:cSldViewPr snapToGrid="0">
      <p:cViewPr>
        <p:scale>
          <a:sx n="106" d="100"/>
          <a:sy n="106" d="100"/>
        </p:scale>
        <p:origin x="-90" y="-72"/>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357" y="4715351"/>
            <a:ext cx="4984962" cy="4466591"/>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a:p>
        </p:txBody>
      </p:sp>
    </p:spTree>
    <p:extLst>
      <p:ext uri="{BB962C8B-B14F-4D97-AF65-F5344CB8AC3E}">
        <p14:creationId xmlns:p14="http://schemas.microsoft.com/office/powerpoint/2010/main" val="20975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20/10/2016</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20/10/2016</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20/10/2016</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serviciilocale.md/" TargetMode="External"/><Relationship Id="rId7" Type="http://schemas.openxmlformats.org/officeDocument/2006/relationships/image" Target="../media/image8.png"/><Relationship Id="rId2" Type="http://schemas.openxmlformats.org/officeDocument/2006/relationships/hyperlink" Target="http://www.giz.de/"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jpeg"/></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608783" y="1337481"/>
            <a:ext cx="7776000" cy="4640237"/>
          </a:xfrm>
        </p:spPr>
        <p:txBody>
          <a:bodyPr/>
          <a:lstStyle/>
          <a:p>
            <a:pPr algn="ctr"/>
            <a:r>
              <a:rPr lang="en-US" sz="2000" b="1" dirty="0">
                <a:solidFill>
                  <a:srgbClr val="002060"/>
                </a:solidFill>
              </a:rPr>
              <a:t>C</a:t>
            </a:r>
            <a:r>
              <a:rPr lang="ro-RO" sz="2000" b="1" dirty="0">
                <a:solidFill>
                  <a:srgbClr val="002060"/>
                </a:solidFill>
              </a:rPr>
              <a:t>urs de instruire pentru angajaţii serviciilor abonaţi a operatorilor „Apă-Canal”</a:t>
            </a:r>
            <a:r>
              <a:rPr lang="en-US" sz="2000" dirty="0">
                <a:solidFill>
                  <a:srgbClr val="002060"/>
                </a:solidFill>
              </a:rPr>
              <a:t/>
            </a:r>
            <a:br>
              <a:rPr lang="en-US" sz="2000" dirty="0">
                <a:solidFill>
                  <a:srgbClr val="002060"/>
                </a:solidFill>
              </a:rPr>
            </a:br>
            <a:r>
              <a:rPr lang="en-US" sz="2000" b="1" dirty="0">
                <a:solidFill>
                  <a:srgbClr val="002060"/>
                </a:solidFill>
              </a:rPr>
              <a:t/>
            </a:r>
            <a:br>
              <a:rPr lang="en-US" sz="2000" b="1" dirty="0">
                <a:solidFill>
                  <a:srgbClr val="002060"/>
                </a:solidFill>
              </a:rPr>
            </a:br>
            <a:r>
              <a:rPr lang="en-US" sz="2000" b="1" dirty="0" err="1">
                <a:solidFill>
                  <a:srgbClr val="002060"/>
                </a:solidFill>
              </a:rPr>
              <a:t>Modulul</a:t>
            </a:r>
            <a:r>
              <a:rPr lang="en-US" sz="2000" b="1" dirty="0">
                <a:solidFill>
                  <a:srgbClr val="002060"/>
                </a:solidFill>
              </a:rPr>
              <a:t> 1:</a:t>
            </a:r>
            <a:r>
              <a:rPr lang="ro-RO" sz="2000" b="1" dirty="0">
                <a:solidFill>
                  <a:srgbClr val="002060"/>
                </a:solidFill>
              </a:rPr>
              <a:t>Legislaţia naţională şi internaţională în domeniul serviciulor abonaţi pentru Operatorii „Apă – Canal”</a:t>
            </a:r>
            <a:r>
              <a:rPr lang="en-US" sz="2000" b="1" dirty="0">
                <a:solidFill>
                  <a:srgbClr val="002060"/>
                </a:solidFill>
              </a:rPr>
              <a:t/>
            </a:r>
            <a:br>
              <a:rPr lang="en-US" sz="2000" b="1" dirty="0">
                <a:solidFill>
                  <a:srgbClr val="002060"/>
                </a:solidFill>
              </a:rPr>
            </a:br>
            <a:r>
              <a:rPr lang="en-US" sz="2000" b="1" dirty="0">
                <a:solidFill>
                  <a:srgbClr val="FF0000"/>
                </a:solidFill>
              </a:rPr>
              <a:t/>
            </a:r>
            <a:br>
              <a:rPr lang="en-US" sz="2000" b="1" dirty="0">
                <a:solidFill>
                  <a:srgbClr val="FF0000"/>
                </a:solidFill>
              </a:rPr>
            </a:br>
            <a:r>
              <a:rPr lang="ro-RO" sz="2000" b="1" dirty="0" smtClean="0">
                <a:solidFill>
                  <a:srgbClr val="FF0000"/>
                </a:solidFill>
              </a:rPr>
              <a:t>Sesiunea 4</a:t>
            </a:r>
            <a:r>
              <a:rPr lang="ro-RO" sz="2000" b="1" dirty="0">
                <a:solidFill>
                  <a:srgbClr val="FF0000"/>
                </a:solidFill>
              </a:rPr>
              <a:t>. </a:t>
            </a:r>
            <a:br>
              <a:rPr lang="ro-RO" sz="2000" b="1" dirty="0">
                <a:solidFill>
                  <a:srgbClr val="FF0000"/>
                </a:solidFill>
              </a:rPr>
            </a:br>
            <a:r>
              <a:rPr lang="ro-RO" sz="2000" b="1" dirty="0">
                <a:solidFill>
                  <a:srgbClr val="FF0000"/>
                </a:solidFill>
              </a:rPr>
              <a:t>Operatori. Consumatori. Drepturile și obligațiile în asigurarea furnizării/prestării serviciului public de alimentare cu apă și de canalizare</a:t>
            </a:r>
            <a:br>
              <a:rPr lang="ro-RO" sz="2000" b="1" dirty="0">
                <a:solidFill>
                  <a:srgbClr val="FF0000"/>
                </a:solidFill>
              </a:rPr>
            </a:br>
            <a:r>
              <a:rPr lang="ro-RO" sz="2800" dirty="0" smtClean="0">
                <a:solidFill>
                  <a:srgbClr val="FF0000"/>
                </a:solidFill>
              </a:rPr>
              <a:t>                              </a:t>
            </a:r>
            <a:r>
              <a:rPr lang="ro-RO" sz="4000" b="1" dirty="0" smtClean="0">
                <a:solidFill>
                  <a:srgbClr val="FF0000"/>
                </a:solidFill>
              </a:rPr>
              <a:t> </a:t>
            </a:r>
            <a:r>
              <a:rPr lang="ro-RO" sz="1400" dirty="0">
                <a:solidFill>
                  <a:schemeClr val="accent2">
                    <a:lumMod val="75000"/>
                  </a:schemeClr>
                </a:solidFill>
              </a:rPr>
              <a:t>L</a:t>
            </a:r>
            <a:r>
              <a:rPr lang="ro-RO" sz="1400" dirty="0" smtClean="0">
                <a:solidFill>
                  <a:schemeClr val="accent2">
                    <a:lumMod val="75000"/>
                  </a:schemeClr>
                </a:solidFill>
              </a:rPr>
              <a:t>ector superior: </a:t>
            </a:r>
            <a:r>
              <a:rPr lang="ro-RO" sz="1400" dirty="0">
                <a:solidFill>
                  <a:schemeClr val="accent2">
                    <a:lumMod val="75000"/>
                  </a:schemeClr>
                </a:solidFill>
              </a:rPr>
              <a:t>Ludmila Virlan </a:t>
            </a:r>
            <a:br>
              <a:rPr lang="ro-RO" sz="1400" dirty="0">
                <a:solidFill>
                  <a:schemeClr val="accent2">
                    <a:lumMod val="75000"/>
                  </a:schemeClr>
                </a:solidFill>
              </a:rPr>
            </a:br>
            <a:r>
              <a:rPr lang="ro-RO" sz="1400" dirty="0">
                <a:solidFill>
                  <a:schemeClr val="accent2">
                    <a:lumMod val="75000"/>
                  </a:schemeClr>
                </a:solidFill>
              </a:rPr>
              <a:t>                                                               Universitatea Tehnică a Moldovei</a:t>
            </a:r>
            <a:br>
              <a:rPr lang="ro-RO" sz="1400" dirty="0">
                <a:solidFill>
                  <a:schemeClr val="accent2">
                    <a:lumMod val="75000"/>
                  </a:schemeClr>
                </a:solidFill>
              </a:rPr>
            </a:br>
            <a:r>
              <a:rPr lang="ro-RO" sz="1400" dirty="0" smtClean="0">
                <a:solidFill>
                  <a:schemeClr val="accent2">
                    <a:lumMod val="75000"/>
                  </a:schemeClr>
                </a:solidFill>
              </a:rPr>
              <a:t> </a:t>
            </a:r>
            <a:r>
              <a:rPr lang="en-US" sz="1400" dirty="0" smtClean="0">
                <a:solidFill>
                  <a:schemeClr val="accent2">
                    <a:lumMod val="75000"/>
                  </a:schemeClr>
                </a:solidFill>
              </a:rPr>
              <a:t/>
            </a:r>
            <a:br>
              <a:rPr lang="en-US" sz="1400" dirty="0" smtClean="0">
                <a:solidFill>
                  <a:schemeClr val="accent2">
                    <a:lumMod val="75000"/>
                  </a:schemeClr>
                </a:solidFill>
              </a:rPr>
            </a:br>
            <a:r>
              <a:rPr lang="ro-RO" sz="1400" dirty="0" smtClean="0">
                <a:solidFill>
                  <a:schemeClr val="accent2">
                    <a:lumMod val="75000"/>
                  </a:schemeClr>
                </a:solidFill>
              </a:rPr>
              <a:t>25</a:t>
            </a:r>
            <a:r>
              <a:rPr lang="en-US" sz="1400" dirty="0" smtClean="0">
                <a:solidFill>
                  <a:schemeClr val="accent2">
                    <a:lumMod val="75000"/>
                  </a:schemeClr>
                </a:solidFill>
              </a:rPr>
              <a:t>   </a:t>
            </a:r>
            <a:r>
              <a:rPr lang="ro-RO" sz="1400" dirty="0">
                <a:solidFill>
                  <a:schemeClr val="accent2">
                    <a:lumMod val="75000"/>
                  </a:schemeClr>
                </a:solidFill>
              </a:rPr>
              <a:t>octombrie 2016</a:t>
            </a:r>
            <a:br>
              <a:rPr lang="ro-RO" sz="1400" dirty="0">
                <a:solidFill>
                  <a:schemeClr val="accent2">
                    <a:lumMod val="75000"/>
                  </a:schemeClr>
                </a:solidFill>
              </a:rPr>
            </a:br>
            <a:r>
              <a:rPr lang="ro-RO" sz="3200" dirty="0">
                <a:solidFill>
                  <a:schemeClr val="accent2">
                    <a:lumMod val="75000"/>
                  </a:schemeClr>
                </a:solidFill>
              </a:rPr>
              <a:t/>
            </a:r>
            <a:br>
              <a:rPr lang="ro-RO" sz="3200" dirty="0">
                <a:solidFill>
                  <a:schemeClr val="accent2">
                    <a:lumMod val="75000"/>
                  </a:schemeClr>
                </a:solidFill>
              </a:rPr>
            </a:br>
            <a:endParaRPr lang="de-DE" sz="3200" b="1" dirty="0">
              <a:solidFill>
                <a:schemeClr val="accent2">
                  <a:lumMod val="75000"/>
                </a:schemeClr>
              </a:solidFill>
            </a:endParaRPr>
          </a:p>
        </p:txBody>
      </p:sp>
      <p:sp>
        <p:nvSpPr>
          <p:cNvPr id="3" name="Fußzeilenplatzhalter 2"/>
          <p:cNvSpPr>
            <a:spLocks noGrp="1"/>
          </p:cNvSpPr>
          <p:nvPr>
            <p:ph type="ftr" sz="quarter" idx="10"/>
          </p:nvPr>
        </p:nvSpPr>
        <p:spPr>
          <a:xfrm>
            <a:off x="2787558" y="6581000"/>
            <a:ext cx="3418449" cy="246221"/>
          </a:xfrm>
        </p:spPr>
        <p:txBody>
          <a:bodyPr/>
          <a:lstStyle/>
          <a:p>
            <a:r>
              <a:rPr lang="ro-RO" dirty="0" smtClean="0"/>
              <a:t>LUDMILA   VÎRLAN</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20/10/2016</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126" y="-43625"/>
            <a:ext cx="1898579" cy="138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1296" y="1080749"/>
            <a:ext cx="7776000" cy="558931"/>
          </a:xfrm>
        </p:spPr>
        <p:txBody>
          <a:bodyPr/>
          <a:lstStyle/>
          <a:p>
            <a:pPr algn="ctr"/>
            <a:r>
              <a:rPr lang="en-US" sz="2800" b="1" dirty="0" err="1">
                <a:solidFill>
                  <a:srgbClr val="FF0000"/>
                </a:solidFill>
              </a:rPr>
              <a:t>Obligaţiile</a:t>
            </a:r>
            <a:r>
              <a:rPr lang="en-US" sz="2800" b="1" dirty="0">
                <a:solidFill>
                  <a:srgbClr val="FF0000"/>
                </a:solidFill>
              </a:rPr>
              <a:t> </a:t>
            </a:r>
            <a:r>
              <a:rPr lang="en-US" sz="2800" b="1" dirty="0" err="1">
                <a:solidFill>
                  <a:srgbClr val="FF0000"/>
                </a:solidFill>
              </a:rPr>
              <a:t>consumatorului</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51860" y="1888441"/>
            <a:ext cx="7776000" cy="4239403"/>
          </a:xfrm>
        </p:spPr>
        <p:txBody>
          <a:bodyPr/>
          <a:lstStyle/>
          <a:p>
            <a:pPr marL="285750" indent="-285750" algn="just">
              <a:spcBef>
                <a:spcPts val="0"/>
              </a:spcBef>
              <a:spcAft>
                <a:spcPts val="0"/>
              </a:spcAft>
              <a:buFont typeface="Wingdings" panose="05000000000000000000" pitchFamily="2" charset="2"/>
              <a:buChar char="ü"/>
            </a:pPr>
            <a:r>
              <a:rPr lang="vi-VN" sz="2000" dirty="0">
                <a:solidFill>
                  <a:schemeClr val="tx1"/>
                </a:solidFill>
              </a:rPr>
              <a:t>să acorde acces personalului operatorului pentru citirea indicaţiilor contorului de apă, pentru prezentarea contorului la verificarea metrologică şi a integrităţii contorului de apă şi a sigiliilor aplicate acestuia, precum şi pentru deconectarea instalaţiilor sale interne de apă şi de canalizare în cazurile prevăzute de actele legislative şi de alte acte normative în domeniu</a:t>
            </a:r>
            <a:r>
              <a:rPr lang="vi-VN" sz="2000" dirty="0" smtClean="0">
                <a:solidFill>
                  <a:schemeClr val="tx1"/>
                </a:solidFill>
              </a:rPr>
              <a:t>;</a:t>
            </a:r>
            <a:endParaRPr lang="en-US" sz="20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vi-VN" sz="2000" dirty="0">
              <a:solidFill>
                <a:schemeClr val="tx1"/>
              </a:solidFill>
            </a:endParaRPr>
          </a:p>
          <a:p>
            <a:pPr marL="285750" indent="-285750" algn="just">
              <a:spcBef>
                <a:spcPts val="0"/>
              </a:spcBef>
              <a:spcAft>
                <a:spcPts val="0"/>
              </a:spcAft>
              <a:buFont typeface="Wingdings" panose="05000000000000000000" pitchFamily="2" charset="2"/>
              <a:buChar char="ü"/>
            </a:pPr>
            <a:r>
              <a:rPr lang="vi-VN" sz="2000" dirty="0">
                <a:solidFill>
                  <a:schemeClr val="tx1"/>
                </a:solidFill>
              </a:rPr>
              <a:t>să acorde acces personalului operatorilor la reţelele publice de alimentare cu apă şi de canalizare amplasate pe teritoriul consumatorului pentru efectuarea lucrărilor de intervenţie şi de reconstrucţie;</a:t>
            </a:r>
          </a:p>
          <a:p>
            <a:endParaRPr lang="ru-RU" dirty="0"/>
          </a:p>
        </p:txBody>
      </p:sp>
    </p:spTree>
    <p:extLst>
      <p:ext uri="{BB962C8B-B14F-4D97-AF65-F5344CB8AC3E}">
        <p14:creationId xmlns:p14="http://schemas.microsoft.com/office/powerpoint/2010/main" val="172131581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005528"/>
            <a:ext cx="7776000" cy="617928"/>
          </a:xfrm>
        </p:spPr>
        <p:txBody>
          <a:bodyPr/>
          <a:lstStyle/>
          <a:p>
            <a:pPr algn="ctr"/>
            <a:r>
              <a:rPr lang="en-US" sz="2800" b="1" dirty="0" err="1">
                <a:solidFill>
                  <a:srgbClr val="FF0000"/>
                </a:solidFill>
              </a:rPr>
              <a:t>Obligaţiile</a:t>
            </a:r>
            <a:r>
              <a:rPr lang="en-US" sz="2800" b="1" dirty="0">
                <a:solidFill>
                  <a:srgbClr val="FF0000"/>
                </a:solidFill>
              </a:rPr>
              <a:t> </a:t>
            </a:r>
            <a:r>
              <a:rPr lang="en-US" sz="2800" b="1" dirty="0" err="1">
                <a:solidFill>
                  <a:srgbClr val="FF0000"/>
                </a:solidFill>
              </a:rPr>
              <a:t>consumatorului</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2033517"/>
            <a:ext cx="7776000" cy="4244131"/>
          </a:xfrm>
        </p:spPr>
        <p:txBody>
          <a:bodyPr/>
          <a:lstStyle/>
          <a:p>
            <a:pPr marL="285750" indent="-285750" algn="just">
              <a:spcBef>
                <a:spcPts val="0"/>
              </a:spcBef>
              <a:spcAft>
                <a:spcPts val="0"/>
              </a:spcAft>
              <a:buFont typeface="Wingdings" panose="05000000000000000000" pitchFamily="2" charset="2"/>
              <a:buChar char="ü"/>
            </a:pPr>
            <a:r>
              <a:rPr lang="vi-VN" sz="2000" dirty="0">
                <a:solidFill>
                  <a:schemeClr val="tx1"/>
                </a:solidFill>
              </a:rPr>
              <a:t>să achite, în termenele stabilite, facturile pentru serviciul public de alimentare cu apă şi de canalizare</a:t>
            </a:r>
            <a:r>
              <a:rPr lang="vi-VN" sz="2000" dirty="0" smtClean="0">
                <a:solidFill>
                  <a:schemeClr val="tx1"/>
                </a:solidFill>
              </a:rPr>
              <a:t>;</a:t>
            </a:r>
            <a:endParaRPr lang="en-US" sz="20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vi-VN" sz="2000" dirty="0">
              <a:solidFill>
                <a:schemeClr val="tx1"/>
              </a:solidFill>
            </a:endParaRPr>
          </a:p>
          <a:p>
            <a:pPr marL="285750" indent="-285750" algn="just">
              <a:spcBef>
                <a:spcPts val="0"/>
              </a:spcBef>
              <a:spcAft>
                <a:spcPts val="0"/>
              </a:spcAft>
              <a:buFont typeface="Wingdings" panose="05000000000000000000" pitchFamily="2" charset="2"/>
              <a:buChar char="ü"/>
            </a:pPr>
            <a:r>
              <a:rPr lang="vi-VN" sz="2000" dirty="0">
                <a:solidFill>
                  <a:schemeClr val="tx1"/>
                </a:solidFill>
              </a:rPr>
              <a:t>să utilizeze apa în mod raţional şi fără fraude</a:t>
            </a:r>
            <a:r>
              <a:rPr lang="vi-VN" sz="2000" dirty="0" smtClean="0">
                <a:solidFill>
                  <a:schemeClr val="tx1"/>
                </a:solidFill>
              </a:rPr>
              <a:t>;</a:t>
            </a:r>
            <a:endParaRPr lang="en-US" sz="20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vi-VN" sz="2000" dirty="0">
              <a:solidFill>
                <a:schemeClr val="tx1"/>
              </a:solidFill>
            </a:endParaRPr>
          </a:p>
          <a:p>
            <a:pPr marL="285750" indent="-285750" algn="just">
              <a:buFont typeface="Wingdings" panose="05000000000000000000" pitchFamily="2" charset="2"/>
              <a:buChar char="ü"/>
            </a:pPr>
            <a:r>
              <a:rPr lang="vi-VN" sz="2000" dirty="0" smtClean="0">
                <a:solidFill>
                  <a:schemeClr val="tx1"/>
                </a:solidFill>
              </a:rPr>
              <a:t>să </a:t>
            </a:r>
            <a:r>
              <a:rPr lang="vi-VN" sz="2000" dirty="0">
                <a:solidFill>
                  <a:schemeClr val="tx1"/>
                </a:solidFill>
              </a:rPr>
              <a:t>nu execute conectări neautorizate la sistemul public de alimentare cu apă şi  de canalizare;</a:t>
            </a:r>
          </a:p>
          <a:p>
            <a:pPr marL="285750" indent="-285750" algn="just">
              <a:buFont typeface="Wingdings" panose="05000000000000000000" pitchFamily="2" charset="2"/>
              <a:buChar char="ü"/>
            </a:pPr>
            <a:r>
              <a:rPr lang="vi-VN" sz="2000" dirty="0">
                <a:solidFill>
                  <a:schemeClr val="tx1"/>
                </a:solidFill>
              </a:rPr>
              <a:t>să nu evacueze spre deversare în sistemul public de canalizare substanţe interzise de actele normative în vigoare şi care pot avaria reţelele publice sau pot afecta funcţionarea instalaţiilor de epurare a apelor uzate;</a:t>
            </a:r>
          </a:p>
          <a:p>
            <a:pPr algn="just"/>
            <a:endParaRPr lang="ru-RU" dirty="0"/>
          </a:p>
        </p:txBody>
      </p:sp>
    </p:spTree>
    <p:extLst>
      <p:ext uri="{BB962C8B-B14F-4D97-AF65-F5344CB8AC3E}">
        <p14:creationId xmlns:p14="http://schemas.microsoft.com/office/powerpoint/2010/main" val="165055050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78399"/>
            <a:ext cx="7776000" cy="628650"/>
          </a:xfrm>
        </p:spPr>
        <p:txBody>
          <a:bodyPr/>
          <a:lstStyle/>
          <a:p>
            <a:pPr algn="ctr"/>
            <a:r>
              <a:rPr lang="en-US" sz="2800" b="1" dirty="0" err="1">
                <a:solidFill>
                  <a:srgbClr val="FF0000"/>
                </a:solidFill>
              </a:rPr>
              <a:t>Obligaţiile</a:t>
            </a:r>
            <a:r>
              <a:rPr lang="en-US" sz="2800" b="1" dirty="0">
                <a:solidFill>
                  <a:srgbClr val="FF0000"/>
                </a:solidFill>
              </a:rPr>
              <a:t> </a:t>
            </a:r>
            <a:r>
              <a:rPr lang="en-US" sz="2800" b="1" dirty="0" err="1">
                <a:solidFill>
                  <a:srgbClr val="FF0000"/>
                </a:solidFill>
              </a:rPr>
              <a:t>consumatorului</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2047164"/>
            <a:ext cx="7776000" cy="4216836"/>
          </a:xfrm>
        </p:spPr>
        <p:txBody>
          <a:bodyPr/>
          <a:lstStyle/>
          <a:p>
            <a:pPr marL="285750" indent="-285750" algn="just">
              <a:buFont typeface="Wingdings" panose="05000000000000000000" pitchFamily="2" charset="2"/>
              <a:buChar char="ü"/>
            </a:pPr>
            <a:endParaRPr lang="en-US" sz="2000" dirty="0" smtClean="0">
              <a:solidFill>
                <a:schemeClr val="tx1"/>
              </a:solidFill>
            </a:endParaRPr>
          </a:p>
          <a:p>
            <a:pPr marL="285750" indent="-285750" algn="just">
              <a:buFont typeface="Wingdings" panose="05000000000000000000" pitchFamily="2" charset="2"/>
              <a:buChar char="ü"/>
            </a:pPr>
            <a:r>
              <a:rPr lang="vi-VN" sz="2000" dirty="0" smtClean="0">
                <a:solidFill>
                  <a:schemeClr val="tx1"/>
                </a:solidFill>
              </a:rPr>
              <a:t>să </a:t>
            </a:r>
            <a:r>
              <a:rPr lang="vi-VN" sz="2000" dirty="0">
                <a:solidFill>
                  <a:schemeClr val="tx1"/>
                </a:solidFill>
              </a:rPr>
              <a:t>menţină curăţenia şi să întreţină în stare corespunzătoare căminul de vizitare în care este instalat contorul, amplasat pe proprietatea sa;</a:t>
            </a:r>
          </a:p>
          <a:p>
            <a:pPr marL="285750" indent="-285750" algn="just">
              <a:buFont typeface="Wingdings" panose="05000000000000000000" pitchFamily="2" charset="2"/>
              <a:buChar char="ü"/>
            </a:pPr>
            <a:r>
              <a:rPr lang="vi-VN" sz="2000" dirty="0" smtClean="0">
                <a:solidFill>
                  <a:schemeClr val="tx1"/>
                </a:solidFill>
              </a:rPr>
              <a:t>să </a:t>
            </a:r>
            <a:r>
              <a:rPr lang="vi-VN" sz="2000" dirty="0">
                <a:solidFill>
                  <a:schemeClr val="tx1"/>
                </a:solidFill>
              </a:rPr>
              <a:t>execute lucrări de întreţinere şi reparaţie, care îi revin conform reglementărilor legale, la instalaţiile interne de apă şi de canalizare pe care le are în folosinţă pentru a nu admite pierderi de apă sau, în caz de funcţionare necorespunzătoare a acestora, pentru a nu crea pericol pentru sănătatea publică</a:t>
            </a:r>
            <a:r>
              <a:rPr lang="vi-VN" sz="2000" dirty="0" smtClean="0">
                <a:solidFill>
                  <a:schemeClr val="tx1"/>
                </a:solidFill>
              </a:rPr>
              <a:t>;</a:t>
            </a:r>
            <a:endParaRPr lang="vi-VN" sz="2000" dirty="0">
              <a:solidFill>
                <a:schemeClr val="tx1"/>
              </a:solidFill>
            </a:endParaRPr>
          </a:p>
        </p:txBody>
      </p:sp>
    </p:spTree>
    <p:extLst>
      <p:ext uri="{BB962C8B-B14F-4D97-AF65-F5344CB8AC3E}">
        <p14:creationId xmlns:p14="http://schemas.microsoft.com/office/powerpoint/2010/main" val="148792591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9535" y="1073767"/>
            <a:ext cx="7776000" cy="617928"/>
          </a:xfrm>
        </p:spPr>
        <p:txBody>
          <a:bodyPr/>
          <a:lstStyle/>
          <a:p>
            <a:pPr algn="ctr"/>
            <a:r>
              <a:rPr lang="en-US" sz="2800" b="1" dirty="0" err="1">
                <a:solidFill>
                  <a:srgbClr val="FF0000"/>
                </a:solidFill>
              </a:rPr>
              <a:t>Obligaţiile</a:t>
            </a:r>
            <a:r>
              <a:rPr lang="en-US" sz="2800" b="1" dirty="0">
                <a:solidFill>
                  <a:srgbClr val="FF0000"/>
                </a:solidFill>
              </a:rPr>
              <a:t> </a:t>
            </a:r>
            <a:r>
              <a:rPr lang="en-US" sz="2800" b="1" dirty="0" err="1">
                <a:solidFill>
                  <a:srgbClr val="FF0000"/>
                </a:solidFill>
              </a:rPr>
              <a:t>consumatorului</a:t>
            </a: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691695"/>
            <a:ext cx="7776000" cy="4121929"/>
          </a:xfrm>
        </p:spPr>
        <p:txBody>
          <a:bodyPr/>
          <a:lstStyle/>
          <a:p>
            <a:pPr marL="285750" indent="-285750" algn="just">
              <a:buFont typeface="Wingdings" panose="05000000000000000000" pitchFamily="2" charset="2"/>
              <a:buChar char="ü"/>
            </a:pPr>
            <a:r>
              <a:rPr lang="vi-VN" sz="2000" dirty="0">
                <a:solidFill>
                  <a:schemeClr val="tx1"/>
                </a:solidFill>
              </a:rPr>
              <a:t>să informeze, în termen de 7 zile lucrătoare, operatorul despre toate cazurile transferului sau vînzării către alţi  proprietari a imobilului şi a instalaţiilor sale interne de apă şi de canalizare, precum şi despre modificarea altor date menţionate în contractul de furnizare a serviciului public de alimentare cu apă şi de canalizare;</a:t>
            </a:r>
          </a:p>
          <a:p>
            <a:pPr marL="285750" indent="-285750" algn="just">
              <a:buFont typeface="Wingdings" panose="05000000000000000000" pitchFamily="2" charset="2"/>
              <a:buChar char="ü"/>
            </a:pPr>
            <a:r>
              <a:rPr lang="vi-VN" sz="2000" dirty="0" smtClean="0">
                <a:solidFill>
                  <a:schemeClr val="tx1"/>
                </a:solidFill>
              </a:rPr>
              <a:t>să </a:t>
            </a:r>
            <a:r>
              <a:rPr lang="vi-VN" sz="2000" dirty="0">
                <a:solidFill>
                  <a:schemeClr val="tx1"/>
                </a:solidFill>
              </a:rPr>
              <a:t>achite operatorului prejudiciile cauzate prin deteriorarea sistemului public de alimentare cu apă şi de canalizare, prin evacuarea în reţelele publice de canalizare a substanţelor interzise spre deversare şi a apelor uzate cu un conţinut sporit de poluanţi, precum şi în alte cazuri prevăzute de lege.</a:t>
            </a:r>
            <a:br>
              <a:rPr lang="vi-VN" sz="2000" dirty="0">
                <a:solidFill>
                  <a:schemeClr val="tx1"/>
                </a:solidFill>
              </a:rPr>
            </a:br>
            <a:endParaRPr lang="ru-RU" sz="2000" dirty="0">
              <a:solidFill>
                <a:schemeClr val="tx1"/>
              </a:solidFill>
            </a:endParaRPr>
          </a:p>
          <a:p>
            <a:pPr algn="just"/>
            <a:endParaRPr lang="ru-RU" sz="2000" dirty="0">
              <a:solidFill>
                <a:schemeClr val="tx1"/>
              </a:solidFill>
            </a:endParaRPr>
          </a:p>
        </p:txBody>
      </p:sp>
    </p:spTree>
    <p:extLst>
      <p:ext uri="{BB962C8B-B14F-4D97-AF65-F5344CB8AC3E}">
        <p14:creationId xmlns:p14="http://schemas.microsoft.com/office/powerpoint/2010/main" val="49063184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025456"/>
            <a:ext cx="7776000" cy="617928"/>
          </a:xfrm>
        </p:spPr>
        <p:txBody>
          <a:bodyPr/>
          <a:lstStyle/>
          <a:p>
            <a:pPr algn="ctr"/>
            <a:r>
              <a:rPr lang="en-US" sz="2800" b="1" dirty="0" err="1" smtClean="0">
                <a:solidFill>
                  <a:srgbClr val="FF0000"/>
                </a:solidFill>
              </a:rPr>
              <a:t>Operatori</a:t>
            </a:r>
            <a:r>
              <a:rPr lang="ro-RO" sz="2800" b="1" dirty="0">
                <a:solidFill>
                  <a:srgbClr val="FF0000"/>
                </a:solidFill>
              </a:rPr>
              <a:t>i</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929987"/>
            <a:ext cx="7776000" cy="4343931"/>
          </a:xfrm>
        </p:spPr>
        <p:txBody>
          <a:bodyPr/>
          <a:lstStyle/>
          <a:p>
            <a:pPr marL="285750" indent="-285750" algn="just">
              <a:buFont typeface="Wingdings" panose="05000000000000000000" pitchFamily="2" charset="2"/>
              <a:buChar char="Ø"/>
            </a:pPr>
            <a:r>
              <a:rPr lang="ro-RO" sz="2000" b="1" dirty="0" smtClean="0">
                <a:solidFill>
                  <a:srgbClr val="C00000"/>
                </a:solidFill>
              </a:rPr>
              <a:t>Operator</a:t>
            </a:r>
            <a:r>
              <a:rPr lang="ro-RO" sz="2000" dirty="0" smtClean="0">
                <a:solidFill>
                  <a:srgbClr val="C00000"/>
                </a:solidFill>
              </a:rPr>
              <a:t> </a:t>
            </a:r>
            <a:r>
              <a:rPr lang="ro-RO" sz="2000" dirty="0" smtClean="0">
                <a:solidFill>
                  <a:schemeClr val="tx1"/>
                </a:solidFill>
              </a:rPr>
              <a:t>- persoana juridica titulara a unei licente de furnizare-prestare,  care asigura furnizarea apei potabile si/sau industriale, respectiv preluarea epurarea si deversarea in emisar a apelor uzate.</a:t>
            </a:r>
          </a:p>
          <a:p>
            <a:pPr marL="285750" indent="-285750" algn="just">
              <a:buFont typeface="Wingdings" panose="05000000000000000000" pitchFamily="2" charset="2"/>
              <a:buChar char="Ø"/>
            </a:pPr>
            <a:r>
              <a:rPr lang="ro-RO" sz="2000" b="1" dirty="0" smtClean="0">
                <a:solidFill>
                  <a:srgbClr val="C00000"/>
                </a:solidFill>
              </a:rPr>
              <a:t>Operatorul de servicii de alimentare cu apa şi de canalizare, </a:t>
            </a:r>
            <a:r>
              <a:rPr lang="ro-RO" sz="2000" dirty="0" smtClean="0">
                <a:solidFill>
                  <a:schemeClr val="tx1"/>
                </a:solidFill>
              </a:rPr>
              <a:t>indiferent de forma de proprietate, organizare şi de modul în care este organizată gestiunea serviciilor în cadrul unităţilor administrativ-teritoriale, se va conforma prevederilor </a:t>
            </a:r>
            <a:r>
              <a:rPr lang="ro-RO" sz="2000" dirty="0" smtClean="0">
                <a:solidFill>
                  <a:schemeClr val="tx1"/>
                </a:solidFill>
              </a:rPr>
              <a:t>R</a:t>
            </a:r>
            <a:r>
              <a:rPr lang="ro-RO" sz="2000" dirty="0" smtClean="0">
                <a:solidFill>
                  <a:schemeClr val="tx1"/>
                </a:solidFill>
              </a:rPr>
              <a:t>egulamentului serviciului de alimentare cu apa şi de canalizare aprobat de ANRE.</a:t>
            </a:r>
            <a:endParaRPr lang="ro-RO" sz="2000" dirty="0" smtClean="0">
              <a:solidFill>
                <a:schemeClr val="tx1"/>
              </a:solidFill>
            </a:endParaRPr>
          </a:p>
        </p:txBody>
      </p:sp>
    </p:spTree>
    <p:extLst>
      <p:ext uri="{BB962C8B-B14F-4D97-AF65-F5344CB8AC3E}">
        <p14:creationId xmlns:p14="http://schemas.microsoft.com/office/powerpoint/2010/main" val="114409950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039548"/>
            <a:ext cx="7776000" cy="617928"/>
          </a:xfrm>
        </p:spPr>
        <p:txBody>
          <a:bodyPr/>
          <a:lstStyle/>
          <a:p>
            <a:pPr algn="ctr"/>
            <a:r>
              <a:rPr lang="ro-RO" sz="2800" b="1" dirty="0" smtClean="0">
                <a:solidFill>
                  <a:srgbClr val="FF0000"/>
                </a:solidFill>
              </a:rPr>
              <a:t>Cine poate avea calitatea de operator?</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841820"/>
            <a:ext cx="7776000" cy="4457380"/>
          </a:xfrm>
        </p:spPr>
        <p:txBody>
          <a:bodyPr/>
          <a:lstStyle/>
          <a:p>
            <a:pPr algn="ctr"/>
            <a:r>
              <a:rPr lang="ro-RO" sz="2000" dirty="0">
                <a:solidFill>
                  <a:srgbClr val="FF0000"/>
                </a:solidFill>
              </a:rPr>
              <a:t>Conform art. 12 alin. (2) și art. 13 alin. (4) g</a:t>
            </a:r>
            <a:r>
              <a:rPr lang="vi-VN" sz="2000" dirty="0">
                <a:solidFill>
                  <a:srgbClr val="FF0000"/>
                </a:solidFill>
              </a:rPr>
              <a:t>estiunea </a:t>
            </a:r>
            <a:r>
              <a:rPr lang="ro-RO" sz="2000" dirty="0">
                <a:solidFill>
                  <a:srgbClr val="FF0000"/>
                </a:solidFill>
              </a:rPr>
              <a:t>serviciului de alimentare cu apă și de canalizare poate fi realizată prin</a:t>
            </a:r>
            <a:r>
              <a:rPr lang="vi-VN" sz="2000" dirty="0">
                <a:solidFill>
                  <a:srgbClr val="FF0000"/>
                </a:solidFill>
              </a:rPr>
              <a:t> intermediul unor operatori, care pot fi: </a:t>
            </a:r>
            <a:endParaRPr lang="ro-RO" sz="2000" dirty="0">
              <a:solidFill>
                <a:srgbClr val="FF0000"/>
              </a:solidFill>
            </a:endParaRPr>
          </a:p>
          <a:p>
            <a:pPr marL="285750" indent="-285750" algn="just">
              <a:buFont typeface="Wingdings" panose="05000000000000000000" pitchFamily="2" charset="2"/>
              <a:buChar char="ü"/>
            </a:pPr>
            <a:r>
              <a:rPr lang="vi-VN" sz="2000" dirty="0" smtClean="0">
                <a:solidFill>
                  <a:schemeClr val="tx1"/>
                </a:solidFill>
              </a:rPr>
              <a:t>structuri </a:t>
            </a:r>
            <a:r>
              <a:rPr lang="vi-VN" sz="2000" dirty="0">
                <a:solidFill>
                  <a:schemeClr val="tx1"/>
                </a:solidFill>
              </a:rPr>
              <a:t>specializate (secţie, direcţie) organizate în cadrul autorităţilor administraţiei publice </a:t>
            </a:r>
            <a:r>
              <a:rPr lang="vi-VN" sz="2000" dirty="0" smtClean="0">
                <a:solidFill>
                  <a:schemeClr val="tx1"/>
                </a:solidFill>
              </a:rPr>
              <a:t>locale</a:t>
            </a:r>
            <a:r>
              <a:rPr lang="ro-RO" sz="2000" dirty="0" smtClean="0">
                <a:solidFill>
                  <a:schemeClr val="tx1"/>
                </a:solidFill>
              </a:rPr>
              <a:t>;</a:t>
            </a:r>
            <a:endParaRPr lang="vi-VN" sz="2000" dirty="0">
              <a:solidFill>
                <a:schemeClr val="tx1"/>
              </a:solidFill>
            </a:endParaRPr>
          </a:p>
          <a:p>
            <a:pPr marL="285750" indent="-285750" algn="just">
              <a:buFont typeface="Wingdings" panose="05000000000000000000" pitchFamily="2" charset="2"/>
              <a:buChar char="ü"/>
            </a:pPr>
            <a:r>
              <a:rPr lang="vi-VN" sz="2000" dirty="0" smtClean="0">
                <a:solidFill>
                  <a:schemeClr val="tx1"/>
                </a:solidFill>
              </a:rPr>
              <a:t>societăţi </a:t>
            </a:r>
            <a:r>
              <a:rPr lang="vi-VN" sz="2000" dirty="0">
                <a:solidFill>
                  <a:schemeClr val="tx1"/>
                </a:solidFill>
              </a:rPr>
              <a:t>comerciale, întreprinderi municipale şi de stat de furnizare a serviciului public de alimentare cu apă şi de canalizare, înfiinţate de autorităţile administraţiei publice locale sau de organul central de specialitate, după caz, cu capital social al unităţilor administrativ-teritoriale sau de stat; </a:t>
            </a:r>
          </a:p>
          <a:p>
            <a:pPr marL="285750" indent="-285750" algn="just">
              <a:buFont typeface="Wingdings" panose="05000000000000000000" pitchFamily="2" charset="2"/>
              <a:buChar char="ü"/>
            </a:pPr>
            <a:r>
              <a:rPr lang="vi-VN" sz="2000" dirty="0" smtClean="0">
                <a:solidFill>
                  <a:schemeClr val="tx1"/>
                </a:solidFill>
              </a:rPr>
              <a:t>societăţi </a:t>
            </a:r>
            <a:r>
              <a:rPr lang="vi-VN" sz="2000" dirty="0">
                <a:solidFill>
                  <a:schemeClr val="tx1"/>
                </a:solidFill>
              </a:rPr>
              <a:t>comerciale de furnizare a serviciului public de alimentare cu apă şi de canalizare cu capital social privat sau mixt.</a:t>
            </a:r>
            <a:endParaRPr lang="ru-RU" sz="2000" dirty="0">
              <a:solidFill>
                <a:schemeClr val="tx1"/>
              </a:solidFill>
            </a:endParaRPr>
          </a:p>
        </p:txBody>
      </p:sp>
    </p:spTree>
    <p:extLst>
      <p:ext uri="{BB962C8B-B14F-4D97-AF65-F5344CB8AC3E}">
        <p14:creationId xmlns:p14="http://schemas.microsoft.com/office/powerpoint/2010/main" val="386686771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3182" y="828108"/>
            <a:ext cx="7776000" cy="536669"/>
          </a:xfrm>
        </p:spPr>
        <p:txBody>
          <a:bodyPr/>
          <a:lstStyle/>
          <a:p>
            <a:pPr algn="ctr"/>
            <a:r>
              <a:rPr lang="ro-RO" sz="2800" b="1" dirty="0" smtClean="0">
                <a:solidFill>
                  <a:srgbClr val="FF0000"/>
                </a:solidFill>
              </a:rPr>
              <a:t>Atribuţiile operatorului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793182" y="1529940"/>
            <a:ext cx="7776000" cy="4885898"/>
          </a:xfrm>
        </p:spPr>
        <p:txBody>
          <a:bodyPr/>
          <a:lstStyle/>
          <a:p>
            <a:pPr algn="just">
              <a:spcBef>
                <a:spcPts val="0"/>
              </a:spcBef>
              <a:spcAft>
                <a:spcPts val="0"/>
              </a:spcAft>
            </a:pPr>
            <a:r>
              <a:rPr lang="ro-RO" sz="2000" dirty="0"/>
              <a:t>   </a:t>
            </a:r>
            <a:r>
              <a:rPr lang="ro-RO" sz="2000" i="1" dirty="0"/>
              <a:t> </a:t>
            </a:r>
            <a:endParaRPr lang="ro-RO" sz="2000" i="1" dirty="0" smtClean="0"/>
          </a:p>
          <a:p>
            <a:pPr algn="just">
              <a:spcBef>
                <a:spcPts val="0"/>
              </a:spcBef>
              <a:spcAft>
                <a:spcPts val="0"/>
              </a:spcAft>
            </a:pPr>
            <a:r>
              <a:rPr lang="vi-VN" sz="2000" dirty="0">
                <a:solidFill>
                  <a:schemeClr val="tx1"/>
                </a:solidFill>
              </a:rPr>
              <a:t>Potrivit art.14 din Legea nr.303 din 13.12.2013, în domeniul serviciului public de alimentare cu apă şi de canalizare, </a:t>
            </a:r>
            <a:r>
              <a:rPr lang="vi-VN" sz="2000" b="1" dirty="0">
                <a:solidFill>
                  <a:schemeClr val="tx1"/>
                </a:solidFill>
              </a:rPr>
              <a:t>operatorul trebuie să asigure: </a:t>
            </a:r>
          </a:p>
          <a:p>
            <a:pPr algn="just">
              <a:spcBef>
                <a:spcPts val="0"/>
              </a:spcBef>
              <a:spcAft>
                <a:spcPts val="0"/>
              </a:spcAft>
            </a:pPr>
            <a:endParaRPr lang="ro-RO" sz="2000" dirty="0" smtClean="0">
              <a:solidFill>
                <a:srgbClr val="FF0000"/>
              </a:solidFill>
            </a:endParaRPr>
          </a:p>
          <a:p>
            <a:pPr marL="342900" indent="-342900" algn="just">
              <a:spcBef>
                <a:spcPts val="0"/>
              </a:spcBef>
              <a:spcAft>
                <a:spcPts val="0"/>
              </a:spcAft>
              <a:buFont typeface="Wingdings" panose="05000000000000000000" pitchFamily="2" charset="2"/>
              <a:buChar char="ü"/>
            </a:pPr>
            <a:r>
              <a:rPr lang="ro-RO" sz="2000" dirty="0" smtClean="0">
                <a:solidFill>
                  <a:schemeClr val="tx1"/>
                </a:solidFill>
              </a:rPr>
              <a:t>captarea</a:t>
            </a:r>
            <a:r>
              <a:rPr lang="ro-RO" sz="2000" dirty="0">
                <a:solidFill>
                  <a:schemeClr val="tx1"/>
                </a:solidFill>
              </a:rPr>
              <a:t>, tratarea, transportul, acumularea şi distribuţia apei, respectiv, canalizarea, epurarea şi evacuarea apelor uzate; </a:t>
            </a:r>
            <a:endParaRPr lang="en-US" sz="2000" dirty="0" smtClean="0">
              <a:solidFill>
                <a:schemeClr val="tx1"/>
              </a:solidFill>
            </a:endParaRPr>
          </a:p>
          <a:p>
            <a:pPr marL="342900" indent="-342900" algn="just">
              <a:spcBef>
                <a:spcPts val="0"/>
              </a:spcBef>
              <a:spcAft>
                <a:spcPts val="0"/>
              </a:spcAft>
              <a:buFont typeface="Wingdings" panose="05000000000000000000" pitchFamily="2" charset="2"/>
              <a:buChar char="ü"/>
            </a:pPr>
            <a:endParaRPr lang="ro-RO" sz="2000" dirty="0" smtClean="0">
              <a:solidFill>
                <a:schemeClr val="tx1"/>
              </a:solidFill>
            </a:endParaRPr>
          </a:p>
          <a:p>
            <a:pPr marL="342900" indent="-342900" algn="just">
              <a:spcBef>
                <a:spcPts val="0"/>
              </a:spcBef>
              <a:spcAft>
                <a:spcPts val="0"/>
              </a:spcAft>
              <a:buFont typeface="Wingdings" panose="05000000000000000000" pitchFamily="2" charset="2"/>
              <a:buChar char="ü"/>
            </a:pPr>
            <a:r>
              <a:rPr lang="ro-RO" sz="2000" dirty="0" smtClean="0">
                <a:solidFill>
                  <a:schemeClr val="tx1"/>
                </a:solidFill>
              </a:rPr>
              <a:t>exploatarea </a:t>
            </a:r>
            <a:r>
              <a:rPr lang="ro-RO" sz="2000" dirty="0">
                <a:solidFill>
                  <a:schemeClr val="tx1"/>
                </a:solidFill>
              </a:rPr>
              <a:t>sistemului public de alimentare cu apă şi a sistemului public de canalizare pînă la punctul de delimitare a reţelelor publice şi a celor interne ale consumatorului în condiţii de siguranţă şi eficienţă tehnico-economică, cu respectarea tehnologiilor şi a instrucţiunilor tehnice de exploatare</a:t>
            </a:r>
            <a:r>
              <a:rPr lang="ro-RO" sz="2000" dirty="0" smtClean="0">
                <a:solidFill>
                  <a:schemeClr val="tx1"/>
                </a:solidFill>
              </a:rPr>
              <a:t>;</a:t>
            </a:r>
          </a:p>
          <a:p>
            <a:pPr algn="just"/>
            <a:r>
              <a:rPr lang="ro-RO" sz="2000" dirty="0"/>
              <a:t> </a:t>
            </a:r>
            <a:r>
              <a:rPr lang="ro-RO" dirty="0"/>
              <a:t/>
            </a:r>
            <a:br>
              <a:rPr lang="ro-RO" dirty="0"/>
            </a:br>
            <a:endParaRPr lang="ru-RU" dirty="0"/>
          </a:p>
        </p:txBody>
      </p:sp>
    </p:spTree>
    <p:extLst>
      <p:ext uri="{BB962C8B-B14F-4D97-AF65-F5344CB8AC3E}">
        <p14:creationId xmlns:p14="http://schemas.microsoft.com/office/powerpoint/2010/main" val="411155668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009935"/>
            <a:ext cx="7776000" cy="682388"/>
          </a:xfrm>
        </p:spPr>
        <p:txBody>
          <a:bodyPr/>
          <a:lstStyle/>
          <a:p>
            <a:pPr algn="ctr"/>
            <a:r>
              <a:rPr lang="ro-RO" sz="2800" b="1" dirty="0">
                <a:solidFill>
                  <a:srgbClr val="FF0000"/>
                </a:solidFill>
              </a:rPr>
              <a:t>Atribuţiile operatorului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817934"/>
            <a:ext cx="7776000" cy="4159785"/>
          </a:xfrm>
        </p:spPr>
        <p:txBody>
          <a:bodyPr/>
          <a:lstStyle/>
          <a:p>
            <a:pPr marL="285750" indent="-285750" algn="just">
              <a:buFont typeface="Wingdings" panose="05000000000000000000" pitchFamily="2" charset="2"/>
              <a:buChar char="ü"/>
            </a:pPr>
            <a:r>
              <a:rPr lang="ro-RO" sz="2200" dirty="0">
                <a:solidFill>
                  <a:schemeClr val="tx1"/>
                </a:solidFill>
              </a:rPr>
              <a:t>instituirea, supravegherea şi întreţinerea, în conformitate cu prevederile legale, a zonelor de protecţie a construcţiilor şi instalaţiilor specifice sistemelor publice de alimentare cu apă, de canalizare şi de epurare a apelor uzate</a:t>
            </a:r>
            <a:r>
              <a:rPr lang="ro-RO" sz="2200" dirty="0" smtClean="0">
                <a:solidFill>
                  <a:schemeClr val="tx1"/>
                </a:solidFill>
              </a:rPr>
              <a:t>;</a:t>
            </a:r>
            <a:endParaRPr lang="en-US" sz="2200" dirty="0" smtClean="0">
              <a:solidFill>
                <a:schemeClr val="tx1"/>
              </a:solidFill>
            </a:endParaRPr>
          </a:p>
          <a:p>
            <a:pPr marL="285750" indent="-285750" algn="just">
              <a:spcBef>
                <a:spcPts val="0"/>
              </a:spcBef>
              <a:spcAft>
                <a:spcPts val="0"/>
              </a:spcAft>
              <a:buFont typeface="Wingdings" panose="05000000000000000000" pitchFamily="2" charset="2"/>
              <a:buChar char="ü"/>
            </a:pPr>
            <a:r>
              <a:rPr lang="ro-RO" sz="2200" dirty="0">
                <a:solidFill>
                  <a:schemeClr val="tx1"/>
                </a:solidFill>
              </a:rPr>
              <a:t>monitorizarea strictă a calităţii apei potabile şi a apei uzate distribuite/ recepţionate prin intermediul sistemelor publice de alimentare cu apă şi/sau de canalizare, în conformitate cu normele igienico-sanitare în vigoare şi cu concentraţiile maximal admisibile ale substanţelor poluante în apele uzate la deversarea lor în reţeaua publică de canalizare, în staţia de epurare sau în emisar; </a:t>
            </a:r>
            <a:endParaRPr lang="en-US" sz="22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ro-RO" sz="2000" dirty="0">
              <a:solidFill>
                <a:schemeClr val="tx1"/>
              </a:solidFill>
            </a:endParaRPr>
          </a:p>
          <a:p>
            <a:pPr algn="just"/>
            <a:endParaRPr lang="en-US" sz="2000" dirty="0">
              <a:solidFill>
                <a:schemeClr val="tx1"/>
              </a:solidFill>
            </a:endParaRPr>
          </a:p>
          <a:p>
            <a:pPr algn="just"/>
            <a:endParaRPr lang="ru-RU" dirty="0"/>
          </a:p>
        </p:txBody>
      </p:sp>
    </p:spTree>
    <p:extLst>
      <p:ext uri="{BB962C8B-B14F-4D97-AF65-F5344CB8AC3E}">
        <p14:creationId xmlns:p14="http://schemas.microsoft.com/office/powerpoint/2010/main" val="112557969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5218" y="1015736"/>
            <a:ext cx="7818555" cy="617928"/>
          </a:xfrm>
        </p:spPr>
        <p:txBody>
          <a:bodyPr/>
          <a:lstStyle/>
          <a:p>
            <a:pPr algn="ctr"/>
            <a:r>
              <a:rPr lang="ro-RO" sz="2800" b="1" dirty="0">
                <a:solidFill>
                  <a:srgbClr val="FF0000"/>
                </a:solidFill>
              </a:rPr>
              <a:t>Atribuţiile operatorului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842448"/>
            <a:ext cx="7776000" cy="4421552"/>
          </a:xfrm>
        </p:spPr>
        <p:txBody>
          <a:bodyPr/>
          <a:lstStyle/>
          <a:p>
            <a:pPr marL="285750" indent="-285750" algn="just">
              <a:buFont typeface="Wingdings" panose="05000000000000000000" pitchFamily="2" charset="2"/>
              <a:buChar char="ü"/>
            </a:pPr>
            <a:r>
              <a:rPr lang="ro-RO" sz="2200" dirty="0">
                <a:solidFill>
                  <a:schemeClr val="tx1"/>
                </a:solidFill>
              </a:rPr>
              <a:t>captarea apei brute şi deversarea apelor uzate în receptorii naturali cu respectarea strictă a condiţiilor indicate în autorizaţia de utilizare a apei; </a:t>
            </a:r>
          </a:p>
          <a:p>
            <a:pPr marL="285750" indent="-285750" algn="just">
              <a:spcBef>
                <a:spcPts val="0"/>
              </a:spcBef>
              <a:spcAft>
                <a:spcPts val="0"/>
              </a:spcAft>
              <a:buFont typeface="Wingdings" panose="05000000000000000000" pitchFamily="2" charset="2"/>
              <a:buChar char="ü"/>
            </a:pPr>
            <a:r>
              <a:rPr lang="ro-RO" sz="2200" dirty="0">
                <a:solidFill>
                  <a:schemeClr val="tx1"/>
                </a:solidFill>
              </a:rPr>
              <a:t>întreţinerea şi menţinerea în stare de funcţionare permanentă a sistemelor publice de alimentare cu apă şi de canalizare, cu excepţia situaţiilor de forţămajoră; </a:t>
            </a:r>
            <a:endParaRPr lang="en-US" sz="22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ro-RO" sz="2200" dirty="0">
              <a:solidFill>
                <a:schemeClr val="tx1"/>
              </a:solidFill>
            </a:endParaRPr>
          </a:p>
          <a:p>
            <a:pPr marL="285750" indent="-285750" algn="just">
              <a:spcBef>
                <a:spcPts val="0"/>
              </a:spcBef>
              <a:spcAft>
                <a:spcPts val="0"/>
              </a:spcAft>
              <a:buFont typeface="Wingdings" panose="05000000000000000000" pitchFamily="2" charset="2"/>
              <a:buChar char="ü"/>
            </a:pPr>
            <a:r>
              <a:rPr lang="ro-RO" sz="2200" dirty="0">
                <a:solidFill>
                  <a:schemeClr val="tx1"/>
                </a:solidFill>
              </a:rPr>
              <a:t>măsurarea volumelor de apă produsă, distribuită şi facturată, cu contoare de apă legalizate, adecvate şi verificate metrologic conform cerinţelor prevăzute în Legea metrologiei nr. 647-XIII din 17 noiembrie 1995;</a:t>
            </a:r>
            <a:endParaRPr lang="en-US" sz="2200" dirty="0">
              <a:solidFill>
                <a:schemeClr val="tx1"/>
              </a:solidFill>
            </a:endParaRPr>
          </a:p>
          <a:p>
            <a:endParaRPr lang="ru-RU" sz="2400" dirty="0">
              <a:solidFill>
                <a:schemeClr val="tx1"/>
              </a:solidFill>
            </a:endParaRPr>
          </a:p>
        </p:txBody>
      </p:sp>
    </p:spTree>
    <p:extLst>
      <p:ext uri="{BB962C8B-B14F-4D97-AF65-F5344CB8AC3E}">
        <p14:creationId xmlns:p14="http://schemas.microsoft.com/office/powerpoint/2010/main" val="108754170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185594"/>
            <a:ext cx="7776000" cy="460099"/>
          </a:xfrm>
        </p:spPr>
        <p:txBody>
          <a:bodyPr/>
          <a:lstStyle/>
          <a:p>
            <a:pPr algn="ctr"/>
            <a:r>
              <a:rPr lang="ro-RO" sz="2800" b="1" dirty="0" smtClean="0">
                <a:solidFill>
                  <a:srgbClr val="FF0000"/>
                </a:solidFill>
              </a:rPr>
              <a:t>Atribuţiile </a:t>
            </a:r>
            <a:r>
              <a:rPr lang="ro-RO" sz="2800" b="1" dirty="0">
                <a:solidFill>
                  <a:srgbClr val="FF0000"/>
                </a:solidFill>
              </a:rPr>
              <a:t>operatorului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2129051"/>
            <a:ext cx="7776000" cy="3850364"/>
          </a:xfrm>
        </p:spPr>
        <p:txBody>
          <a:bodyPr/>
          <a:lstStyle/>
          <a:p>
            <a:pPr marL="285750" indent="-285750" algn="just">
              <a:spcBef>
                <a:spcPts val="0"/>
              </a:spcBef>
              <a:spcAft>
                <a:spcPts val="0"/>
              </a:spcAft>
              <a:buFont typeface="Wingdings" panose="05000000000000000000" pitchFamily="2" charset="2"/>
              <a:buChar char="ü"/>
            </a:pPr>
            <a:r>
              <a:rPr lang="ro-RO" sz="2400" dirty="0" smtClean="0">
                <a:solidFill>
                  <a:schemeClr val="tx1"/>
                </a:solidFill>
              </a:rPr>
              <a:t>întreţinerea </a:t>
            </a:r>
            <a:r>
              <a:rPr lang="ro-RO" sz="2400" dirty="0">
                <a:solidFill>
                  <a:schemeClr val="tx1"/>
                </a:solidFill>
              </a:rPr>
              <a:t>şi menţinerea în stare de funcţionare permanentă a sistemelor publice de alimentare cu apă şi de canalizare, cu excepţia situaţiilor de </a:t>
            </a:r>
            <a:r>
              <a:rPr lang="ro-RO" sz="2400" dirty="0" smtClean="0">
                <a:solidFill>
                  <a:schemeClr val="tx1"/>
                </a:solidFill>
              </a:rPr>
              <a:t>forţămajoră</a:t>
            </a:r>
            <a:r>
              <a:rPr lang="ro-RO" sz="2400" dirty="0">
                <a:solidFill>
                  <a:schemeClr val="tx1"/>
                </a:solidFill>
              </a:rPr>
              <a:t>; </a:t>
            </a:r>
            <a:endParaRPr lang="en-US" sz="24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ro-RO" sz="2400" dirty="0">
              <a:solidFill>
                <a:schemeClr val="tx1"/>
              </a:solidFill>
            </a:endParaRPr>
          </a:p>
          <a:p>
            <a:pPr marL="285750" indent="-285750" algn="just">
              <a:spcBef>
                <a:spcPts val="0"/>
              </a:spcBef>
              <a:spcAft>
                <a:spcPts val="0"/>
              </a:spcAft>
              <a:buFont typeface="Wingdings" panose="05000000000000000000" pitchFamily="2" charset="2"/>
              <a:buChar char="ü"/>
            </a:pPr>
            <a:r>
              <a:rPr lang="ro-RO" sz="2400" dirty="0" smtClean="0">
                <a:solidFill>
                  <a:schemeClr val="tx1"/>
                </a:solidFill>
              </a:rPr>
              <a:t>măsurarea </a:t>
            </a:r>
            <a:r>
              <a:rPr lang="ro-RO" sz="2400" dirty="0">
                <a:solidFill>
                  <a:schemeClr val="tx1"/>
                </a:solidFill>
              </a:rPr>
              <a:t>volumelor de apă produsă, distribuită şi facturată, cu contoare de apă legalizate, adecvate şi verificate metrologic conform cerinţelor prevăzute în Legea metrologiei nr. 647-XIII din 17 noiembrie 1995</a:t>
            </a:r>
            <a:r>
              <a:rPr lang="ro-RO" sz="2400" dirty="0" smtClean="0">
                <a:solidFill>
                  <a:schemeClr val="tx1"/>
                </a:solidFill>
              </a:rPr>
              <a:t>;</a:t>
            </a:r>
            <a:endParaRPr lang="en-US" sz="2400" dirty="0" smtClean="0">
              <a:solidFill>
                <a:schemeClr val="tx1"/>
              </a:solidFill>
            </a:endParaRPr>
          </a:p>
          <a:p>
            <a:pPr algn="just">
              <a:spcBef>
                <a:spcPts val="0"/>
              </a:spcBef>
              <a:spcAft>
                <a:spcPts val="0"/>
              </a:spcAft>
            </a:pPr>
            <a:r>
              <a:rPr lang="ro-RO" sz="2000" dirty="0" smtClean="0">
                <a:solidFill>
                  <a:schemeClr val="tx1"/>
                </a:solidFill>
              </a:rPr>
              <a:t>.</a:t>
            </a:r>
            <a:endParaRPr lang="ru-RU" sz="2000" dirty="0" smtClean="0">
              <a:solidFill>
                <a:schemeClr val="tx1"/>
              </a:solidFill>
            </a:endParaRPr>
          </a:p>
          <a:p>
            <a:endParaRPr lang="ru-RU" sz="2000" dirty="0">
              <a:solidFill>
                <a:schemeClr val="tx1"/>
              </a:solidFill>
            </a:endParaRPr>
          </a:p>
        </p:txBody>
      </p:sp>
    </p:spTree>
    <p:extLst>
      <p:ext uri="{BB962C8B-B14F-4D97-AF65-F5344CB8AC3E}">
        <p14:creationId xmlns:p14="http://schemas.microsoft.com/office/powerpoint/2010/main" val="406634308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945509"/>
            <a:ext cx="7776000" cy="596688"/>
          </a:xfrm>
        </p:spPr>
        <p:txBody>
          <a:bodyPr/>
          <a:lstStyle/>
          <a:p>
            <a:pPr algn="ctr"/>
            <a:r>
              <a:rPr lang="ro-RO" sz="2800" b="1" dirty="0">
                <a:solidFill>
                  <a:srgbClr val="FF0000"/>
                </a:solidFill>
              </a:rPr>
              <a:t>Cuprinsul sesiunii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956681"/>
            <a:ext cx="7776000" cy="3816000"/>
          </a:xfrm>
        </p:spPr>
        <p:txBody>
          <a:bodyPr/>
          <a:lstStyle/>
          <a:p>
            <a:pPr marL="342900" indent="-342900">
              <a:buFont typeface="+mj-lt"/>
              <a:buAutoNum type="arabicPeriod"/>
            </a:pPr>
            <a:endParaRPr lang="ro-RO" sz="2400" b="1" dirty="0" smtClean="0"/>
          </a:p>
          <a:p>
            <a:pPr marL="457200" indent="-457200">
              <a:buFont typeface="+mj-lt"/>
              <a:buAutoNum type="arabicPeriod"/>
            </a:pPr>
            <a:r>
              <a:rPr lang="ro-RO" sz="2400" b="1" dirty="0" smtClean="0">
                <a:solidFill>
                  <a:schemeClr val="tx1"/>
                </a:solidFill>
              </a:rPr>
              <a:t>Consumatorii. Categoriile de consumatori.</a:t>
            </a:r>
          </a:p>
          <a:p>
            <a:pPr marL="457200" indent="-457200">
              <a:buFont typeface="+mj-lt"/>
              <a:buAutoNum type="arabicPeriod"/>
            </a:pPr>
            <a:r>
              <a:rPr lang="ro-RO" sz="2400" b="1" dirty="0" smtClean="0">
                <a:solidFill>
                  <a:schemeClr val="tx1"/>
                </a:solidFill>
              </a:rPr>
              <a:t>Drepturile și obigațiile consumatorilor.</a:t>
            </a:r>
          </a:p>
          <a:p>
            <a:pPr marL="457200" indent="-457200">
              <a:buFont typeface="+mj-lt"/>
              <a:buAutoNum type="arabicPeriod"/>
            </a:pPr>
            <a:r>
              <a:rPr lang="ro-RO" sz="2400" b="1" dirty="0" smtClean="0">
                <a:solidFill>
                  <a:schemeClr val="tx1"/>
                </a:solidFill>
              </a:rPr>
              <a:t>Operatori. Noțiune. Deosebirea față de furnizorii intermediari.</a:t>
            </a:r>
          </a:p>
          <a:p>
            <a:pPr marL="457200" indent="-457200">
              <a:buFont typeface="+mj-lt"/>
              <a:buAutoNum type="arabicPeriod"/>
            </a:pPr>
            <a:r>
              <a:rPr lang="ro-RO" sz="2400" b="1" dirty="0" smtClean="0">
                <a:solidFill>
                  <a:schemeClr val="tx1"/>
                </a:solidFill>
              </a:rPr>
              <a:t>Drepturile și obligaiile operatorului</a:t>
            </a:r>
            <a:endParaRPr lang="ru-RU" sz="2400" b="1" dirty="0">
              <a:solidFill>
                <a:schemeClr val="tx1"/>
              </a:solidFill>
            </a:endParaRPr>
          </a:p>
        </p:txBody>
      </p:sp>
    </p:spTree>
    <p:extLst>
      <p:ext uri="{BB962C8B-B14F-4D97-AF65-F5344CB8AC3E}">
        <p14:creationId xmlns:p14="http://schemas.microsoft.com/office/powerpoint/2010/main" val="156133989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722" y="1303083"/>
            <a:ext cx="7818555" cy="617928"/>
          </a:xfrm>
        </p:spPr>
        <p:txBody>
          <a:bodyPr/>
          <a:lstStyle/>
          <a:p>
            <a:pPr algn="ctr"/>
            <a:r>
              <a:rPr lang="ro-RO" sz="2800" b="1" dirty="0">
                <a:solidFill>
                  <a:srgbClr val="FF0000"/>
                </a:solidFill>
              </a:rPr>
              <a:t>Atribuţiile operatorului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888716" y="2202341"/>
            <a:ext cx="7776000" cy="3816000"/>
          </a:xfrm>
        </p:spPr>
        <p:txBody>
          <a:bodyPr/>
          <a:lstStyle/>
          <a:p>
            <a:pPr marL="285750" indent="-285750" algn="just">
              <a:spcBef>
                <a:spcPts val="0"/>
              </a:spcBef>
              <a:spcAft>
                <a:spcPts val="0"/>
              </a:spcAft>
              <a:buFont typeface="Wingdings" panose="05000000000000000000" pitchFamily="2" charset="2"/>
              <a:buChar char="ü"/>
            </a:pPr>
            <a:r>
              <a:rPr lang="ro-RO" sz="2200" dirty="0">
                <a:solidFill>
                  <a:schemeClr val="tx1"/>
                </a:solidFill>
              </a:rPr>
              <a:t>creşterea eficienţei sistemelor publice de alimentare cu apă şi de canalizare în scopul reducerii cheltuielilor, pierderilor în sistem prin reducerea costurilor de producţie, a consumurilor specifice de materii prime, de combustibil, de energie electrică, precum şi prin reechiparea, reutilarea şi retehnologizarea acestora; </a:t>
            </a:r>
            <a:endParaRPr lang="en-US" sz="22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ro-RO" sz="2200" dirty="0">
              <a:solidFill>
                <a:schemeClr val="tx1"/>
              </a:solidFill>
            </a:endParaRPr>
          </a:p>
          <a:p>
            <a:pPr marL="285750" indent="-285750" algn="just">
              <a:spcBef>
                <a:spcPts val="0"/>
              </a:spcBef>
              <a:spcAft>
                <a:spcPts val="0"/>
              </a:spcAft>
              <a:buFont typeface="Wingdings" panose="05000000000000000000" pitchFamily="2" charset="2"/>
              <a:buChar char="ü"/>
            </a:pPr>
            <a:r>
              <a:rPr lang="ro-RO" sz="2200" dirty="0">
                <a:solidFill>
                  <a:schemeClr val="tx1"/>
                </a:solidFill>
              </a:rPr>
              <a:t>stimularea reducerii consumului de apă prin promovarea recirculării, refolosirii apei şi prin promovarea reutilării sistemelor publice de alimentare cu apă şi de canalizare</a:t>
            </a:r>
            <a:endParaRPr lang="ru-RU" sz="2200" dirty="0">
              <a:solidFill>
                <a:schemeClr val="tx1"/>
              </a:solidFill>
            </a:endParaRPr>
          </a:p>
        </p:txBody>
      </p:sp>
    </p:spTree>
    <p:extLst>
      <p:ext uri="{BB962C8B-B14F-4D97-AF65-F5344CB8AC3E}">
        <p14:creationId xmlns:p14="http://schemas.microsoft.com/office/powerpoint/2010/main" val="290379228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6946" y="818867"/>
            <a:ext cx="7776000" cy="563031"/>
          </a:xfrm>
        </p:spPr>
        <p:txBody>
          <a:bodyPr/>
          <a:lstStyle/>
          <a:p>
            <a:pPr algn="ctr"/>
            <a:r>
              <a:rPr lang="ro-RO" b="1" dirty="0">
                <a:solidFill>
                  <a:srgbClr val="FF0000"/>
                </a:solidFill>
              </a:rPr>
              <a:t> </a:t>
            </a:r>
            <a:r>
              <a:rPr lang="en-US" sz="2800" b="1" dirty="0" err="1" smtClean="0">
                <a:solidFill>
                  <a:srgbClr val="FF0000"/>
                </a:solidFill>
              </a:rPr>
              <a:t>Obliga</a:t>
            </a:r>
            <a:r>
              <a:rPr lang="ro-RO" sz="2800" b="1" dirty="0" smtClean="0">
                <a:solidFill>
                  <a:srgbClr val="FF0000"/>
                </a:solidFill>
              </a:rPr>
              <a:t>țiile operatorului</a:t>
            </a:r>
            <a:endParaRPr lang="ru-RU"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516946" y="1548878"/>
            <a:ext cx="7776000" cy="4709681"/>
          </a:xfrm>
        </p:spPr>
        <p:txBody>
          <a:bodyPr/>
          <a:lstStyle/>
          <a:p>
            <a:pPr algn="just">
              <a:spcBef>
                <a:spcPts val="0"/>
              </a:spcBef>
              <a:spcAft>
                <a:spcPts val="0"/>
              </a:spcAft>
            </a:pPr>
            <a:r>
              <a:rPr lang="ro-RO" sz="2000" dirty="0">
                <a:solidFill>
                  <a:schemeClr val="tx1"/>
                </a:solidFill>
              </a:rPr>
              <a:t>În domeniul serviciului public de alimentare cu apă şi de canalizare, conform art. 15 alin. (1) și (2) din Legea nr. 303 din 13.12.2013, </a:t>
            </a:r>
            <a:r>
              <a:rPr lang="ro-RO" sz="2000" b="1" dirty="0">
                <a:solidFill>
                  <a:schemeClr val="tx1"/>
                </a:solidFill>
              </a:rPr>
              <a:t>operatorul este obligat</a:t>
            </a:r>
            <a:r>
              <a:rPr lang="ro-RO" sz="2000" b="1" dirty="0" smtClean="0">
                <a:solidFill>
                  <a:schemeClr val="tx1"/>
                </a:solidFill>
              </a:rPr>
              <a:t>:</a:t>
            </a:r>
            <a:endParaRPr lang="en-US" sz="2000" b="1" dirty="0" smtClean="0">
              <a:solidFill>
                <a:schemeClr val="tx1"/>
              </a:solidFill>
            </a:endParaRPr>
          </a:p>
          <a:p>
            <a:pPr algn="just">
              <a:spcBef>
                <a:spcPts val="0"/>
              </a:spcBef>
              <a:spcAft>
                <a:spcPts val="0"/>
              </a:spcAft>
            </a:pPr>
            <a:endParaRPr lang="en-US" sz="2000" b="1" dirty="0">
              <a:solidFill>
                <a:schemeClr val="tx1"/>
              </a:solidFill>
            </a:endParaRPr>
          </a:p>
          <a:p>
            <a:pPr marL="285750" indent="-285750" algn="just">
              <a:spcBef>
                <a:spcPts val="0"/>
              </a:spcBef>
              <a:spcAft>
                <a:spcPts val="0"/>
              </a:spcAft>
              <a:buFont typeface="Wingdings" panose="05000000000000000000" pitchFamily="2" charset="2"/>
              <a:buChar char="ü"/>
            </a:pPr>
            <a:r>
              <a:rPr lang="ro-RO" sz="2000" dirty="0">
                <a:solidFill>
                  <a:schemeClr val="tx1"/>
                </a:solidFill>
              </a:rPr>
              <a:t> </a:t>
            </a:r>
            <a:r>
              <a:rPr lang="ro-RO" sz="2000" dirty="0" smtClean="0">
                <a:solidFill>
                  <a:schemeClr val="tx1"/>
                </a:solidFill>
              </a:rPr>
              <a:t>să </a:t>
            </a:r>
            <a:r>
              <a:rPr lang="ro-RO" sz="2000" dirty="0">
                <a:solidFill>
                  <a:schemeClr val="tx1"/>
                </a:solidFill>
              </a:rPr>
              <a:t>îndeplinească condiţiile stipulate în licenţă</a:t>
            </a:r>
            <a:r>
              <a:rPr lang="ro-RO" sz="2000" dirty="0" smtClean="0">
                <a:solidFill>
                  <a:schemeClr val="tx1"/>
                </a:solidFill>
              </a:rPr>
              <a:t>;</a:t>
            </a:r>
            <a:endParaRPr lang="en-US" sz="20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en-US" sz="1600" dirty="0" smtClean="0">
              <a:solidFill>
                <a:schemeClr val="tx1"/>
              </a:solidFill>
            </a:endParaRPr>
          </a:p>
          <a:p>
            <a:pPr marL="285750" indent="-285750" algn="just">
              <a:spcBef>
                <a:spcPts val="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prezinte Agenţiei sau autorităţii administraţiei publice locale</a:t>
            </a:r>
            <a:r>
              <a:rPr lang="ro-RO" sz="2000" dirty="0" smtClean="0">
                <a:solidFill>
                  <a:schemeClr val="tx1"/>
                </a:solidFill>
              </a:rPr>
              <a:t>,</a:t>
            </a:r>
            <a:endParaRPr lang="en-US" sz="1600" dirty="0" smtClean="0">
              <a:solidFill>
                <a:schemeClr val="tx1"/>
              </a:solidFill>
            </a:endParaRPr>
          </a:p>
          <a:p>
            <a:pPr algn="just">
              <a:spcBef>
                <a:spcPts val="0"/>
              </a:spcBef>
              <a:spcAft>
                <a:spcPts val="0"/>
              </a:spcAft>
            </a:pPr>
            <a:r>
              <a:rPr lang="en-US" sz="2000" dirty="0" smtClean="0">
                <a:solidFill>
                  <a:schemeClr val="tx1"/>
                </a:solidFill>
              </a:rPr>
              <a:t>     </a:t>
            </a:r>
            <a:r>
              <a:rPr lang="ro-RO" sz="2000" dirty="0" smtClean="0">
                <a:solidFill>
                  <a:schemeClr val="tx1"/>
                </a:solidFill>
              </a:rPr>
              <a:t>după </a:t>
            </a:r>
            <a:r>
              <a:rPr lang="ro-RO" sz="2000" dirty="0">
                <a:solidFill>
                  <a:schemeClr val="tx1"/>
                </a:solidFill>
              </a:rPr>
              <a:t>caz, calculele argumentate ale cheltuielilor </a:t>
            </a:r>
            <a:r>
              <a:rPr lang="ro-RO" sz="2000" dirty="0" smtClean="0">
                <a:solidFill>
                  <a:schemeClr val="tx1"/>
                </a:solidFill>
              </a:rPr>
              <a:t>suportate;</a:t>
            </a:r>
            <a:endParaRPr lang="en-US" sz="20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en-US" sz="1600" dirty="0" smtClean="0">
              <a:solidFill>
                <a:schemeClr val="tx1"/>
              </a:solidFill>
            </a:endParaRPr>
          </a:p>
          <a:p>
            <a:pPr marL="285750" indent="-285750" algn="just">
              <a:spcBef>
                <a:spcPts val="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nu întrerupă furnizarea serviciului public de alimentare cu apă şi de canalizare, cu excepţia cazurilor de neplată, a motivelor tehnice şi de securitate prevăzute în lege, în licenţă şi în contracte</a:t>
            </a:r>
            <a:r>
              <a:rPr lang="ro-RO" sz="2000" dirty="0" smtClean="0">
                <a:solidFill>
                  <a:schemeClr val="tx1"/>
                </a:solidFill>
              </a:rPr>
              <a:t>;</a:t>
            </a:r>
          </a:p>
          <a:p>
            <a:pPr marL="285750" indent="-285750" algn="just">
              <a:spcBef>
                <a:spcPts val="0"/>
              </a:spcBef>
              <a:spcAft>
                <a:spcPts val="0"/>
              </a:spcAft>
              <a:buFont typeface="Wingdings" panose="05000000000000000000" pitchFamily="2" charset="2"/>
              <a:buChar char="ü"/>
            </a:pPr>
            <a:endParaRPr lang="en-US" sz="1600" dirty="0" smtClean="0">
              <a:solidFill>
                <a:schemeClr val="tx1"/>
              </a:solidFill>
            </a:endParaRPr>
          </a:p>
          <a:p>
            <a:pPr marL="285750" indent="-285750" algn="just">
              <a:spcBef>
                <a:spcPts val="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ţină contabilitatea în modul şi în condiţiile prevăzute de </a:t>
            </a:r>
            <a:r>
              <a:rPr lang="ro-RO" sz="2000" dirty="0" smtClean="0">
                <a:solidFill>
                  <a:schemeClr val="tx1"/>
                </a:solidFill>
              </a:rPr>
              <a:t>lege;</a:t>
            </a:r>
            <a:endParaRPr lang="en-US" sz="2000" dirty="0" smtClean="0">
              <a:solidFill>
                <a:schemeClr val="tx1"/>
              </a:solidFill>
            </a:endParaRPr>
          </a:p>
        </p:txBody>
      </p:sp>
    </p:spTree>
    <p:extLst>
      <p:ext uri="{BB962C8B-B14F-4D97-AF65-F5344CB8AC3E}">
        <p14:creationId xmlns:p14="http://schemas.microsoft.com/office/powerpoint/2010/main" val="283607684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69051"/>
            <a:ext cx="7776000" cy="617928"/>
          </a:xfrm>
        </p:spPr>
        <p:txBody>
          <a:bodyPr/>
          <a:lstStyle/>
          <a:p>
            <a:pPr algn="ctr"/>
            <a:r>
              <a:rPr lang="ro-RO" sz="2800" b="1" dirty="0">
                <a:solidFill>
                  <a:srgbClr val="FF0000"/>
                </a:solidFill>
              </a:rPr>
              <a:t> </a:t>
            </a:r>
            <a:r>
              <a:rPr lang="en-US" sz="2800" b="1" dirty="0" err="1">
                <a:solidFill>
                  <a:srgbClr val="FF0000"/>
                </a:solidFill>
              </a:rPr>
              <a:t>Obliga</a:t>
            </a:r>
            <a:r>
              <a:rPr lang="ro-RO" sz="2800" b="1" dirty="0">
                <a:solidFill>
                  <a:srgbClr val="FF0000"/>
                </a:solidFill>
              </a:rPr>
              <a:t>țiile operatorului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610436"/>
            <a:ext cx="7776000" cy="4653564"/>
          </a:xfrm>
        </p:spPr>
        <p:txBody>
          <a:bodyPr/>
          <a:lstStyle/>
          <a:p>
            <a:pPr marL="285750" indent="-285750" algn="just">
              <a:spcBef>
                <a:spcPts val="0"/>
              </a:spcBef>
              <a:spcAft>
                <a:spcPts val="0"/>
              </a:spcAft>
              <a:buFont typeface="Wingdings" panose="05000000000000000000" pitchFamily="2" charset="2"/>
              <a:buChar char="ü"/>
            </a:pPr>
            <a:r>
              <a:rPr lang="ro-RO" sz="2000" dirty="0">
                <a:solidFill>
                  <a:schemeClr val="tx1"/>
                </a:solidFill>
              </a:rPr>
              <a:t>să prezinte, în termenele stabilite, autorităţii administraţiei publice locale, autorităţii centrale de specialitate, precum şi Agenţiei, informaţia solicitată de acestea, să asigure accesul reprezentanţilor acestora la toate documentele ce conţin informaţii necesare pentru verificarea şi evaluarea funcţionării şi dezvoltării serviciului, să prezinte în termen Agenţiei şi autorităţii administraţiei publice locale rapoarte privind activitatea desfăşurată</a:t>
            </a:r>
            <a:r>
              <a:rPr lang="ro-RO" sz="2000" dirty="0" smtClean="0">
                <a:solidFill>
                  <a:schemeClr val="tx1"/>
                </a:solidFill>
              </a:rPr>
              <a:t>;</a:t>
            </a:r>
            <a:endParaRPr lang="en-US" sz="20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en-US" sz="1000" dirty="0">
              <a:solidFill>
                <a:schemeClr val="tx1"/>
              </a:solidFill>
            </a:endParaRPr>
          </a:p>
          <a:p>
            <a:pPr marL="285750" indent="-285750" algn="just">
              <a:spcBef>
                <a:spcPts val="0"/>
              </a:spcBef>
              <a:spcAft>
                <a:spcPts val="0"/>
              </a:spcAft>
              <a:buFont typeface="Wingdings" panose="05000000000000000000" pitchFamily="2" charset="2"/>
              <a:buChar char="ü"/>
            </a:pPr>
            <a:r>
              <a:rPr lang="ro-RO" sz="2000" dirty="0">
                <a:solidFill>
                  <a:schemeClr val="tx1"/>
                </a:solidFill>
              </a:rPr>
              <a:t>să nu transmită altor persoane fizice sau juridice drepturi şi obligaţii aferente activităţii pe care operatorul o desfăşoară şi pentru care i s-a acordat licenţă şi s-a încheiat contract de delegare a gestiunii</a:t>
            </a:r>
            <a:r>
              <a:rPr lang="ro-RO" sz="2000" dirty="0" smtClean="0">
                <a:solidFill>
                  <a:schemeClr val="tx1"/>
                </a:solidFill>
              </a:rPr>
              <a:t>;</a:t>
            </a:r>
            <a:endParaRPr lang="en-US" sz="2000" dirty="0" smtClean="0">
              <a:solidFill>
                <a:schemeClr val="tx1"/>
              </a:solidFill>
            </a:endParaRPr>
          </a:p>
          <a:p>
            <a:pPr marL="285750" indent="-285750" algn="just">
              <a:spcBef>
                <a:spcPts val="0"/>
              </a:spcBef>
              <a:spcAft>
                <a:spcPts val="0"/>
              </a:spcAft>
              <a:buFont typeface="Wingdings" panose="05000000000000000000" pitchFamily="2" charset="2"/>
              <a:buChar char="ü"/>
            </a:pPr>
            <a:endParaRPr lang="en-US" sz="1000" dirty="0">
              <a:solidFill>
                <a:schemeClr val="tx1"/>
              </a:solidFill>
            </a:endParaRPr>
          </a:p>
          <a:p>
            <a:pPr marL="285750" indent="-285750" algn="just">
              <a:spcBef>
                <a:spcPts val="0"/>
              </a:spcBef>
              <a:spcAft>
                <a:spcPts val="0"/>
              </a:spcAft>
              <a:buFont typeface="Wingdings" panose="05000000000000000000" pitchFamily="2" charset="2"/>
              <a:buChar char="ü"/>
            </a:pPr>
            <a:r>
              <a:rPr lang="ro-RO" sz="2000" dirty="0">
                <a:solidFill>
                  <a:schemeClr val="tx1"/>
                </a:solidFill>
              </a:rPr>
              <a:t>să achite plăţile regulatorii în termenele stabilite prin lege.</a:t>
            </a:r>
            <a:br>
              <a:rPr lang="ro-RO" sz="2000" dirty="0">
                <a:solidFill>
                  <a:schemeClr val="tx1"/>
                </a:solidFill>
              </a:rPr>
            </a:br>
            <a:r>
              <a:rPr lang="ro-RO" sz="2000" dirty="0">
                <a:solidFill>
                  <a:schemeClr val="tx1"/>
                </a:solidFill>
              </a:rPr>
              <a:t>   </a:t>
            </a:r>
            <a:endParaRPr lang="ru-RU" sz="2000" dirty="0">
              <a:solidFill>
                <a:schemeClr val="tx1"/>
              </a:solidFill>
            </a:endParaRPr>
          </a:p>
          <a:p>
            <a:endParaRPr lang="ru-RU" dirty="0"/>
          </a:p>
        </p:txBody>
      </p:sp>
    </p:spTree>
    <p:extLst>
      <p:ext uri="{BB962C8B-B14F-4D97-AF65-F5344CB8AC3E}">
        <p14:creationId xmlns:p14="http://schemas.microsoft.com/office/powerpoint/2010/main" val="101948558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987900"/>
            <a:ext cx="7776000" cy="764700"/>
          </a:xfrm>
        </p:spPr>
        <p:txBody>
          <a:bodyPr/>
          <a:lstStyle/>
          <a:p>
            <a:pPr algn="ctr"/>
            <a:r>
              <a:rPr lang="ro-RO" sz="2800" b="1" dirty="0" smtClean="0">
                <a:solidFill>
                  <a:srgbClr val="FF0000"/>
                </a:solidFill>
              </a:rPr>
              <a:t>Obligațiile operatorului</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12480" y="1971674"/>
            <a:ext cx="7776000" cy="3867151"/>
          </a:xfrm>
        </p:spPr>
        <p:txBody>
          <a:bodyPr/>
          <a:lstStyle/>
          <a:p>
            <a:pPr marL="342900" indent="-342900" algn="just">
              <a:buFont typeface="Wingdings" panose="05000000000000000000" pitchFamily="2" charset="2"/>
              <a:buChar char="ü"/>
            </a:pPr>
            <a:r>
              <a:rPr lang="ro-RO" sz="2000" dirty="0">
                <a:solidFill>
                  <a:schemeClr val="tx1"/>
                </a:solidFill>
              </a:rPr>
              <a:t> </a:t>
            </a:r>
            <a:r>
              <a:rPr lang="ro-RO" sz="2000" dirty="0" smtClean="0">
                <a:solidFill>
                  <a:schemeClr val="tx1"/>
                </a:solidFill>
              </a:rPr>
              <a:t>să </a:t>
            </a:r>
            <a:r>
              <a:rPr lang="ro-RO" sz="2000" dirty="0">
                <a:solidFill>
                  <a:schemeClr val="tx1"/>
                </a:solidFill>
              </a:rPr>
              <a:t>asigure furnizarea serviciului public de alimentare cu apă şi de canalizare tuturor consumatorilor din teritoriul în limitele căruia a fost autorizat, cu respectarea prevederilor actelor legislative şi ale altor acte normative în domeniu, inclusiv a prevederilor Regulamentului cu privire la serviciul public de alimentare cu apă şi de canalizare, elaborat şi aprobat de Agenţie</a:t>
            </a:r>
            <a:r>
              <a:rPr lang="ro-RO" sz="2000" dirty="0" smtClean="0">
                <a:solidFill>
                  <a:schemeClr val="tx1"/>
                </a:solidFill>
              </a:rPr>
              <a:t>;</a:t>
            </a:r>
            <a:endParaRPr lang="en-US" sz="2000" dirty="0" smtClean="0">
              <a:solidFill>
                <a:schemeClr val="tx1"/>
              </a:solidFill>
            </a:endParaRPr>
          </a:p>
          <a:p>
            <a:pPr marL="342900" indent="-342900" algn="just">
              <a:buFont typeface="Wingdings" panose="05000000000000000000" pitchFamily="2" charset="2"/>
              <a:buChar char="ü"/>
            </a:pPr>
            <a:r>
              <a:rPr lang="ro-RO" sz="2000" dirty="0" smtClean="0">
                <a:solidFill>
                  <a:schemeClr val="tx1"/>
                </a:solidFill>
              </a:rPr>
              <a:t>să </a:t>
            </a:r>
            <a:r>
              <a:rPr lang="ro-RO" sz="2000" dirty="0">
                <a:solidFill>
                  <a:schemeClr val="tx1"/>
                </a:solidFill>
              </a:rPr>
              <a:t>furnizeze serviciul public de alimentare cu apă şi de canalizare în locurile autorizate, ţinînd cont de punctele de delimitare a reţelelor şi instalaţiilor, în baza unui contract încheiat cu consumatorul, şi să respecte angajamentele contractuale</a:t>
            </a:r>
            <a:r>
              <a:rPr lang="ro-RO" sz="2000" dirty="0" smtClean="0">
                <a:solidFill>
                  <a:schemeClr val="tx1"/>
                </a:solidFill>
              </a:rPr>
              <a:t>;</a:t>
            </a:r>
            <a:endParaRPr lang="en-US" sz="2000" dirty="0" smtClean="0">
              <a:solidFill>
                <a:schemeClr val="tx1"/>
              </a:solidFill>
            </a:endParaRPr>
          </a:p>
          <a:p>
            <a:pPr marL="342900" indent="-342900" algn="just">
              <a:buFont typeface="Wingdings" panose="05000000000000000000" pitchFamily="2" charset="2"/>
              <a:buChar char="ü"/>
            </a:pPr>
            <a:endParaRPr lang="ru-RU" sz="2000" dirty="0">
              <a:solidFill>
                <a:schemeClr val="tx1"/>
              </a:solidFill>
            </a:endParaRPr>
          </a:p>
        </p:txBody>
      </p:sp>
    </p:spTree>
    <p:extLst>
      <p:ext uri="{BB962C8B-B14F-4D97-AF65-F5344CB8AC3E}">
        <p14:creationId xmlns:p14="http://schemas.microsoft.com/office/powerpoint/2010/main" val="49878801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7800" y="911700"/>
            <a:ext cx="7776000" cy="617928"/>
          </a:xfrm>
        </p:spPr>
        <p:txBody>
          <a:bodyPr/>
          <a:lstStyle/>
          <a:p>
            <a:pPr algn="ctr"/>
            <a:r>
              <a:rPr lang="en-US" sz="2800" b="1" dirty="0" err="1">
                <a:solidFill>
                  <a:srgbClr val="FF0000"/>
                </a:solidFill>
              </a:rPr>
              <a:t>Obligațiile</a:t>
            </a:r>
            <a:r>
              <a:rPr lang="en-US" sz="2800" b="1" dirty="0">
                <a:solidFill>
                  <a:srgbClr val="FF0000"/>
                </a:solidFill>
              </a:rPr>
              <a:t> </a:t>
            </a:r>
            <a:r>
              <a:rPr lang="en-US" sz="2800" b="1" dirty="0" err="1" smtClean="0">
                <a:solidFill>
                  <a:srgbClr val="FF0000"/>
                </a:solidFill>
              </a:rPr>
              <a:t>operatorului</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07800" y="1714574"/>
            <a:ext cx="7776000" cy="4743375"/>
          </a:xfrm>
        </p:spPr>
        <p:txBody>
          <a:bodyPr/>
          <a:lstStyle/>
          <a:p>
            <a:pPr marL="342900" indent="-342900" algn="just">
              <a:spcBef>
                <a:spcPts val="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asigure funcţionarea, la parametrii proiectaţi, a sistemelor publice de alimentare cu apă şi de canalizare, să respecte indicatorii de calitate a serviciului public de alimentare cu apă şi de canalizare stabiliţi de Agenţie şi să asigure continuitatea serviciului respectiv la punctul de delimitare a reţelelor la parametrii fizici şi calitativi</a:t>
            </a:r>
            <a:r>
              <a:rPr lang="ro-RO" sz="2000" dirty="0" smtClean="0">
                <a:solidFill>
                  <a:schemeClr val="tx1"/>
                </a:solidFill>
              </a:rPr>
              <a:t>;</a:t>
            </a:r>
            <a:endParaRPr lang="en-US" sz="2000" dirty="0" smtClean="0">
              <a:solidFill>
                <a:schemeClr val="tx1"/>
              </a:solidFill>
            </a:endParaRPr>
          </a:p>
          <a:p>
            <a:pPr marL="342900" indent="-342900" algn="just">
              <a:spcBef>
                <a:spcPts val="0"/>
              </a:spcBef>
              <a:spcAft>
                <a:spcPts val="0"/>
              </a:spcAft>
              <a:buFont typeface="Wingdings" panose="05000000000000000000" pitchFamily="2" charset="2"/>
              <a:buChar char="ü"/>
            </a:pPr>
            <a:endParaRPr lang="en-US" sz="2000" dirty="0" smtClean="0">
              <a:solidFill>
                <a:schemeClr val="tx1"/>
              </a:solidFill>
            </a:endParaRPr>
          </a:p>
          <a:p>
            <a:pPr marL="342900" indent="-342900" algn="just">
              <a:spcBef>
                <a:spcPts val="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elibereze avize de racordare/branşare la reţeaua publică de apă şi de canalizare în termen de cel mult 20 de zile calendaristice din momentul de depunere a solicitării şi a prezentării documentelor necesare indicate în Regulamentul cu privire la serviciul public de alimentare cu apă şi de </a:t>
            </a:r>
            <a:r>
              <a:rPr lang="ro-RO" sz="2000" dirty="0" smtClean="0">
                <a:solidFill>
                  <a:schemeClr val="tx1"/>
                </a:solidFill>
              </a:rPr>
              <a:t>canalizare;</a:t>
            </a:r>
            <a:endParaRPr lang="en-US" sz="2000" dirty="0" smtClean="0">
              <a:solidFill>
                <a:schemeClr val="tx1"/>
              </a:solidFill>
            </a:endParaRPr>
          </a:p>
        </p:txBody>
      </p:sp>
    </p:spTree>
    <p:extLst>
      <p:ext uri="{BB962C8B-B14F-4D97-AF65-F5344CB8AC3E}">
        <p14:creationId xmlns:p14="http://schemas.microsoft.com/office/powerpoint/2010/main" val="40858821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51264"/>
            <a:ext cx="7776000" cy="617928"/>
          </a:xfrm>
        </p:spPr>
        <p:txBody>
          <a:bodyPr/>
          <a:lstStyle/>
          <a:p>
            <a:pPr algn="ctr"/>
            <a:r>
              <a:rPr lang="en-US" sz="2800" b="1" dirty="0" err="1">
                <a:solidFill>
                  <a:srgbClr val="FF0000"/>
                </a:solidFill>
              </a:rPr>
              <a:t>Obligațiile</a:t>
            </a:r>
            <a:r>
              <a:rPr lang="en-US" sz="2800" b="1" dirty="0">
                <a:solidFill>
                  <a:srgbClr val="FF0000"/>
                </a:solidFill>
              </a:rPr>
              <a:t> </a:t>
            </a:r>
            <a:r>
              <a:rPr lang="en-US" sz="2800" b="1" dirty="0" err="1" smtClean="0">
                <a:solidFill>
                  <a:srgbClr val="FF0000"/>
                </a:solidFill>
              </a:rPr>
              <a:t>operatorului</a:t>
            </a: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2101128"/>
            <a:ext cx="7776000" cy="3767409"/>
          </a:xfrm>
        </p:spPr>
        <p:txBody>
          <a:bodyPr/>
          <a:lstStyle/>
          <a:p>
            <a:pPr marL="342900" indent="-342900" algn="just">
              <a:spcBef>
                <a:spcPts val="0"/>
              </a:spcBef>
              <a:spcAft>
                <a:spcPts val="0"/>
              </a:spcAft>
              <a:buFont typeface="Wingdings" panose="05000000000000000000" pitchFamily="2" charset="2"/>
              <a:buChar char="ü"/>
            </a:pPr>
            <a:r>
              <a:rPr lang="ro-RO" sz="2000" dirty="0">
                <a:solidFill>
                  <a:schemeClr val="tx1"/>
                </a:solidFill>
              </a:rPr>
              <a:t>să informeze consumatorii, cel puţin cu 3 zile înainte, prin mass-media şi/sau prin afişare la scările blocurilor locative, despre orice întrerupere a furnizării apei şi/sau a preluării apelor uzate în cazul unor lucrări planificate de modernizare, reparaţie şi întreţinere</a:t>
            </a:r>
            <a:r>
              <a:rPr lang="ro-RO" sz="2000" dirty="0" smtClean="0">
                <a:solidFill>
                  <a:schemeClr val="tx1"/>
                </a:solidFill>
              </a:rPr>
              <a:t>;</a:t>
            </a:r>
          </a:p>
          <a:p>
            <a:pPr marL="342900" indent="-342900" algn="just">
              <a:spcBef>
                <a:spcPts val="0"/>
              </a:spcBef>
              <a:spcAft>
                <a:spcPts val="0"/>
              </a:spcAft>
              <a:buFont typeface="Wingdings" panose="05000000000000000000" pitchFamily="2" charset="2"/>
              <a:buChar char="ü"/>
            </a:pPr>
            <a:endParaRPr lang="ro-RO" sz="2000" dirty="0">
              <a:solidFill>
                <a:schemeClr val="tx1"/>
              </a:solidFill>
            </a:endParaRPr>
          </a:p>
          <a:p>
            <a:pPr marL="342900" indent="-342900" algn="just">
              <a:spcBef>
                <a:spcPts val="0"/>
              </a:spcBef>
              <a:spcAft>
                <a:spcPts val="0"/>
              </a:spcAft>
              <a:buFont typeface="Wingdings" panose="05000000000000000000" pitchFamily="2" charset="2"/>
              <a:buChar char="ü"/>
            </a:pPr>
            <a:r>
              <a:rPr lang="ro-RO" sz="2000" dirty="0">
                <a:solidFill>
                  <a:schemeClr val="tx1"/>
                </a:solidFill>
              </a:rPr>
              <a:t>să întreprindă măsuri de remediere, în termenele stabilite prin actele normative în domeniu, a defecţiunilor produse în reţelele sale</a:t>
            </a:r>
            <a:r>
              <a:rPr lang="ro-RO" sz="2000" dirty="0" smtClean="0">
                <a:solidFill>
                  <a:schemeClr val="tx1"/>
                </a:solidFill>
              </a:rPr>
              <a:t>;</a:t>
            </a:r>
          </a:p>
          <a:p>
            <a:pPr marL="342900" indent="-342900">
              <a:spcBef>
                <a:spcPts val="0"/>
              </a:spcBef>
              <a:spcAft>
                <a:spcPts val="0"/>
              </a:spcAft>
              <a:buFont typeface="Wingdings" panose="05000000000000000000" pitchFamily="2" charset="2"/>
              <a:buChar char="ü"/>
            </a:pPr>
            <a:endParaRPr lang="ro-RO" sz="2000" dirty="0">
              <a:solidFill>
                <a:schemeClr val="tx1"/>
              </a:solidFill>
            </a:endParaRPr>
          </a:p>
          <a:p>
            <a:pPr marL="342900" indent="-342900">
              <a:spcBef>
                <a:spcPts val="0"/>
              </a:spcBef>
              <a:spcAft>
                <a:spcPts val="0"/>
              </a:spcAft>
              <a:buFont typeface="Wingdings" panose="05000000000000000000" pitchFamily="2" charset="2"/>
              <a:buChar char="ü"/>
            </a:pPr>
            <a:r>
              <a:rPr lang="ro-RO" sz="2000" dirty="0">
                <a:solidFill>
                  <a:schemeClr val="tx1"/>
                </a:solidFill>
              </a:rPr>
              <a:t>să instaleze, să repare, să înlocuiască şi să verifice metrologic contoarele de apă conform prevederilor art. 26;</a:t>
            </a:r>
            <a:endParaRPr lang="en-US" sz="2000" dirty="0">
              <a:solidFill>
                <a:schemeClr val="tx1"/>
              </a:solidFill>
            </a:endParaRPr>
          </a:p>
          <a:p>
            <a:pPr>
              <a:spcBef>
                <a:spcPts val="0"/>
              </a:spcBef>
              <a:spcAft>
                <a:spcPts val="0"/>
              </a:spcAft>
            </a:pPr>
            <a:r>
              <a:rPr lang="ro-RO" sz="2000" dirty="0">
                <a:solidFill>
                  <a:schemeClr val="tx1"/>
                </a:solidFill>
              </a:rPr>
              <a:t/>
            </a:r>
            <a:br>
              <a:rPr lang="ro-RO" sz="2000" dirty="0">
                <a:solidFill>
                  <a:schemeClr val="tx1"/>
                </a:solidFill>
              </a:rPr>
            </a:br>
            <a:endParaRPr lang="ru-RU" sz="2000" dirty="0">
              <a:solidFill>
                <a:schemeClr val="tx1"/>
              </a:solidFill>
            </a:endParaRPr>
          </a:p>
          <a:p>
            <a:pPr marL="342900" indent="-342900">
              <a:buFont typeface="Wingdings" panose="05000000000000000000" pitchFamily="2" charset="2"/>
              <a:buChar char="ü"/>
            </a:pPr>
            <a:endParaRPr lang="ru-RU" sz="2000" dirty="0">
              <a:solidFill>
                <a:schemeClr val="tx1"/>
              </a:solidFill>
            </a:endParaRPr>
          </a:p>
        </p:txBody>
      </p:sp>
    </p:spTree>
    <p:extLst>
      <p:ext uri="{BB962C8B-B14F-4D97-AF65-F5344CB8AC3E}">
        <p14:creationId xmlns:p14="http://schemas.microsoft.com/office/powerpoint/2010/main" val="95683908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973237"/>
            <a:ext cx="7776000" cy="617928"/>
          </a:xfrm>
        </p:spPr>
        <p:txBody>
          <a:bodyPr/>
          <a:lstStyle/>
          <a:p>
            <a:pPr algn="ctr"/>
            <a:r>
              <a:rPr lang="en-US" sz="2800" b="1" dirty="0" err="1">
                <a:solidFill>
                  <a:srgbClr val="FF0000"/>
                </a:solidFill>
              </a:rPr>
              <a:t>Obligațiile</a:t>
            </a:r>
            <a:r>
              <a:rPr lang="en-US" sz="2800" b="1" dirty="0">
                <a:solidFill>
                  <a:srgbClr val="FF0000"/>
                </a:solidFill>
              </a:rPr>
              <a:t> </a:t>
            </a:r>
            <a:r>
              <a:rPr lang="en-US" sz="2800" b="1" dirty="0" err="1" smtClean="0">
                <a:solidFill>
                  <a:srgbClr val="FF0000"/>
                </a:solidFill>
              </a:rPr>
              <a:t>operatorului</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856096"/>
            <a:ext cx="7776000" cy="4582804"/>
          </a:xfrm>
        </p:spPr>
        <p:txBody>
          <a:bodyPr/>
          <a:lstStyle/>
          <a:p>
            <a:pPr marL="342900" indent="-342900" algn="just">
              <a:spcBef>
                <a:spcPts val="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nu admită discriminarea consumatorilor, să calculeze plata pentru serviciul furnizat în baza tarifelor aprobate, a indicaţiilor contoarelor de apă, iar în lipsa acestora, pe durata verificării metrologice periodice, sau în cazul deteriorării din motive ce nu pot fi imputate consumatorului, să calculeze plata pentru volumul de apă consumată, reieşind din volumul mediu lunar, înregistrat în ultimele 3 luni pînă la verificare (deteriorare</a:t>
            </a:r>
            <a:r>
              <a:rPr lang="ro-RO" sz="2000" dirty="0" smtClean="0">
                <a:solidFill>
                  <a:schemeClr val="tx1"/>
                </a:solidFill>
              </a:rPr>
              <a:t>);</a:t>
            </a:r>
          </a:p>
          <a:p>
            <a:pPr marL="342900" indent="-342900" algn="just">
              <a:spcBef>
                <a:spcPts val="0"/>
              </a:spcBef>
              <a:spcAft>
                <a:spcPts val="0"/>
              </a:spcAft>
              <a:buFont typeface="Wingdings" panose="05000000000000000000" pitchFamily="2" charset="2"/>
              <a:buChar char="ü"/>
            </a:pPr>
            <a:endParaRPr lang="en-US" sz="2000" dirty="0" smtClean="0">
              <a:solidFill>
                <a:schemeClr val="tx1"/>
              </a:solidFill>
            </a:endParaRPr>
          </a:p>
          <a:p>
            <a:pPr marL="342900" indent="-342900" algn="just">
              <a:spcBef>
                <a:spcPts val="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informeze consumatorii cu privire la serviciul furnizat, inclusiv cu privire la eventualele riscuri, calitatea serviciului, condiţiile calitative şi cantitative de deversare a apelor uzate, modificările tarifului şi să prezinte, la cerere, consumatorilor informaţii cu privire la volumul de apă consumată şi referitor la eventualele penalităţi plătite de aceştia</a:t>
            </a:r>
            <a:r>
              <a:rPr lang="ro-RO" sz="2000" dirty="0" smtClean="0">
                <a:solidFill>
                  <a:schemeClr val="tx1"/>
                </a:solidFill>
              </a:rPr>
              <a:t>;</a:t>
            </a:r>
            <a:endParaRPr lang="en-US" sz="2000" dirty="0" smtClean="0">
              <a:solidFill>
                <a:schemeClr val="tx1"/>
              </a:solidFill>
            </a:endParaRPr>
          </a:p>
          <a:p>
            <a:pPr algn="just"/>
            <a:r>
              <a:rPr lang="ro-RO" sz="2000" dirty="0">
                <a:solidFill>
                  <a:schemeClr val="tx1"/>
                </a:solidFill>
              </a:rPr>
              <a:t/>
            </a:r>
            <a:br>
              <a:rPr lang="ro-RO" sz="2000" dirty="0">
                <a:solidFill>
                  <a:schemeClr val="tx1"/>
                </a:solidFill>
              </a:rPr>
            </a:br>
            <a:endParaRPr lang="ro-RO" sz="2000" dirty="0" smtClean="0">
              <a:solidFill>
                <a:schemeClr val="tx1"/>
              </a:solidFill>
            </a:endParaRPr>
          </a:p>
          <a:p>
            <a:pPr marL="342900" indent="-342900" algn="just">
              <a:buFont typeface="Wingdings" panose="05000000000000000000" pitchFamily="2" charset="2"/>
              <a:buChar char="ü"/>
            </a:pPr>
            <a:endParaRPr lang="ru-RU" sz="2000" dirty="0">
              <a:solidFill>
                <a:schemeClr val="tx1"/>
              </a:solidFill>
            </a:endParaRPr>
          </a:p>
        </p:txBody>
      </p:sp>
    </p:spTree>
    <p:extLst>
      <p:ext uri="{BB962C8B-B14F-4D97-AF65-F5344CB8AC3E}">
        <p14:creationId xmlns:p14="http://schemas.microsoft.com/office/powerpoint/2010/main" val="123865530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128358"/>
            <a:ext cx="7776000" cy="617928"/>
          </a:xfrm>
        </p:spPr>
        <p:txBody>
          <a:bodyPr/>
          <a:lstStyle/>
          <a:p>
            <a:pPr algn="ctr"/>
            <a:r>
              <a:rPr lang="en-US" sz="2800" b="1" dirty="0" err="1">
                <a:solidFill>
                  <a:srgbClr val="FF0000"/>
                </a:solidFill>
              </a:rPr>
              <a:t>Obligațiile</a:t>
            </a:r>
            <a:r>
              <a:rPr lang="en-US" sz="2800" b="1" dirty="0">
                <a:solidFill>
                  <a:srgbClr val="FF0000"/>
                </a:solidFill>
              </a:rPr>
              <a:t> </a:t>
            </a:r>
            <a:r>
              <a:rPr lang="en-US" sz="2800" b="1" dirty="0" err="1" smtClean="0">
                <a:solidFill>
                  <a:srgbClr val="FF0000"/>
                </a:solidFill>
              </a:rPr>
              <a:t>operatorului</a:t>
            </a: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2060812"/>
            <a:ext cx="7776000" cy="3671248"/>
          </a:xfrm>
        </p:spPr>
        <p:txBody>
          <a:bodyPr/>
          <a:lstStyle/>
          <a:p>
            <a:pPr marL="342900" indent="-342900" algn="just">
              <a:spcBef>
                <a:spcPts val="0"/>
              </a:spcBef>
              <a:spcAft>
                <a:spcPts val="0"/>
              </a:spcAft>
              <a:buFont typeface="Wingdings" panose="05000000000000000000" pitchFamily="2" charset="2"/>
              <a:buChar char="ü"/>
            </a:pPr>
            <a:r>
              <a:rPr lang="ro-RO" sz="2000" dirty="0">
                <a:solidFill>
                  <a:schemeClr val="tx1"/>
                </a:solidFill>
              </a:rPr>
              <a:t>să restituie consumatorilor plăţile facturate incorect şi să achite despăgubiri pentru prejudiciile cauzate din vina sa, în conformitate cu actele legislative şi cu alte acte normative în vigoare</a:t>
            </a:r>
            <a:r>
              <a:rPr lang="ro-RO" sz="2000" dirty="0" smtClean="0">
                <a:solidFill>
                  <a:schemeClr val="tx1"/>
                </a:solidFill>
              </a:rPr>
              <a:t>;</a:t>
            </a:r>
          </a:p>
          <a:p>
            <a:pPr marL="342900" indent="-342900" algn="just">
              <a:spcBef>
                <a:spcPts val="0"/>
              </a:spcBef>
              <a:spcAft>
                <a:spcPts val="0"/>
              </a:spcAft>
              <a:buFont typeface="Wingdings" panose="05000000000000000000" pitchFamily="2" charset="2"/>
              <a:buChar char="ü"/>
            </a:pPr>
            <a:endParaRPr lang="en-US" sz="2000" dirty="0">
              <a:solidFill>
                <a:schemeClr val="tx1"/>
              </a:solidFill>
            </a:endParaRPr>
          </a:p>
          <a:p>
            <a:pPr marL="342900" indent="-342900" algn="just">
              <a:spcBef>
                <a:spcPts val="0"/>
              </a:spcBef>
              <a:spcAft>
                <a:spcPts val="0"/>
              </a:spcAft>
              <a:buFont typeface="Wingdings" panose="05000000000000000000" pitchFamily="2" charset="2"/>
              <a:buChar char="ü"/>
            </a:pPr>
            <a:r>
              <a:rPr lang="ro-RO" sz="2000" dirty="0">
                <a:solidFill>
                  <a:schemeClr val="tx1"/>
                </a:solidFill>
              </a:rPr>
              <a:t>să achite, în condiţiile legii, proprietarilor din vecinătatea sistemelor publice de alimentare cu apă şi de canalizare prejudiciile cauzate în rezultatul intervenţiilor de retehnologizare, reparaţie, revizie sau în caz de avarii. Proprietarul terenului afectat de exercitarea dreptului de servitute va fi despăgubit pentru prejudiciile cauzate.</a:t>
            </a:r>
            <a:endParaRPr lang="en-US" sz="2000" dirty="0">
              <a:solidFill>
                <a:schemeClr val="tx1"/>
              </a:solidFill>
            </a:endParaRPr>
          </a:p>
          <a:p>
            <a:pPr marL="342900" indent="-342900">
              <a:buFont typeface="Wingdings" panose="05000000000000000000" pitchFamily="2" charset="2"/>
              <a:buChar char="ü"/>
            </a:pPr>
            <a:endParaRPr lang="ru-RU" sz="2000" dirty="0">
              <a:solidFill>
                <a:schemeClr val="tx1"/>
              </a:solidFill>
            </a:endParaRPr>
          </a:p>
        </p:txBody>
      </p:sp>
    </p:spTree>
    <p:extLst>
      <p:ext uri="{BB962C8B-B14F-4D97-AF65-F5344CB8AC3E}">
        <p14:creationId xmlns:p14="http://schemas.microsoft.com/office/powerpoint/2010/main" val="336862381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2505" y="747501"/>
            <a:ext cx="7776000" cy="652674"/>
          </a:xfrm>
        </p:spPr>
        <p:txBody>
          <a:bodyPr/>
          <a:lstStyle/>
          <a:p>
            <a:pPr algn="ctr"/>
            <a:r>
              <a:rPr lang="ro-RO" sz="2800" b="1" dirty="0" smtClean="0">
                <a:solidFill>
                  <a:srgbClr val="FF0000"/>
                </a:solidFill>
              </a:rPr>
              <a:t>Drepturile operatorului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812505" y="1400175"/>
            <a:ext cx="7776000" cy="4847838"/>
          </a:xfrm>
        </p:spPr>
        <p:txBody>
          <a:bodyPr/>
          <a:lstStyle/>
          <a:p>
            <a:pPr algn="just">
              <a:spcBef>
                <a:spcPts val="0"/>
              </a:spcBef>
              <a:spcAft>
                <a:spcPts val="0"/>
              </a:spcAft>
            </a:pPr>
            <a:endParaRPr lang="en-US" sz="1000" i="1" dirty="0" smtClean="0">
              <a:solidFill>
                <a:schemeClr val="tx1"/>
              </a:solidFill>
            </a:endParaRPr>
          </a:p>
          <a:p>
            <a:pPr algn="just">
              <a:spcBef>
                <a:spcPts val="0"/>
              </a:spcBef>
              <a:spcAft>
                <a:spcPts val="0"/>
              </a:spcAft>
            </a:pPr>
            <a:r>
              <a:rPr lang="ro-RO" sz="2000" b="1" dirty="0">
                <a:solidFill>
                  <a:schemeClr val="tx1"/>
                </a:solidFill>
              </a:rPr>
              <a:t>Drepturile operatorului statuate în art. 16 alin. (1) din Legea nr.303 din </a:t>
            </a:r>
            <a:r>
              <a:rPr lang="ro-RO" sz="2000" b="1" dirty="0" smtClean="0">
                <a:solidFill>
                  <a:schemeClr val="tx1"/>
                </a:solidFill>
              </a:rPr>
              <a:t>13.12.2013:</a:t>
            </a:r>
            <a:endParaRPr lang="en-US" sz="2000" b="1" i="1" dirty="0">
              <a:solidFill>
                <a:schemeClr val="tx1"/>
              </a:solidFill>
            </a:endParaRPr>
          </a:p>
          <a:p>
            <a:pPr algn="just">
              <a:spcBef>
                <a:spcPts val="0"/>
              </a:spcBef>
              <a:spcAft>
                <a:spcPts val="0"/>
              </a:spcAft>
            </a:pPr>
            <a:endParaRPr lang="ro-RO" sz="2000" b="1" i="1" dirty="0">
              <a:solidFill>
                <a:schemeClr val="tx1"/>
              </a:solidFill>
            </a:endParaRPr>
          </a:p>
          <a:p>
            <a:pPr marL="285750" indent="-285750" algn="just">
              <a:spcBef>
                <a:spcPts val="0"/>
              </a:spcBef>
              <a:spcAft>
                <a:spcPts val="0"/>
              </a:spcAft>
              <a:buFont typeface="Wingdings" panose="05000000000000000000" pitchFamily="2" charset="2"/>
              <a:buChar char="ü"/>
            </a:pPr>
            <a:r>
              <a:rPr lang="ro-RO" sz="2400" dirty="0" smtClean="0">
                <a:solidFill>
                  <a:schemeClr val="tx1"/>
                </a:solidFill>
              </a:rPr>
              <a:t>să </a:t>
            </a:r>
            <a:r>
              <a:rPr lang="ro-RO" sz="2400" dirty="0">
                <a:solidFill>
                  <a:schemeClr val="tx1"/>
                </a:solidFill>
              </a:rPr>
              <a:t>factureze şi </a:t>
            </a:r>
            <a:r>
              <a:rPr lang="ro-RO" sz="2400" dirty="0" smtClean="0">
                <a:solidFill>
                  <a:schemeClr val="tx1"/>
                </a:solidFill>
              </a:rPr>
              <a:t>să </a:t>
            </a:r>
            <a:r>
              <a:rPr lang="ro-RO" sz="2400" dirty="0">
                <a:solidFill>
                  <a:schemeClr val="tx1"/>
                </a:solidFill>
              </a:rPr>
              <a:t>încaseze lunar contravaloarea serviciului public de alimentare cu apă şi de canalizare furnizat, în conformitate cu tarifele aprobate şi cu modul stabilit de prezenta lege, cu alte acte normative în </a:t>
            </a:r>
            <a:r>
              <a:rPr lang="ro-RO" sz="2400" dirty="0" smtClean="0">
                <a:solidFill>
                  <a:schemeClr val="tx1"/>
                </a:solidFill>
              </a:rPr>
              <a:t>vigoare;</a:t>
            </a:r>
          </a:p>
          <a:p>
            <a:pPr marL="285750" indent="-285750" algn="just">
              <a:spcBef>
                <a:spcPts val="0"/>
              </a:spcBef>
              <a:spcAft>
                <a:spcPts val="0"/>
              </a:spcAft>
              <a:buFont typeface="Wingdings" panose="05000000000000000000" pitchFamily="2" charset="2"/>
              <a:buChar char="ü"/>
            </a:pPr>
            <a:endParaRPr lang="ro-RO" sz="1050" dirty="0">
              <a:solidFill>
                <a:schemeClr val="tx1"/>
              </a:solidFill>
            </a:endParaRPr>
          </a:p>
          <a:p>
            <a:pPr marL="285750" indent="-285750" algn="just">
              <a:spcBef>
                <a:spcPts val="0"/>
              </a:spcBef>
              <a:spcAft>
                <a:spcPts val="0"/>
              </a:spcAft>
              <a:buFont typeface="Wingdings" panose="05000000000000000000" pitchFamily="2" charset="2"/>
              <a:buChar char="ü"/>
            </a:pPr>
            <a:r>
              <a:rPr lang="ro-RO" sz="2400" dirty="0" smtClean="0">
                <a:solidFill>
                  <a:schemeClr val="tx1"/>
                </a:solidFill>
              </a:rPr>
              <a:t>să </a:t>
            </a:r>
            <a:r>
              <a:rPr lang="ro-RO" sz="2400" dirty="0">
                <a:solidFill>
                  <a:schemeClr val="tx1"/>
                </a:solidFill>
              </a:rPr>
              <a:t>aplice consumatorilor penalităţi pentru neachitarea, în termenul stabilit în contract, a serviciului public de alimentare cu apă şi de canalizare furnizat, în </a:t>
            </a:r>
            <a:r>
              <a:rPr lang="ro-RO" sz="2400" dirty="0" smtClean="0">
                <a:solidFill>
                  <a:schemeClr val="tx1"/>
                </a:solidFill>
              </a:rPr>
              <a:t>conformitate cu </a:t>
            </a:r>
            <a:r>
              <a:rPr lang="ro-RO" sz="2400" dirty="0">
                <a:solidFill>
                  <a:schemeClr val="tx1"/>
                </a:solidFill>
              </a:rPr>
              <a:t>art. 27 alin. (5</a:t>
            </a:r>
            <a:r>
              <a:rPr lang="ro-RO" sz="2400" dirty="0" smtClean="0">
                <a:solidFill>
                  <a:schemeClr val="tx1"/>
                </a:solidFill>
              </a:rPr>
              <a:t>);</a:t>
            </a:r>
          </a:p>
          <a:p>
            <a:pPr marL="285750" indent="-285750" algn="just">
              <a:spcBef>
                <a:spcPts val="0"/>
              </a:spcBef>
              <a:spcAft>
                <a:spcPts val="0"/>
              </a:spcAft>
              <a:buFont typeface="Wingdings" panose="05000000000000000000" pitchFamily="2" charset="2"/>
              <a:buChar char="ü"/>
            </a:pPr>
            <a:endParaRPr lang="ro-RO" sz="1050" dirty="0" smtClean="0">
              <a:solidFill>
                <a:schemeClr val="tx1"/>
              </a:solidFill>
            </a:endParaRPr>
          </a:p>
        </p:txBody>
      </p:sp>
    </p:spTree>
    <p:extLst>
      <p:ext uri="{BB962C8B-B14F-4D97-AF65-F5344CB8AC3E}">
        <p14:creationId xmlns:p14="http://schemas.microsoft.com/office/powerpoint/2010/main" val="151788807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1097784"/>
            <a:ext cx="7776000" cy="617928"/>
          </a:xfrm>
        </p:spPr>
        <p:txBody>
          <a:bodyPr/>
          <a:lstStyle/>
          <a:p>
            <a:pPr algn="ctr"/>
            <a:r>
              <a:rPr lang="ro-RO" sz="2800" b="1" dirty="0">
                <a:solidFill>
                  <a:srgbClr val="FF0000"/>
                </a:solidFill>
              </a:rPr>
              <a:t>Drepturile operatorului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715712"/>
            <a:ext cx="7776000" cy="4712384"/>
          </a:xfrm>
        </p:spPr>
        <p:txBody>
          <a:bodyPr/>
          <a:lstStyle/>
          <a:p>
            <a:pPr marL="171450" indent="-171450" algn="just">
              <a:spcBef>
                <a:spcPts val="0"/>
              </a:spcBef>
              <a:spcAft>
                <a:spcPts val="0"/>
              </a:spcAft>
              <a:buFont typeface="Wingdings" panose="05000000000000000000" pitchFamily="2" charset="2"/>
              <a:buChar char="ü"/>
            </a:pPr>
            <a:r>
              <a:rPr lang="ro-RO" sz="2200" dirty="0">
                <a:solidFill>
                  <a:schemeClr val="tx1"/>
                </a:solidFill>
              </a:rPr>
              <a:t>să aibă acces la contoarele de apă ale consumatorilor cu care a încheiat contracte de furnizare a serviciului public de alimentare cu apă şi de canalizare, la instalaţiile aflate pe proprietatea consumatorului pentru citirea indicaţiilor contorului de apă, pentru prezentare la verificarea metrologică şi pentru controlul integrităţii contorului de apă şi al sigiliilor aplicate acestuia, precum şi pentru deconectarea instalaţiilor interne de apă şi de canalizare ale consumatorului în cazurile prevăzute de actele legislative şi de alte acte normative în domeniu. Accesul se va efectua doar în prezenţa consumatorului sau a reprezentantului  acestuia</a:t>
            </a:r>
            <a:r>
              <a:rPr lang="ro-RO" sz="2200" dirty="0" smtClean="0">
                <a:solidFill>
                  <a:schemeClr val="tx1"/>
                </a:solidFill>
              </a:rPr>
              <a:t>;</a:t>
            </a:r>
          </a:p>
          <a:p>
            <a:pPr algn="just"/>
            <a:endParaRPr lang="ru-RU" sz="3200" dirty="0">
              <a:solidFill>
                <a:schemeClr val="tx1"/>
              </a:solidFill>
            </a:endParaRPr>
          </a:p>
        </p:txBody>
      </p:sp>
    </p:spTree>
    <p:extLst>
      <p:ext uri="{BB962C8B-B14F-4D97-AF65-F5344CB8AC3E}">
        <p14:creationId xmlns:p14="http://schemas.microsoft.com/office/powerpoint/2010/main" val="145579084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155" y="691628"/>
            <a:ext cx="7776000" cy="617928"/>
          </a:xfrm>
        </p:spPr>
        <p:txBody>
          <a:bodyPr/>
          <a:lstStyle/>
          <a:p>
            <a:pPr algn="ctr"/>
            <a:r>
              <a:rPr lang="ro-RO" sz="2800" b="1" dirty="0">
                <a:solidFill>
                  <a:srgbClr val="FF0000"/>
                </a:solidFill>
              </a:rPr>
              <a:t>Noțiunea de consumator</a:t>
            </a:r>
            <a:endParaRPr lang="ru-RU"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309556"/>
            <a:ext cx="7776000" cy="4886528"/>
          </a:xfrm>
        </p:spPr>
        <p:txBody>
          <a:bodyPr/>
          <a:lstStyle/>
          <a:p>
            <a:pPr marL="285750" indent="-285750" algn="ctr">
              <a:buFont typeface="Arial" panose="020B0604020202020204" pitchFamily="34" charset="0"/>
              <a:buChar char="•"/>
            </a:pPr>
            <a:endParaRPr lang="ro-RO" sz="3000" b="1" i="1" u="sng" dirty="0" smtClean="0">
              <a:solidFill>
                <a:schemeClr val="tx1"/>
              </a:solidFill>
            </a:endParaRPr>
          </a:p>
          <a:p>
            <a:pPr algn="ctr"/>
            <a:r>
              <a:rPr lang="ro-RO" sz="3000" b="1" i="1" u="sng" dirty="0" smtClean="0">
                <a:solidFill>
                  <a:schemeClr val="tx1"/>
                </a:solidFill>
              </a:rPr>
              <a:t>Consumator</a:t>
            </a:r>
            <a:r>
              <a:rPr lang="ro-RO" sz="3000" i="1" u="sng" dirty="0" smtClean="0">
                <a:solidFill>
                  <a:schemeClr val="tx1"/>
                </a:solidFill>
              </a:rPr>
              <a:t> </a:t>
            </a:r>
            <a:r>
              <a:rPr lang="ro-RO" sz="3000" dirty="0" smtClean="0">
                <a:solidFill>
                  <a:schemeClr val="tx1"/>
                </a:solidFill>
              </a:rPr>
              <a:t>al serviciilor de alimentare cu apă şi de canalizare poate fi orice persoană fizică sau juridică, proprietar sau cu împuternicire dată de proprietarul unui imobil şi/sau alte tipuri de proprietăţi private sau publice, având branşament propriu de apă şi/sau racord propriu de canalizare, care beneficiază, pe bază de contract, de serviciile furnizorului. </a:t>
            </a:r>
          </a:p>
          <a:p>
            <a:pPr algn="just"/>
            <a:r>
              <a:rPr lang="en-US" sz="2400" dirty="0" smtClean="0">
                <a:solidFill>
                  <a:schemeClr val="tx1"/>
                </a:solidFill>
              </a:rPr>
              <a:t> </a:t>
            </a:r>
            <a:endParaRPr lang="ru-RU" sz="3200" dirty="0">
              <a:solidFill>
                <a:schemeClr val="tx1"/>
              </a:solidFill>
            </a:endParaRPr>
          </a:p>
        </p:txBody>
      </p:sp>
    </p:spTree>
    <p:extLst>
      <p:ext uri="{BB962C8B-B14F-4D97-AF65-F5344CB8AC3E}">
        <p14:creationId xmlns:p14="http://schemas.microsoft.com/office/powerpoint/2010/main" val="7092552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324700"/>
            <a:ext cx="7776000" cy="617928"/>
          </a:xfrm>
        </p:spPr>
        <p:txBody>
          <a:bodyPr/>
          <a:lstStyle/>
          <a:p>
            <a:pPr algn="ctr"/>
            <a:r>
              <a:rPr lang="ro-RO" sz="2800" b="1" dirty="0">
                <a:solidFill>
                  <a:srgbClr val="FF0000"/>
                </a:solidFill>
              </a:rPr>
              <a:t>Drepturile operatorului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2101128"/>
            <a:ext cx="7776000" cy="4162872"/>
          </a:xfrm>
        </p:spPr>
        <p:txBody>
          <a:bodyPr/>
          <a:lstStyle/>
          <a:p>
            <a:pPr marL="171450" indent="-171450" algn="just">
              <a:spcBef>
                <a:spcPts val="0"/>
              </a:spcBef>
              <a:spcAft>
                <a:spcPts val="0"/>
              </a:spcAft>
              <a:buFont typeface="Wingdings" panose="05000000000000000000" pitchFamily="2" charset="2"/>
              <a:buChar char="ü"/>
            </a:pPr>
            <a:r>
              <a:rPr lang="ro-RO" sz="2200" dirty="0">
                <a:solidFill>
                  <a:schemeClr val="tx1"/>
                </a:solidFill>
              </a:rPr>
              <a:t> să limiteze sau să întrerupă furnizarea serviciului public de alimentare cu apă şi de canalizare în cazurile şi în modurile prevăzute de prezenta lege şi de alte acte normative în domeniu;</a:t>
            </a:r>
          </a:p>
          <a:p>
            <a:pPr marL="171450" indent="-171450" algn="just">
              <a:spcBef>
                <a:spcPts val="0"/>
              </a:spcBef>
              <a:spcAft>
                <a:spcPts val="0"/>
              </a:spcAft>
              <a:buFont typeface="Wingdings" panose="05000000000000000000" pitchFamily="2" charset="2"/>
              <a:buChar char="ü"/>
            </a:pPr>
            <a:endParaRPr lang="ro-RO" sz="2200" dirty="0">
              <a:solidFill>
                <a:schemeClr val="tx1"/>
              </a:solidFill>
            </a:endParaRPr>
          </a:p>
          <a:p>
            <a:pPr marL="171450" indent="-171450" algn="just">
              <a:spcBef>
                <a:spcPts val="0"/>
              </a:spcBef>
              <a:spcAft>
                <a:spcPts val="0"/>
              </a:spcAft>
              <a:buFont typeface="Wingdings" panose="05000000000000000000" pitchFamily="2" charset="2"/>
              <a:buChar char="ü"/>
            </a:pPr>
            <a:r>
              <a:rPr lang="ro-RO" sz="2200" dirty="0">
                <a:solidFill>
                  <a:schemeClr val="tx1"/>
                </a:solidFill>
              </a:rPr>
              <a:t> să refuze branşarea/racordarea la reţelele publice de alimentare cu apă şi/sau de canalizare a instalaţiilor interne ale noilor consumatori, cu preavizarea lor, în cazul în care operatorul se confruntă cu lipsa de capacitate de producţie. Refuzul trebuie motivat şi justificat în modul corespunzător.</a:t>
            </a:r>
          </a:p>
          <a:p>
            <a:endParaRPr lang="ru-RU" dirty="0"/>
          </a:p>
        </p:txBody>
      </p:sp>
    </p:spTree>
    <p:extLst>
      <p:ext uri="{BB962C8B-B14F-4D97-AF65-F5344CB8AC3E}">
        <p14:creationId xmlns:p14="http://schemas.microsoft.com/office/powerpoint/2010/main" val="371833159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45025"/>
            <a:ext cx="7776000" cy="642581"/>
          </a:xfrm>
        </p:spPr>
        <p:txBody>
          <a:bodyPr/>
          <a:lstStyle/>
          <a:p>
            <a:pPr algn="ctr"/>
            <a:r>
              <a:rPr lang="ro-RO" sz="2800" b="1" dirty="0" smtClean="0">
                <a:solidFill>
                  <a:srgbClr val="FF0000"/>
                </a:solidFill>
              </a:rPr>
              <a:t>Dreptul de servitute</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487606"/>
            <a:ext cx="7776000" cy="4655245"/>
          </a:xfrm>
        </p:spPr>
        <p:txBody>
          <a:bodyPr/>
          <a:lstStyle/>
          <a:p>
            <a:endParaRPr lang="ro-RO" dirty="0" smtClean="0">
              <a:solidFill>
                <a:schemeClr val="tx1"/>
              </a:solidFill>
            </a:endParaRPr>
          </a:p>
          <a:p>
            <a:r>
              <a:rPr lang="vi-VN" sz="2000" dirty="0" smtClean="0">
                <a:solidFill>
                  <a:srgbClr val="FF0000"/>
                </a:solidFill>
              </a:rPr>
              <a:t>Art.16 </a:t>
            </a:r>
            <a:r>
              <a:rPr lang="vi-VN" sz="2000" dirty="0">
                <a:solidFill>
                  <a:srgbClr val="FF0000"/>
                </a:solidFill>
              </a:rPr>
              <a:t>alin. (2) și (3) din Legea nr.303 din 13.12.2013 stabilește: </a:t>
            </a:r>
            <a:endParaRPr lang="ro-RO" sz="2000" dirty="0" smtClean="0">
              <a:solidFill>
                <a:srgbClr val="FF0000"/>
              </a:solidFill>
            </a:endParaRPr>
          </a:p>
          <a:p>
            <a:r>
              <a:rPr lang="vi-VN" sz="2000" i="1" dirty="0" smtClean="0">
                <a:solidFill>
                  <a:schemeClr val="tx1"/>
                </a:solidFill>
              </a:rPr>
              <a:t>“(</a:t>
            </a:r>
            <a:r>
              <a:rPr lang="vi-VN" sz="2000" i="1" dirty="0">
                <a:solidFill>
                  <a:schemeClr val="tx1"/>
                </a:solidFill>
              </a:rPr>
              <a:t>2) Operatorul care furnizează serviciul public de alimentare cu apă şi de canalizare are dreptul de servitute asupra terenurilor, indiferent de tipul de proprietate, pentru efectuarea lucrărilor de înlăturare a avariilor, de marcare, de construcţie a obiectelor, de deservire profilactică a reţelelor şi instalaţiilor, de reparare a acestora, cu folosirea tehnicii respective</a:t>
            </a:r>
          </a:p>
          <a:p>
            <a:r>
              <a:rPr lang="vi-VN" sz="2000" i="1" dirty="0">
                <a:solidFill>
                  <a:schemeClr val="tx1"/>
                </a:solidFill>
              </a:rPr>
              <a:t>(3) Efectuarea lucrărilor prevăzute la alin. (2), cu excepţia celor de avarie, trebuie să fie coordonată cu autorităţile administraţiei publice locale şi cu deţinătorii de terenuri. Restabilirea porţiunilor de străzi şi terenuri accidentate în rezultatul unor astfel de lucrări se va efectua din contul operatorului, în termenele convenite”.</a:t>
            </a:r>
          </a:p>
          <a:p>
            <a:endParaRPr lang="ru-RU" dirty="0">
              <a:solidFill>
                <a:schemeClr val="tx1"/>
              </a:solidFill>
            </a:endParaRPr>
          </a:p>
        </p:txBody>
      </p:sp>
    </p:spTree>
    <p:extLst>
      <p:ext uri="{BB962C8B-B14F-4D97-AF65-F5344CB8AC3E}">
        <p14:creationId xmlns:p14="http://schemas.microsoft.com/office/powerpoint/2010/main" val="227435611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b="1" dirty="0">
                <a:solidFill>
                  <a:srgbClr val="FF0000"/>
                </a:solidFill>
              </a:rPr>
              <a:t>Bibliografie</a:t>
            </a:r>
            <a:endParaRPr lang="ru-RU"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p:txBody>
          <a:bodyPr/>
          <a:lstStyle/>
          <a:p>
            <a:pPr marL="342900" indent="-342900" algn="just">
              <a:buFont typeface="+mj-lt"/>
              <a:buAutoNum type="arabicPeriod"/>
            </a:pPr>
            <a:r>
              <a:rPr lang="vi-VN" sz="2000" dirty="0" smtClean="0">
                <a:solidFill>
                  <a:schemeClr val="tx1"/>
                </a:solidFill>
              </a:rPr>
              <a:t>Legea </a:t>
            </a:r>
            <a:r>
              <a:rPr lang="vi-VN" sz="2000" dirty="0">
                <a:solidFill>
                  <a:schemeClr val="tx1"/>
                </a:solidFill>
              </a:rPr>
              <a:t>privind serviciul public de alimentare cu apă şi de canalizare nr. 303 din 13 decembrie 2013, publicată în Monitorul Oficial al Republicii Moldova nr. 60-65 din 14.03.2014.</a:t>
            </a:r>
          </a:p>
        </p:txBody>
      </p:sp>
    </p:spTree>
    <p:extLst>
      <p:ext uri="{BB962C8B-B14F-4D97-AF65-F5344CB8AC3E}">
        <p14:creationId xmlns:p14="http://schemas.microsoft.com/office/powerpoint/2010/main" val="391340576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7" name="Заголовок 6"/>
          <p:cNvSpPr>
            <a:spLocks noGrp="1"/>
          </p:cNvSpPr>
          <p:nvPr>
            <p:ph type="title"/>
          </p:nvPr>
        </p:nvSpPr>
        <p:spPr/>
        <p:txBody>
          <a:bodyPr/>
          <a:lstStyle/>
          <a:p>
            <a:endParaRPr lang="ru-RU"/>
          </a:p>
        </p:txBody>
      </p:sp>
      <p:pic>
        <p:nvPicPr>
          <p:cNvPr id="9" name="Объект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773" y="1351128"/>
            <a:ext cx="8980227" cy="5229873"/>
          </a:xfrm>
        </p:spPr>
      </p:pic>
    </p:spTree>
    <p:extLst>
      <p:ext uri="{BB962C8B-B14F-4D97-AF65-F5344CB8AC3E}">
        <p14:creationId xmlns:p14="http://schemas.microsoft.com/office/powerpoint/2010/main" val="277553960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20/10/2016</a:t>
            </a:fld>
            <a:endParaRPr lang="de-DE" noProof="0" dirty="0"/>
          </a:p>
        </p:txBody>
      </p:sp>
      <p:sp>
        <p:nvSpPr>
          <p:cNvPr id="6" name="Inhaltsplatzhalter 7"/>
          <p:cNvSpPr txBox="1">
            <a:spLocks/>
          </p:cNvSpPr>
          <p:nvPr/>
        </p:nvSpPr>
        <p:spPr>
          <a:xfrm>
            <a:off x="684213" y="2108200"/>
            <a:ext cx="4481512" cy="26098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În calitate de entitate federală</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GIZ sprijină atingerea obiectivelor Guvernului Germaniei de cooperare internațională și dezvoltare durabilă. </a:t>
            </a: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Publicat de</a:t>
            </a:r>
            <a:r>
              <a:rPr lang="en-GB" sz="1050" b="0" dirty="0" smtClean="0">
                <a:solidFill>
                  <a:schemeClr val="tx2">
                    <a:lumMod val="75000"/>
                  </a:schemeClr>
                </a:solidFill>
                <a:latin typeface="Arial" pitchFamily="34" charset="0"/>
                <a:cs typeface="Arial" pitchFamily="34" charset="0"/>
              </a:rPr>
              <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Deutsche </a:t>
            </a:r>
            <a:r>
              <a:rPr lang="de-DE" sz="1050" b="0" dirty="0" smtClean="0">
                <a:solidFill>
                  <a:schemeClr val="tx2">
                    <a:lumMod val="75000"/>
                  </a:schemeClr>
                </a:solidFill>
                <a:latin typeface="Arial" pitchFamily="34" charset="0"/>
                <a:cs typeface="Arial" pitchFamily="34" charset="0"/>
              </a:rPr>
              <a:t>Gesellschaft für</a:t>
            </a:r>
            <a:br>
              <a:rPr lang="de-DE" sz="1050" b="0" dirty="0" smtClean="0">
                <a:solidFill>
                  <a:schemeClr val="tx2">
                    <a:lumMod val="75000"/>
                  </a:schemeClr>
                </a:solidFill>
                <a:latin typeface="Arial" pitchFamily="34" charset="0"/>
                <a:cs typeface="Arial" pitchFamily="34" charset="0"/>
              </a:rPr>
            </a:br>
            <a:r>
              <a:rPr lang="de-DE" sz="1050" b="0" dirty="0" smtClean="0">
                <a:solidFill>
                  <a:schemeClr val="tx2">
                    <a:lumMod val="75000"/>
                  </a:schemeClr>
                </a:solidFill>
                <a:latin typeface="Arial" pitchFamily="34" charset="0"/>
                <a:cs typeface="Arial" pitchFamily="34" charset="0"/>
              </a:rPr>
              <a:t>Internationale Zusammenarbeit </a:t>
            </a:r>
            <a:r>
              <a:rPr lang="en-GB" sz="1050" b="0" dirty="0" smtClean="0">
                <a:solidFill>
                  <a:schemeClr val="tx2">
                    <a:lumMod val="75000"/>
                  </a:schemeClr>
                </a:solidFill>
                <a:latin typeface="Arial" pitchFamily="34" charset="0"/>
                <a:cs typeface="Arial" pitchFamily="34" charset="0"/>
              </a:rPr>
              <a:t>(GIZ) GmbH</a:t>
            </a: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Oficii înregistrate</a:t>
            </a:r>
            <a:r>
              <a:rPr lang="en-GB" sz="1050" b="0" dirty="0" smtClean="0">
                <a:solidFill>
                  <a:schemeClr val="tx2">
                    <a:lumMod val="75000"/>
                  </a:schemeClr>
                </a:solidFill>
                <a:latin typeface="Arial" pitchFamily="34" charset="0"/>
                <a:cs typeface="Arial" pitchFamily="34" charset="0"/>
              </a:rPr>
              <a:t>, Bonn </a:t>
            </a:r>
            <a:r>
              <a:rPr lang="ro-RO" sz="1050" b="0" dirty="0" smtClean="0">
                <a:solidFill>
                  <a:schemeClr val="tx2">
                    <a:lumMod val="75000"/>
                  </a:schemeClr>
                </a:solidFill>
                <a:latin typeface="Arial" pitchFamily="34" charset="0"/>
                <a:cs typeface="Arial" pitchFamily="34" charset="0"/>
              </a:rPr>
              <a:t>și</a:t>
            </a:r>
            <a:r>
              <a:rPr lang="en-GB" sz="1050" b="0" dirty="0" smtClean="0">
                <a:solidFill>
                  <a:schemeClr val="tx2">
                    <a:lumMod val="75000"/>
                  </a:schemeClr>
                </a:solidFill>
                <a:latin typeface="Arial" pitchFamily="34" charset="0"/>
                <a:cs typeface="Arial" pitchFamily="34" charset="0"/>
              </a:rPr>
              <a:t> Eschborn, German</a:t>
            </a:r>
            <a:r>
              <a:rPr lang="ro-RO" sz="1050" b="0" dirty="0" smtClean="0">
                <a:solidFill>
                  <a:schemeClr val="tx2">
                    <a:lumMod val="75000"/>
                  </a:schemeClr>
                </a:solidFill>
                <a:latin typeface="Arial" pitchFamily="34" charset="0"/>
                <a:cs typeface="Arial" pitchFamily="34" charset="0"/>
              </a:rPr>
              <a:t>ia</a:t>
            </a:r>
            <a:endParaRPr lang="en-GB" sz="1050" b="0" dirty="0" smtClean="0">
              <a:solidFill>
                <a:schemeClr val="tx2">
                  <a:lumMod val="75000"/>
                </a:schemeClr>
              </a:solidFill>
              <a:latin typeface="Arial" pitchFamily="34" charset="0"/>
              <a:cs typeface="Arial" pitchFamily="34" charset="0"/>
            </a:endParaRP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Proiectul ”Modernizarea serviciilor publice locale în Republica Moldova”</a:t>
            </a:r>
          </a:p>
          <a:p>
            <a:pPr algn="l">
              <a:spcBef>
                <a:spcPts val="0"/>
              </a:spcBef>
              <a:spcAft>
                <a:spcPts val="600"/>
              </a:spcAft>
              <a:defRPr/>
            </a:pPr>
            <a:r>
              <a:rPr lang="en-GB" sz="1050" b="0" dirty="0" err="1" smtClean="0">
                <a:solidFill>
                  <a:schemeClr val="tx2">
                    <a:lumMod val="75000"/>
                  </a:schemeClr>
                </a:solidFill>
                <a:latin typeface="Arial" pitchFamily="34" charset="0"/>
                <a:cs typeface="Arial" pitchFamily="34" charset="0"/>
              </a:rPr>
              <a:t>Chișinău</a:t>
            </a:r>
            <a:r>
              <a:rPr lang="en-GB" sz="1050" b="0" dirty="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str. </a:t>
            </a:r>
            <a:r>
              <a:rPr lang="en-GB" sz="1050" b="0" dirty="0" err="1" smtClean="0">
                <a:solidFill>
                  <a:schemeClr val="tx2">
                    <a:lumMod val="75000"/>
                  </a:schemeClr>
                </a:solidFill>
                <a:latin typeface="Arial" pitchFamily="34" charset="0"/>
                <a:cs typeface="Arial" pitchFamily="34" charset="0"/>
              </a:rPr>
              <a:t>Bernardazzi</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66</a:t>
            </a:r>
            <a:endParaRPr lang="en-GB" sz="1050" b="0" dirty="0">
              <a:solidFill>
                <a:schemeClr val="tx2">
                  <a:lumMod val="75000"/>
                </a:schemeClr>
              </a:solidFill>
              <a:latin typeface="Arial" pitchFamily="34" charset="0"/>
              <a:cs typeface="Arial" pitchFamily="34" charset="0"/>
            </a:endParaRP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T  + 373 22 22-83-19</a:t>
            </a: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F  + 373 22 </a:t>
            </a:r>
            <a:r>
              <a:rPr lang="en-GB" sz="1050" b="0" dirty="0" smtClean="0">
                <a:solidFill>
                  <a:schemeClr val="tx2">
                    <a:lumMod val="75000"/>
                  </a:schemeClr>
                </a:solidFill>
                <a:latin typeface="Arial" pitchFamily="34" charset="0"/>
                <a:cs typeface="Arial" pitchFamily="34" charset="0"/>
              </a:rPr>
              <a:t>00-02-38</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I	</a:t>
            </a:r>
            <a:r>
              <a:rPr lang="en-GB" sz="1050" b="0" dirty="0" smtClean="0">
                <a:solidFill>
                  <a:schemeClr val="tx2">
                    <a:lumMod val="75000"/>
                  </a:schemeClr>
                </a:solidFill>
                <a:latin typeface="Arial" pitchFamily="34" charset="0"/>
                <a:cs typeface="Arial" pitchFamily="34" charset="0"/>
                <a:hlinkClick r:id="rId2"/>
              </a:rPr>
              <a:t>www.giz.de</a:t>
            </a:r>
            <a:r>
              <a:rPr lang="en-GB" sz="1050" b="0" dirty="0" smtClean="0">
                <a:solidFill>
                  <a:schemeClr val="tx2">
                    <a:lumMod val="75000"/>
                  </a:schemeClr>
                </a:solidFill>
                <a:latin typeface="Arial" pitchFamily="34" charset="0"/>
                <a:cs typeface="Arial" pitchFamily="34" charset="0"/>
              </a:rPr>
              <a:t>, </a:t>
            </a:r>
            <a:r>
              <a:rPr lang="en-GB" sz="1050" b="0" dirty="0" smtClean="0">
                <a:solidFill>
                  <a:schemeClr val="tx2">
                    <a:lumMod val="75000"/>
                  </a:schemeClr>
                </a:solidFill>
                <a:latin typeface="Arial" pitchFamily="34" charset="0"/>
                <a:cs typeface="Arial" pitchFamily="34" charset="0"/>
                <a:hlinkClick r:id="rId3"/>
              </a:rPr>
              <a:t>www.serviciilocale.md</a:t>
            </a:r>
            <a:r>
              <a:rPr lang="en-GB" sz="1050" b="0" dirty="0" smtClean="0">
                <a:solidFill>
                  <a:schemeClr val="tx2">
                    <a:lumMod val="75000"/>
                  </a:schemeClr>
                </a:solidFill>
                <a:latin typeface="Arial" pitchFamily="34" charset="0"/>
                <a:cs typeface="Arial" pitchFamily="34" charset="0"/>
              </a:rPr>
              <a:t> </a:t>
            </a:r>
          </a:p>
          <a:p>
            <a:pPr>
              <a:spcBef>
                <a:spcPts val="0"/>
              </a:spcBef>
              <a:spcAft>
                <a:spcPts val="300"/>
              </a:spcAft>
              <a:defRPr/>
            </a:pPr>
            <a:endParaRPr lang="de-DE" sz="1200" dirty="0" smtClean="0">
              <a:solidFill>
                <a:schemeClr val="tx2">
                  <a:lumMod val="75000"/>
                </a:schemeClr>
              </a:solidFill>
            </a:endParaRPr>
          </a:p>
          <a:p>
            <a:pPr>
              <a:defRPr/>
            </a:pPr>
            <a:endParaRPr lang="de-DE" sz="1200" dirty="0">
              <a:solidFill>
                <a:schemeClr val="tx2">
                  <a:lumMod val="75000"/>
                </a:schemeClr>
              </a:solidFill>
            </a:endParaRPr>
          </a:p>
        </p:txBody>
      </p:sp>
      <p:sp>
        <p:nvSpPr>
          <p:cNvPr id="7" name="Inhaltsplatzhalter 8"/>
          <p:cNvSpPr txBox="1">
            <a:spLocks/>
          </p:cNvSpPr>
          <p:nvPr/>
        </p:nvSpPr>
        <p:spPr>
          <a:xfrm>
            <a:off x="5467350" y="2108200"/>
            <a:ext cx="3005138" cy="3814763"/>
          </a:xfrm>
          <a:prstGeom prst="rect">
            <a:avLst/>
          </a:prstGeom>
        </p:spPr>
        <p:txBody>
          <a:bodyPr vert="horz" lIns="91440" tIns="45720" rIns="91440" bIns="45720" rtlCol="0" anchor="t" anchorCtr="0"/>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050" b="1" dirty="0" err="1" smtClean="0">
                <a:solidFill>
                  <a:schemeClr val="tx2">
                    <a:lumMod val="75000"/>
                  </a:schemeClr>
                </a:solidFill>
                <a:latin typeface="Arial" pitchFamily="34" charset="0"/>
                <a:cs typeface="Arial" pitchFamily="34" charset="0"/>
              </a:rPr>
              <a:t>Autor</a:t>
            </a:r>
            <a:r>
              <a:rPr lang="ro-RO" sz="1050" b="1" dirty="0" smtClean="0">
                <a:solidFill>
                  <a:schemeClr val="tx2">
                    <a:lumMod val="75000"/>
                  </a:schemeClr>
                </a:solidFill>
                <a:latin typeface="Arial" pitchFamily="34" charset="0"/>
                <a:cs typeface="Arial" pitchFamily="34" charset="0"/>
              </a:rPr>
              <a:t>i</a:t>
            </a:r>
            <a:r>
              <a:rPr lang="en-US" sz="1050" b="1" dirty="0" smtClean="0">
                <a:solidFill>
                  <a:schemeClr val="tx2">
                    <a:lumMod val="75000"/>
                  </a:schemeClr>
                </a:solidFill>
                <a:latin typeface="Arial" pitchFamily="34" charset="0"/>
                <a:cs typeface="Arial" pitchFamily="34" charset="0"/>
              </a:rPr>
              <a:t>   </a:t>
            </a:r>
            <a:r>
              <a:rPr lang="en-GB" sz="1050" b="1" dirty="0" smtClean="0">
                <a:solidFill>
                  <a:schemeClr val="tx2">
                    <a:lumMod val="75000"/>
                  </a:schemeClr>
                </a:solidFill>
                <a:latin typeface="Arial" pitchFamily="34" charset="0"/>
                <a:cs typeface="Arial" pitchFamily="34" charset="0"/>
              </a:rPr>
              <a:t> </a:t>
            </a:r>
            <a:r>
              <a:rPr lang="en-GB" sz="1050" b="1" dirty="0" err="1" smtClean="0">
                <a:solidFill>
                  <a:schemeClr val="tx2">
                    <a:lumMod val="75000"/>
                  </a:schemeClr>
                </a:solidFill>
                <a:latin typeface="Arial" pitchFamily="34" charset="0"/>
                <a:cs typeface="Arial" pitchFamily="34" charset="0"/>
              </a:rPr>
              <a:t>Ludmila</a:t>
            </a:r>
            <a:r>
              <a:rPr lang="en-GB" sz="1050" b="1" dirty="0" smtClean="0">
                <a:solidFill>
                  <a:schemeClr val="tx2">
                    <a:lumMod val="75000"/>
                  </a:schemeClr>
                </a:solidFill>
                <a:latin typeface="Arial" pitchFamily="34" charset="0"/>
                <a:cs typeface="Arial" pitchFamily="34" charset="0"/>
              </a:rPr>
              <a:t> </a:t>
            </a:r>
            <a:r>
              <a:rPr lang="en-GB" sz="1050" b="1" dirty="0" err="1" smtClean="0">
                <a:solidFill>
                  <a:schemeClr val="tx2">
                    <a:lumMod val="75000"/>
                  </a:schemeClr>
                </a:solidFill>
                <a:latin typeface="Arial" pitchFamily="34" charset="0"/>
                <a:cs typeface="Arial" pitchFamily="34" charset="0"/>
              </a:rPr>
              <a:t>Virlan</a:t>
            </a:r>
            <a:endParaRPr lang="en-GB" sz="1050" b="0" dirty="0" smtClean="0">
              <a:solidFill>
                <a:schemeClr val="tx2">
                  <a:lumMod val="75000"/>
                </a:schemeClr>
              </a:solidFill>
              <a:latin typeface="Arial" pitchFamily="34" charset="0"/>
              <a:cs typeface="Arial" pitchFamily="34" charset="0"/>
            </a:endParaRPr>
          </a:p>
          <a:p>
            <a:pPr algn="l">
              <a:spcAft>
                <a:spcPts val="300"/>
              </a:spcAft>
              <a:defRPr/>
            </a:pPr>
            <a:endParaRPr lang="en-GB" sz="1050" dirty="0" smtClean="0">
              <a:solidFill>
                <a:schemeClr val="tx2">
                  <a:lumMod val="75000"/>
                </a:schemeClr>
              </a:solidFill>
              <a:latin typeface="Arial" pitchFamily="34" charset="0"/>
              <a:cs typeface="Arial" pitchFamily="34" charset="0"/>
            </a:endParaRPr>
          </a:p>
          <a:p>
            <a:pPr algn="l">
              <a:defRPr/>
            </a:pPr>
            <a:endParaRPr lang="en-GB" sz="1050" dirty="0">
              <a:solidFill>
                <a:schemeClr val="tx2">
                  <a:lumMod val="75000"/>
                </a:schemeClr>
              </a:solidFill>
              <a:latin typeface="Arial" pitchFamily="34" charset="0"/>
              <a:cs typeface="Arial" pitchFamily="34" charset="0"/>
            </a:endParaRPr>
          </a:p>
        </p:txBody>
      </p:sp>
      <p:sp>
        <p:nvSpPr>
          <p:cNvPr id="10" name="Textfeld 9"/>
          <p:cNvSpPr txBox="1">
            <a:spLocks noChangeArrowheads="1"/>
          </p:cNvSpPr>
          <p:nvPr/>
        </p:nvSpPr>
        <p:spPr bwMode="auto">
          <a:xfrm>
            <a:off x="495377" y="4718050"/>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Proiect cofinanțat de </a:t>
            </a:r>
            <a:endParaRPr lang="en-GB" sz="800" b="0" dirty="0">
              <a:solidFill>
                <a:schemeClr val="tx2">
                  <a:lumMod val="75000"/>
                </a:schemeClr>
              </a:solidFill>
            </a:endParaRPr>
          </a:p>
        </p:txBody>
      </p:sp>
      <p:pic>
        <p:nvPicPr>
          <p:cNvPr id="14"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sp>
        <p:nvSpPr>
          <p:cNvPr id="18" name="Textfeld 9"/>
          <p:cNvSpPr txBox="1">
            <a:spLocks noChangeArrowheads="1"/>
          </p:cNvSpPr>
          <p:nvPr/>
        </p:nvSpPr>
        <p:spPr bwMode="auto">
          <a:xfrm>
            <a:off x="5555933" y="3908425"/>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În cooperare cu</a:t>
            </a:r>
            <a:endParaRPr lang="en-GB" sz="800" b="0" dirty="0">
              <a:solidFill>
                <a:schemeClr val="tx2">
                  <a:lumMod val="75000"/>
                </a:schemeClr>
              </a:solidFill>
            </a:endParaRPr>
          </a:p>
        </p:txBody>
      </p:sp>
      <p:pic>
        <p:nvPicPr>
          <p:cNvPr id="1026" name="Picture 2" descr="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9605" y="5981404"/>
            <a:ext cx="1876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rotWithShape="1">
          <a:blip r:embed="rId6"/>
          <a:srcRect l="58952" t="9310" b="18235"/>
          <a:stretch/>
        </p:blipFill>
        <p:spPr>
          <a:xfrm>
            <a:off x="5645778" y="4368969"/>
            <a:ext cx="1569656" cy="645115"/>
          </a:xfrm>
          <a:prstGeom prst="rect">
            <a:avLst/>
          </a:prstGeom>
        </p:spPr>
      </p:pic>
      <p:pic>
        <p:nvPicPr>
          <p:cNvPr id="12" name="Picture 11"/>
          <p:cNvPicPr>
            <a:picLocks noChangeAspect="1"/>
          </p:cNvPicPr>
          <p:nvPr/>
        </p:nvPicPr>
        <p:blipFill>
          <a:blip r:embed="rId7"/>
          <a:stretch>
            <a:fillRect/>
          </a:stretch>
        </p:blipFill>
        <p:spPr>
          <a:xfrm>
            <a:off x="2511178" y="5306076"/>
            <a:ext cx="1252884" cy="910215"/>
          </a:xfrm>
          <a:prstGeom prst="rect">
            <a:avLst/>
          </a:prstGeom>
        </p:spPr>
      </p:pic>
      <p:pic>
        <p:nvPicPr>
          <p:cNvPr id="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19434" y="4156749"/>
            <a:ext cx="847626" cy="8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statia2\Desktop\SDC-Rom_CMYK_hoch_pos.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846" y="5215306"/>
            <a:ext cx="1984375" cy="1158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Stela\Desktop\Logou nou UTM\Logo_inscript_horizontal (1).png"/>
          <p:cNvPicPr/>
          <p:nvPr/>
        </p:nvPicPr>
        <p:blipFill>
          <a:blip r:embed="rId10">
            <a:extLst>
              <a:ext uri="{28A0092B-C50C-407E-A947-70E740481C1C}">
                <a14:useLocalDpi xmlns:a14="http://schemas.microsoft.com/office/drawing/2010/main" val="0"/>
              </a:ext>
            </a:extLst>
          </a:blip>
          <a:srcRect/>
          <a:stretch>
            <a:fillRect/>
          </a:stretch>
        </p:blipFill>
        <p:spPr bwMode="auto">
          <a:xfrm>
            <a:off x="5593291" y="5167947"/>
            <a:ext cx="2635885" cy="655955"/>
          </a:xfrm>
          <a:prstGeom prst="rect">
            <a:avLst/>
          </a:prstGeom>
          <a:noFill/>
          <a:ln>
            <a:noFill/>
          </a:ln>
        </p:spPr>
      </p:pic>
    </p:spTree>
    <p:extLst>
      <p:ext uri="{BB962C8B-B14F-4D97-AF65-F5344CB8AC3E}">
        <p14:creationId xmlns:p14="http://schemas.microsoft.com/office/powerpoint/2010/main" val="128815640"/>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20/10/2016</a:t>
            </a:fld>
            <a:endParaRPr lang="de-DE" noProof="0" dirty="0"/>
          </a:p>
        </p:txBody>
      </p:sp>
      <p:pic>
        <p:nvPicPr>
          <p:cNvPr id="14"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6" name="Picture 15" descr="Gopa Log MS cmyk RZ"/>
          <p:cNvPicPr/>
          <p:nvPr/>
        </p:nvPicPr>
        <p:blipFill>
          <a:blip r:embed="rId3">
            <a:extLst>
              <a:ext uri="{28A0092B-C50C-407E-A947-70E740481C1C}">
                <a14:useLocalDpi xmlns:a14="http://schemas.microsoft.com/office/drawing/2010/main" val="0"/>
              </a:ext>
            </a:extLst>
          </a:blip>
          <a:srcRect/>
          <a:stretch>
            <a:fillRect/>
          </a:stretch>
        </p:blipFill>
        <p:spPr bwMode="auto">
          <a:xfrm>
            <a:off x="1405451" y="2793129"/>
            <a:ext cx="2827336" cy="1144690"/>
          </a:xfrm>
          <a:prstGeom prst="rect">
            <a:avLst/>
          </a:prstGeom>
          <a:noFill/>
        </p:spPr>
      </p:pic>
      <p:sp>
        <p:nvSpPr>
          <p:cNvPr id="19" name="Textfeld 5"/>
          <p:cNvSpPr txBox="1"/>
          <p:nvPr/>
        </p:nvSpPr>
        <p:spPr>
          <a:xfrm>
            <a:off x="5395399" y="2428037"/>
            <a:ext cx="1066949" cy="215444"/>
          </a:xfrm>
          <a:prstGeom prst="rect">
            <a:avLst/>
          </a:prstGeom>
          <a:noFill/>
        </p:spPr>
        <p:txBody>
          <a:bodyPr wrap="square" rtlCol="0">
            <a:spAutoFit/>
          </a:bodyPr>
          <a:lstStyle/>
          <a:p>
            <a:r>
              <a:rPr lang="en-US" sz="800" b="0" dirty="0" smtClean="0">
                <a:solidFill>
                  <a:schemeClr val="tx1"/>
                </a:solidFill>
                <a:latin typeface="Arial" pitchFamily="34" charset="0"/>
                <a:cs typeface="Arial" pitchFamily="34" charset="0"/>
              </a:rPr>
              <a:t>Din </a:t>
            </a:r>
            <a:r>
              <a:rPr lang="en-US" sz="800" b="0" dirty="0" err="1" smtClean="0">
                <a:solidFill>
                  <a:schemeClr val="tx1"/>
                </a:solidFill>
                <a:latin typeface="Arial" pitchFamily="34" charset="0"/>
                <a:cs typeface="Arial" pitchFamily="34" charset="0"/>
              </a:rPr>
              <a:t>numele</a:t>
            </a:r>
            <a:endParaRPr lang="en-GB" sz="800" b="0" dirty="0">
              <a:solidFill>
                <a:schemeClr val="tx1"/>
              </a:solidFill>
              <a:latin typeface="Arial" pitchFamily="34" charset="0"/>
              <a:cs typeface="Arial" pitchFamily="34" charset="0"/>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395399" y="2793129"/>
            <a:ext cx="3400425" cy="914400"/>
          </a:xfrm>
          <a:prstGeom prst="rect">
            <a:avLst/>
          </a:prstGeom>
          <a:noFill/>
        </p:spPr>
      </p:pic>
    </p:spTree>
    <p:extLst>
      <p:ext uri="{BB962C8B-B14F-4D97-AF65-F5344CB8AC3E}">
        <p14:creationId xmlns:p14="http://schemas.microsoft.com/office/powerpoint/2010/main" val="1735280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0675" y="968850"/>
            <a:ext cx="7776000" cy="617928"/>
          </a:xfrm>
        </p:spPr>
        <p:txBody>
          <a:bodyPr/>
          <a:lstStyle/>
          <a:p>
            <a:pPr algn="ctr"/>
            <a:r>
              <a:rPr lang="ro-RO" sz="2800" b="1" dirty="0" smtClean="0">
                <a:solidFill>
                  <a:srgbClr val="FF0000"/>
                </a:solidFill>
              </a:rPr>
              <a:t>Clasificarea consumatorilor</a:t>
            </a:r>
            <a:r>
              <a:rPr lang="ru-RU" sz="2800" b="1" dirty="0"/>
              <a:t/>
            </a:r>
            <a:br>
              <a:rPr lang="ru-RU" sz="2800" b="1" dirty="0"/>
            </a:br>
            <a:endParaRPr lang="ru-RU" sz="28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895475"/>
            <a:ext cx="7776000" cy="4368525"/>
          </a:xfrm>
        </p:spPr>
        <p:txBody>
          <a:bodyPr/>
          <a:lstStyle/>
          <a:p>
            <a:pPr marL="457200" lvl="0" indent="-457200" algn="just">
              <a:buAutoNum type="arabicPeriod"/>
            </a:pPr>
            <a:r>
              <a:rPr lang="ro-RO" sz="2400" dirty="0" smtClean="0">
                <a:solidFill>
                  <a:srgbClr val="C00000"/>
                </a:solidFill>
              </a:rPr>
              <a:t>Consumator casnic – </a:t>
            </a:r>
            <a:r>
              <a:rPr lang="ro-RO" sz="2400" dirty="0" smtClean="0">
                <a:solidFill>
                  <a:schemeClr val="tx1"/>
                </a:solidFill>
              </a:rPr>
              <a:t>persoană fizică sau juridică care utilizează serviciul public de alimentare cu apă și de canalizare furnizat/prestat de operator, pentru necesități nelegate de activitatea de întreprinzător sau de cea profesională.</a:t>
            </a:r>
          </a:p>
          <a:p>
            <a:pPr marL="457200" lvl="0" indent="-457200" algn="just">
              <a:buAutoNum type="arabicPeriod"/>
            </a:pPr>
            <a:r>
              <a:rPr lang="ro-RO" sz="2400" dirty="0" smtClean="0">
                <a:solidFill>
                  <a:srgbClr val="C00000"/>
                </a:solidFill>
              </a:rPr>
              <a:t>Consumator noncasnic </a:t>
            </a:r>
            <a:r>
              <a:rPr lang="ro-RO" sz="2400" dirty="0" smtClean="0">
                <a:solidFill>
                  <a:schemeClr val="tx1"/>
                </a:solidFill>
              </a:rPr>
              <a:t>– persoană juridică care utilizează serviciul public de alimentare cu apă și de canalizare legate de activitatea de întreprinzător sau de cea profesională. Enumerare: agenți economici, instituții publice</a:t>
            </a:r>
          </a:p>
          <a:p>
            <a:endParaRPr lang="ru-RU" dirty="0"/>
          </a:p>
        </p:txBody>
      </p:sp>
    </p:spTree>
    <p:extLst>
      <p:ext uri="{BB962C8B-B14F-4D97-AF65-F5344CB8AC3E}">
        <p14:creationId xmlns:p14="http://schemas.microsoft.com/office/powerpoint/2010/main" val="208567081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12101"/>
            <a:ext cx="7776000" cy="617928"/>
          </a:xfrm>
        </p:spPr>
        <p:txBody>
          <a:bodyPr/>
          <a:lstStyle/>
          <a:p>
            <a:pPr algn="ctr"/>
            <a:r>
              <a:rPr lang="ro-RO" sz="2800" b="1" dirty="0" smtClean="0">
                <a:solidFill>
                  <a:srgbClr val="FF0000"/>
                </a:solidFill>
              </a:rPr>
              <a:t>Drepturile consumatorului</a:t>
            </a:r>
            <a:r>
              <a:rPr lang="ru-RU" u="sng" dirty="0"/>
              <a:t/>
            </a:r>
            <a:br>
              <a:rPr lang="ru-RU" u="sng" dirty="0"/>
            </a:br>
            <a:endParaRPr lang="ru-RU" u="sng"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79155" y="1430029"/>
            <a:ext cx="7780845" cy="5048677"/>
          </a:xfrm>
        </p:spPr>
        <p:txBody>
          <a:bodyPr/>
          <a:lstStyle/>
          <a:p>
            <a:pPr algn="just">
              <a:spcBef>
                <a:spcPts val="600"/>
              </a:spcBef>
              <a:spcAft>
                <a:spcPts val="0"/>
              </a:spcAft>
            </a:pPr>
            <a:endParaRPr lang="ro-RO" sz="2000" dirty="0" smtClean="0">
              <a:solidFill>
                <a:schemeClr val="tx1"/>
              </a:solidFill>
            </a:endParaRPr>
          </a:p>
          <a:p>
            <a:pPr algn="just">
              <a:spcBef>
                <a:spcPts val="600"/>
              </a:spcBef>
              <a:spcAft>
                <a:spcPts val="0"/>
              </a:spcAft>
            </a:pPr>
            <a:r>
              <a:rPr lang="vi-VN" sz="2000" b="1" dirty="0" smtClean="0">
                <a:solidFill>
                  <a:schemeClr val="tx1"/>
                </a:solidFill>
              </a:rPr>
              <a:t>Potrivit </a:t>
            </a:r>
            <a:r>
              <a:rPr lang="vi-VN" sz="2000" b="1" dirty="0">
                <a:solidFill>
                  <a:schemeClr val="tx1"/>
                </a:solidFill>
              </a:rPr>
              <a:t>art.18 din </a:t>
            </a:r>
            <a:r>
              <a:rPr lang="ro-RO" sz="2000" b="1" dirty="0" smtClean="0">
                <a:solidFill>
                  <a:schemeClr val="tx1"/>
                </a:solidFill>
              </a:rPr>
              <a:t>L</a:t>
            </a:r>
            <a:r>
              <a:rPr lang="vi-VN" sz="2000" b="1" dirty="0" smtClean="0">
                <a:solidFill>
                  <a:schemeClr val="tx1"/>
                </a:solidFill>
              </a:rPr>
              <a:t>egea </a:t>
            </a:r>
            <a:r>
              <a:rPr lang="vi-VN" sz="2000" b="1" dirty="0">
                <a:solidFill>
                  <a:schemeClr val="tx1"/>
                </a:solidFill>
              </a:rPr>
              <a:t>nr.303 din </a:t>
            </a:r>
            <a:r>
              <a:rPr lang="vi-VN" sz="2000" b="1" dirty="0" smtClean="0">
                <a:solidFill>
                  <a:schemeClr val="tx1"/>
                </a:solidFill>
              </a:rPr>
              <a:t>13.12.2013</a:t>
            </a:r>
            <a:r>
              <a:rPr lang="ro-RO" sz="2000" b="1" dirty="0" smtClean="0">
                <a:solidFill>
                  <a:schemeClr val="tx1"/>
                </a:solidFill>
              </a:rPr>
              <a:t>, consumatorul are următoarele drepturi:</a:t>
            </a:r>
          </a:p>
          <a:p>
            <a:pPr marL="171450" indent="-171450" algn="just">
              <a:spcBef>
                <a:spcPts val="60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beneficieze de serviciul public de alimentare cu apă şi de canalizare în condiţiile stabilite în contractul de furnizare a serviciului respectiv, în actele legislative şi în alte acte normative în </a:t>
            </a:r>
            <a:r>
              <a:rPr lang="ro-RO" sz="2000" dirty="0" smtClean="0">
                <a:solidFill>
                  <a:schemeClr val="tx1"/>
                </a:solidFill>
              </a:rPr>
              <a:t>domeniu;</a:t>
            </a:r>
            <a:endParaRPr lang="ro-RO" sz="2000" dirty="0">
              <a:solidFill>
                <a:schemeClr val="tx1"/>
              </a:solidFill>
            </a:endParaRPr>
          </a:p>
          <a:p>
            <a:pPr marL="171450" indent="-171450" algn="just">
              <a:spcBef>
                <a:spcPts val="60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fie prezent personal sau să desemneze expres o persoană care să asiste la citirea indicaţiilor contorului, la efectuarea verificării metrologice de expertiză şi a controlului integrităţii contorului de apă şi a sigiliilor aplicate acestuia, precum şi la deconectarea instalaţiilor sale interne de apă şi de canalizare în cazurile prevăzute de actele legislative şi de alte acte normative în </a:t>
            </a:r>
            <a:r>
              <a:rPr lang="ro-RO" sz="2000" dirty="0" smtClean="0">
                <a:solidFill>
                  <a:schemeClr val="tx1"/>
                </a:solidFill>
              </a:rPr>
              <a:t>domeniu;</a:t>
            </a:r>
            <a:endParaRPr lang="ro-RO" sz="2000" dirty="0">
              <a:solidFill>
                <a:schemeClr val="tx1"/>
              </a:solidFill>
            </a:endParaRPr>
          </a:p>
        </p:txBody>
      </p:sp>
    </p:spTree>
    <p:extLst>
      <p:ext uri="{BB962C8B-B14F-4D97-AF65-F5344CB8AC3E}">
        <p14:creationId xmlns:p14="http://schemas.microsoft.com/office/powerpoint/2010/main" val="237571097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95375"/>
            <a:ext cx="7776000" cy="676275"/>
          </a:xfrm>
        </p:spPr>
        <p:txBody>
          <a:bodyPr/>
          <a:lstStyle/>
          <a:p>
            <a:pPr algn="ctr"/>
            <a:r>
              <a:rPr lang="en-US" sz="2800" b="1" dirty="0" err="1">
                <a:solidFill>
                  <a:srgbClr val="FF0000"/>
                </a:solidFill>
              </a:rPr>
              <a:t>Drepturile</a:t>
            </a:r>
            <a:r>
              <a:rPr lang="en-US" sz="2800" b="1" dirty="0">
                <a:solidFill>
                  <a:srgbClr val="FF0000"/>
                </a:solidFill>
              </a:rPr>
              <a:t> </a:t>
            </a:r>
            <a:r>
              <a:rPr lang="en-US" sz="2800" b="1" dirty="0" err="1">
                <a:solidFill>
                  <a:srgbClr val="FF0000"/>
                </a:solidFill>
              </a:rPr>
              <a:t>consumatorului</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771650"/>
            <a:ext cx="7776000" cy="4492350"/>
          </a:xfrm>
        </p:spPr>
        <p:txBody>
          <a:bodyPr/>
          <a:lstStyle/>
          <a:p>
            <a:pPr marL="285750" indent="-285750" algn="just">
              <a:buFont typeface="Wingdings" panose="05000000000000000000" pitchFamily="2" charset="2"/>
              <a:buChar char="ü"/>
            </a:pPr>
            <a:r>
              <a:rPr lang="vi-VN" sz="2400" dirty="0">
                <a:solidFill>
                  <a:schemeClr val="tx1"/>
                </a:solidFill>
              </a:rPr>
              <a:t>să fie informat din timp de către operator despre regimul de furnizare a apei, stabilit în localitate, inclusiv cu privire la limitările sau întreruperile în furnizarea serviciului public de alimentare cu apă şi de canalizare, în modul stabilit de actele legislative şi de alte acte normative în domeniu</a:t>
            </a:r>
            <a:r>
              <a:rPr lang="vi-VN" sz="2400" dirty="0" smtClean="0">
                <a:solidFill>
                  <a:schemeClr val="tx1"/>
                </a:solidFill>
              </a:rPr>
              <a:t>;</a:t>
            </a:r>
            <a:endParaRPr lang="ro-RO" sz="2400" dirty="0" smtClean="0">
              <a:solidFill>
                <a:schemeClr val="tx1"/>
              </a:solidFill>
            </a:endParaRPr>
          </a:p>
          <a:p>
            <a:pPr marL="285750" indent="-285750" algn="just">
              <a:buFont typeface="Wingdings" panose="05000000000000000000" pitchFamily="2" charset="2"/>
              <a:buChar char="ü"/>
            </a:pPr>
            <a:r>
              <a:rPr lang="vi-VN" sz="2400" dirty="0" smtClean="0">
                <a:solidFill>
                  <a:schemeClr val="tx1"/>
                </a:solidFill>
              </a:rPr>
              <a:t>să </a:t>
            </a:r>
            <a:r>
              <a:rPr lang="vi-VN" sz="2400" dirty="0">
                <a:solidFill>
                  <a:schemeClr val="tx1"/>
                </a:solidFill>
              </a:rPr>
              <a:t>iniţieze modificarea şi completarea contractului de furnizare a serviciului şi/sau a anexelor acestuia prin acorduri adiţionale, inclusiv în cazul în care apar prevederi noi în actele legislative şi în alte acte normative în domeniu;</a:t>
            </a:r>
          </a:p>
          <a:p>
            <a:endParaRPr lang="ru-RU" dirty="0"/>
          </a:p>
        </p:txBody>
      </p:sp>
    </p:spTree>
    <p:extLst>
      <p:ext uri="{BB962C8B-B14F-4D97-AF65-F5344CB8AC3E}">
        <p14:creationId xmlns:p14="http://schemas.microsoft.com/office/powerpoint/2010/main" val="46618578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05528"/>
            <a:ext cx="7776000" cy="617928"/>
          </a:xfrm>
        </p:spPr>
        <p:txBody>
          <a:bodyPr/>
          <a:lstStyle/>
          <a:p>
            <a:pPr algn="ctr"/>
            <a:r>
              <a:rPr lang="en-US" sz="2800" b="1" dirty="0" err="1">
                <a:solidFill>
                  <a:srgbClr val="FF0000"/>
                </a:solidFill>
              </a:rPr>
              <a:t>Drepturile</a:t>
            </a:r>
            <a:r>
              <a:rPr lang="en-US" sz="2800" b="1" dirty="0">
                <a:solidFill>
                  <a:srgbClr val="FF0000"/>
                </a:solidFill>
              </a:rPr>
              <a:t> </a:t>
            </a:r>
            <a:r>
              <a:rPr lang="en-US" sz="2800" b="1" dirty="0" err="1">
                <a:solidFill>
                  <a:srgbClr val="FF0000"/>
                </a:solidFill>
              </a:rPr>
              <a:t>consumatorului</a:t>
            </a: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924334"/>
            <a:ext cx="7776000" cy="3916908"/>
          </a:xfrm>
        </p:spPr>
        <p:txBody>
          <a:bodyPr/>
          <a:lstStyle/>
          <a:p>
            <a:pPr marL="285750" indent="-285750" algn="just">
              <a:buFont typeface="Wingdings" panose="05000000000000000000" pitchFamily="2" charset="2"/>
              <a:buChar char="ü"/>
            </a:pPr>
            <a:r>
              <a:rPr lang="vi-VN" sz="2400" dirty="0">
                <a:solidFill>
                  <a:schemeClr val="tx1"/>
                </a:solidFill>
              </a:rPr>
              <a:t>să renunţe (definitiv sau temporar) la serviciile operatorului în modul stabilit de actele legislative şi de alte acte normative în domeniu;</a:t>
            </a:r>
          </a:p>
          <a:p>
            <a:pPr marL="285750" indent="-285750" algn="just">
              <a:buFont typeface="Wingdings" panose="05000000000000000000" pitchFamily="2" charset="2"/>
              <a:buChar char="ü"/>
            </a:pPr>
            <a:r>
              <a:rPr lang="vi-VN" sz="2400" dirty="0">
                <a:solidFill>
                  <a:schemeClr val="tx1"/>
                </a:solidFill>
              </a:rPr>
              <a:t>să primească, la cerere, informaţii privind tarifele în vigoare şi calitatea apei, privind volumul consumului de apă, plăţile şi penalităţile calculate şi achitate; </a:t>
            </a:r>
            <a:endParaRPr lang="en-US" sz="2400" dirty="0" smtClean="0">
              <a:solidFill>
                <a:schemeClr val="tx1"/>
              </a:solidFill>
            </a:endParaRPr>
          </a:p>
          <a:p>
            <a:pPr marL="285750" indent="-285750" algn="just">
              <a:buFont typeface="Wingdings" panose="05000000000000000000" pitchFamily="2" charset="2"/>
              <a:buChar char="ü"/>
            </a:pPr>
            <a:r>
              <a:rPr lang="vi-VN" sz="2400" dirty="0">
                <a:solidFill>
                  <a:schemeClr val="tx1"/>
                </a:solidFill>
              </a:rPr>
              <a:t>să primească răspuns la petiţiile şi reclamaţiile adresate operatorului în modul şi în termenele stabilite de legislaţie;</a:t>
            </a:r>
          </a:p>
          <a:p>
            <a:pPr marL="285750" indent="-285750" algn="just">
              <a:buFont typeface="Wingdings" panose="05000000000000000000" pitchFamily="2" charset="2"/>
              <a:buChar char="ü"/>
            </a:pPr>
            <a:endParaRPr lang="vi-VN" dirty="0">
              <a:solidFill>
                <a:schemeClr val="tx1"/>
              </a:solidFill>
            </a:endParaRPr>
          </a:p>
          <a:p>
            <a:endParaRPr lang="ru-RU" dirty="0"/>
          </a:p>
        </p:txBody>
      </p:sp>
    </p:spTree>
    <p:extLst>
      <p:ext uri="{BB962C8B-B14F-4D97-AF65-F5344CB8AC3E}">
        <p14:creationId xmlns:p14="http://schemas.microsoft.com/office/powerpoint/2010/main" val="109762327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38226"/>
            <a:ext cx="7776000" cy="552450"/>
          </a:xfrm>
        </p:spPr>
        <p:txBody>
          <a:bodyPr/>
          <a:lstStyle/>
          <a:p>
            <a:pPr algn="ctr"/>
            <a:r>
              <a:rPr lang="en-US" sz="2800" b="1" dirty="0" err="1">
                <a:solidFill>
                  <a:srgbClr val="FF0000"/>
                </a:solidFill>
              </a:rPr>
              <a:t>Drepturile</a:t>
            </a:r>
            <a:r>
              <a:rPr lang="en-US" sz="2800" b="1" dirty="0">
                <a:solidFill>
                  <a:srgbClr val="FF0000"/>
                </a:solidFill>
              </a:rPr>
              <a:t> </a:t>
            </a:r>
            <a:r>
              <a:rPr lang="en-US" sz="2800" b="1" dirty="0" err="1">
                <a:solidFill>
                  <a:srgbClr val="FF0000"/>
                </a:solidFill>
              </a:rPr>
              <a:t>consumatorului</a:t>
            </a:r>
            <a:endParaRPr lang="ru-RU" sz="2800"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590677"/>
            <a:ext cx="7776000" cy="4673324"/>
          </a:xfrm>
        </p:spPr>
        <p:txBody>
          <a:bodyPr/>
          <a:lstStyle/>
          <a:p>
            <a:pPr marL="285750" indent="-285750" algn="just">
              <a:buFont typeface="Wingdings" panose="05000000000000000000" pitchFamily="2" charset="2"/>
              <a:buChar char="ü"/>
            </a:pPr>
            <a:endParaRPr lang="ro-RO" sz="2400" dirty="0" smtClean="0">
              <a:solidFill>
                <a:schemeClr val="tx1"/>
              </a:solidFill>
            </a:endParaRPr>
          </a:p>
          <a:p>
            <a:pPr marL="285750" indent="-285750" algn="just">
              <a:buFont typeface="Wingdings" panose="05000000000000000000" pitchFamily="2" charset="2"/>
              <a:buChar char="ü"/>
            </a:pPr>
            <a:r>
              <a:rPr lang="vi-VN" sz="2400" dirty="0" smtClean="0">
                <a:solidFill>
                  <a:schemeClr val="tx1"/>
                </a:solidFill>
              </a:rPr>
              <a:t>să </a:t>
            </a:r>
            <a:r>
              <a:rPr lang="vi-VN" sz="2400" dirty="0">
                <a:solidFill>
                  <a:schemeClr val="tx1"/>
                </a:solidFill>
              </a:rPr>
              <a:t>solicite recuperarea prejudiciilor cauzate din vina operatorului în conformitate cu actele legislative şi cu alte acte normative în domeniu;</a:t>
            </a:r>
          </a:p>
          <a:p>
            <a:pPr marL="285750" indent="-285750" algn="just">
              <a:buFont typeface="Wingdings" panose="05000000000000000000" pitchFamily="2" charset="2"/>
              <a:buChar char="ü"/>
            </a:pPr>
            <a:r>
              <a:rPr lang="vi-VN" sz="2400" dirty="0">
                <a:solidFill>
                  <a:schemeClr val="tx1"/>
                </a:solidFill>
              </a:rPr>
              <a:t>să beneficieze de compensaţii pentru plata serviciului public de alimentare cu apă şi de canalizare din sursele bugetului  local sau din bugetul de stat;</a:t>
            </a:r>
          </a:p>
          <a:p>
            <a:pPr marL="285750" indent="-285750" algn="just">
              <a:buFont typeface="Wingdings" panose="05000000000000000000" pitchFamily="2" charset="2"/>
              <a:buChar char="ü"/>
            </a:pPr>
            <a:r>
              <a:rPr lang="vi-VN" sz="2400" dirty="0">
                <a:solidFill>
                  <a:schemeClr val="tx1"/>
                </a:solidFill>
              </a:rPr>
              <a:t>să execute alte drepturi stabilite în actele legislative şi în alte acte normative în domeniu.</a:t>
            </a:r>
          </a:p>
          <a:p>
            <a:pPr algn="just"/>
            <a:r>
              <a:rPr lang="vi-VN" dirty="0"/>
              <a:t> </a:t>
            </a:r>
          </a:p>
          <a:p>
            <a:pPr algn="just"/>
            <a:endParaRPr lang="ru-RU" dirty="0"/>
          </a:p>
        </p:txBody>
      </p:sp>
    </p:spTree>
    <p:extLst>
      <p:ext uri="{BB962C8B-B14F-4D97-AF65-F5344CB8AC3E}">
        <p14:creationId xmlns:p14="http://schemas.microsoft.com/office/powerpoint/2010/main" val="350570949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668740"/>
            <a:ext cx="7776000" cy="912410"/>
          </a:xfrm>
        </p:spPr>
        <p:txBody>
          <a:bodyPr/>
          <a:lstStyle/>
          <a:p>
            <a:pPr algn="ctr"/>
            <a:r>
              <a:rPr lang="ro-RO" sz="2000" dirty="0" smtClean="0">
                <a:solidFill>
                  <a:srgbClr val="FF0000"/>
                </a:solidFill>
              </a:rPr>
              <a:t/>
            </a:r>
            <a:br>
              <a:rPr lang="ro-RO" sz="2000" dirty="0" smtClean="0">
                <a:solidFill>
                  <a:srgbClr val="FF0000"/>
                </a:solidFill>
              </a:rPr>
            </a:br>
            <a:r>
              <a:rPr lang="ro-RO" sz="2800" b="1" dirty="0" smtClean="0">
                <a:solidFill>
                  <a:srgbClr val="FF0000"/>
                </a:solidFill>
              </a:rPr>
              <a:t>Obligaţiile </a:t>
            </a:r>
            <a:r>
              <a:rPr lang="ro-RO" sz="2800" b="1" dirty="0">
                <a:solidFill>
                  <a:srgbClr val="FF0000"/>
                </a:solidFill>
              </a:rPr>
              <a:t>consumatorului</a:t>
            </a:r>
            <a:r>
              <a:rPr lang="ru-RU" sz="2800" dirty="0"/>
              <a:t/>
            </a:r>
            <a:br>
              <a:rPr lang="ru-RU" sz="2800" dirty="0"/>
            </a:br>
            <a:endParaRPr lang="ru-RU" sz="2800"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20/10/2016</a:t>
            </a:fld>
            <a:endParaRPr lang="en-GB" noProof="0" dirty="0"/>
          </a:p>
        </p:txBody>
      </p:sp>
      <p:sp>
        <p:nvSpPr>
          <p:cNvPr id="5" name="Объект 4"/>
          <p:cNvSpPr>
            <a:spLocks noGrp="1"/>
          </p:cNvSpPr>
          <p:nvPr>
            <p:ph idx="1"/>
          </p:nvPr>
        </p:nvSpPr>
        <p:spPr>
          <a:xfrm>
            <a:off x="684000" y="1744781"/>
            <a:ext cx="7776000" cy="4419600"/>
          </a:xfrm>
        </p:spPr>
        <p:txBody>
          <a:bodyPr/>
          <a:lstStyle/>
          <a:p>
            <a:pPr algn="just">
              <a:spcBef>
                <a:spcPts val="0"/>
              </a:spcBef>
              <a:spcAft>
                <a:spcPts val="0"/>
              </a:spcAft>
            </a:pPr>
            <a:r>
              <a:rPr lang="ro-RO" sz="2000" b="1" dirty="0">
                <a:solidFill>
                  <a:schemeClr val="tx1"/>
                </a:solidFill>
              </a:rPr>
              <a:t>Art.17 din Legea nr.303 din 13.12.2013 stabilește următoarele obligații ale consumatorului: </a:t>
            </a:r>
          </a:p>
          <a:p>
            <a:pPr marL="171450" indent="-171450" algn="just">
              <a:spcBef>
                <a:spcPts val="60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respecte prevederile contractului încheiat, actelor legislative şi ale altor acte normative în domeniu; </a:t>
            </a:r>
            <a:endParaRPr lang="ro-RO" sz="2000" dirty="0" smtClean="0">
              <a:solidFill>
                <a:schemeClr val="tx1"/>
              </a:solidFill>
            </a:endParaRPr>
          </a:p>
          <a:p>
            <a:pPr marL="171450" indent="-171450" algn="just">
              <a:spcBef>
                <a:spcPts val="60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prezinte operatorului datele şi documentele necesare pentru încheierea sau reîncheierea contractului privind furnizarea serviciului public de alimentare cu apă şi de canalizare; </a:t>
            </a:r>
          </a:p>
          <a:p>
            <a:pPr marL="171450" indent="-171450" algn="just">
              <a:spcBef>
                <a:spcPts val="60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exploateze şi să întreţină în stare bună instalaţiile interne de apă şi de canalizare aflate în gestiunea sa în conformitate cu documentele normativ-tehnice, să remedieze la timp avariile şi scurgerile de apă de la reţelele </a:t>
            </a:r>
            <a:r>
              <a:rPr lang="ro-RO" sz="2000" dirty="0" smtClean="0">
                <a:solidFill>
                  <a:schemeClr val="tx1"/>
                </a:solidFill>
              </a:rPr>
              <a:t>proprii;</a:t>
            </a:r>
            <a:endParaRPr lang="ro-RO" sz="2000" dirty="0">
              <a:solidFill>
                <a:schemeClr val="tx1"/>
              </a:solidFill>
            </a:endParaRPr>
          </a:p>
          <a:p>
            <a:pPr marL="171450" indent="-171450" algn="just">
              <a:spcBef>
                <a:spcPts val="600"/>
              </a:spcBef>
              <a:spcAft>
                <a:spcPts val="0"/>
              </a:spcAft>
              <a:buFont typeface="Wingdings" panose="05000000000000000000" pitchFamily="2" charset="2"/>
              <a:buChar char="ü"/>
            </a:pPr>
            <a:r>
              <a:rPr lang="ro-RO" sz="2000" dirty="0" smtClean="0">
                <a:solidFill>
                  <a:schemeClr val="tx1"/>
                </a:solidFill>
              </a:rPr>
              <a:t>să </a:t>
            </a:r>
            <a:r>
              <a:rPr lang="ro-RO" sz="2000" dirty="0">
                <a:solidFill>
                  <a:schemeClr val="tx1"/>
                </a:solidFill>
              </a:rPr>
              <a:t>asigure integritatea contoarelor şi a sigiliilor aplicate </a:t>
            </a:r>
            <a:r>
              <a:rPr lang="ro-RO" sz="2000" dirty="0" smtClean="0">
                <a:solidFill>
                  <a:schemeClr val="tx1"/>
                </a:solidFill>
              </a:rPr>
              <a:t>acestora;</a:t>
            </a:r>
          </a:p>
          <a:p>
            <a:pPr algn="just"/>
            <a:endParaRPr lang="ru-RU" sz="1100" dirty="0"/>
          </a:p>
        </p:txBody>
      </p:sp>
    </p:spTree>
    <p:extLst>
      <p:ext uri="{BB962C8B-B14F-4D97-AF65-F5344CB8AC3E}">
        <p14:creationId xmlns:p14="http://schemas.microsoft.com/office/powerpoint/2010/main" val="1199654472"/>
      </p:ext>
    </p:extLst>
  </p:cSld>
  <p:clrMapOvr>
    <a:masterClrMapping/>
  </p:clrMapOvr>
  <p:transition/>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1698</TotalTime>
  <Words>2197</Words>
  <Application>Microsoft Office PowerPoint</Application>
  <PresentationFormat>Экран (4:3)</PresentationFormat>
  <Paragraphs>235</Paragraphs>
  <Slides>35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GIZ_Banner_Kopfzeile-Ausland (3)</vt:lpstr>
      <vt:lpstr>Curs de instruire pentru angajaţii serviciilor abonaţi a operatorilor „Apă-Canal”  Modulul 1:Legislaţia naţională şi internaţională în domeniul serviciulor abonaţi pentru Operatorii „Apă – Canal”  Sesiunea 4.  Operatori. Consumatori. Drepturile și obligațiile în asigurarea furnizării/prestării serviciului public de alimentare cu apă și de canalizare                                Lector superior: Ludmila Virlan                                                                 Universitatea Tehnică a Moldovei   25   octombrie 2016  </vt:lpstr>
      <vt:lpstr>Cuprinsul sesiunii</vt:lpstr>
      <vt:lpstr>Noțiunea de consumator</vt:lpstr>
      <vt:lpstr>Clasificarea consumatorilor </vt:lpstr>
      <vt:lpstr>Drepturile consumatorului </vt:lpstr>
      <vt:lpstr>Drepturile consumatorului</vt:lpstr>
      <vt:lpstr>Drepturile consumatorului</vt:lpstr>
      <vt:lpstr>Drepturile consumatorului</vt:lpstr>
      <vt:lpstr> Obligaţiile consumatorului </vt:lpstr>
      <vt:lpstr>Obligaţiile consumatorului</vt:lpstr>
      <vt:lpstr>Obligaţiile consumatorului</vt:lpstr>
      <vt:lpstr>Obligaţiile consumatorului</vt:lpstr>
      <vt:lpstr>Obligaţiile consumatorului</vt:lpstr>
      <vt:lpstr>Operatorii</vt:lpstr>
      <vt:lpstr>Cine poate avea calitatea de operator?</vt:lpstr>
      <vt:lpstr>Atribuţiile operatorului</vt:lpstr>
      <vt:lpstr>Atribuţiile operatorului</vt:lpstr>
      <vt:lpstr>Atribuţiile operatorului</vt:lpstr>
      <vt:lpstr>Atribuţiile operatorului</vt:lpstr>
      <vt:lpstr>Atribuţiile operatorului</vt:lpstr>
      <vt:lpstr> Obligațiile operatorului</vt:lpstr>
      <vt:lpstr> Obligațiile operatorului</vt:lpstr>
      <vt:lpstr>Obligațiile operatorului</vt:lpstr>
      <vt:lpstr>Obligațiile operatorului</vt:lpstr>
      <vt:lpstr>Obligațiile operatorului</vt:lpstr>
      <vt:lpstr>Obligațiile operatorului</vt:lpstr>
      <vt:lpstr>Obligațiile operatorului</vt:lpstr>
      <vt:lpstr>Drepturile operatorului</vt:lpstr>
      <vt:lpstr>Drepturile operatorului</vt:lpstr>
      <vt:lpstr>Drepturile operatorului</vt:lpstr>
      <vt:lpstr>Dreptul de servitute</vt:lpstr>
      <vt:lpstr>Bibliografie</vt:lpstr>
      <vt:lpstr>Презентация PowerPoint</vt:lpstr>
      <vt:lpstr>Презентация PowerPoint</vt:lpstr>
      <vt:lpstr>Презентация PowerPoint</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dorin</cp:lastModifiedBy>
  <cp:revision>116</cp:revision>
  <cp:lastPrinted>2012-07-19T10:16:59Z</cp:lastPrinted>
  <dcterms:created xsi:type="dcterms:W3CDTF">2013-09-05T11:54:56Z</dcterms:created>
  <dcterms:modified xsi:type="dcterms:W3CDTF">2016-10-20T08:37:25Z</dcterms:modified>
</cp:coreProperties>
</file>