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28"/>
  </p:notesMasterIdLst>
  <p:handoutMasterIdLst>
    <p:handoutMasterId r:id="rId29"/>
  </p:handoutMasterIdLst>
  <p:sldIdLst>
    <p:sldId id="315" r:id="rId2"/>
    <p:sldId id="326" r:id="rId3"/>
    <p:sldId id="307" r:id="rId4"/>
    <p:sldId id="329" r:id="rId5"/>
    <p:sldId id="333" r:id="rId6"/>
    <p:sldId id="291" r:id="rId7"/>
    <p:sldId id="334" r:id="rId8"/>
    <p:sldId id="301" r:id="rId9"/>
    <p:sldId id="292" r:id="rId10"/>
    <p:sldId id="293" r:id="rId11"/>
    <p:sldId id="300" r:id="rId12"/>
    <p:sldId id="324" r:id="rId13"/>
    <p:sldId id="318" r:id="rId14"/>
    <p:sldId id="294" r:id="rId15"/>
    <p:sldId id="297" r:id="rId16"/>
    <p:sldId id="327" r:id="rId17"/>
    <p:sldId id="328" r:id="rId18"/>
    <p:sldId id="299" r:id="rId19"/>
    <p:sldId id="312" r:id="rId20"/>
    <p:sldId id="332" r:id="rId21"/>
    <p:sldId id="335" r:id="rId22"/>
    <p:sldId id="325" r:id="rId23"/>
    <p:sldId id="306" r:id="rId24"/>
    <p:sldId id="311" r:id="rId25"/>
    <p:sldId id="316" r:id="rId26"/>
    <p:sldId id="317" r:id="rId2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hantova" initials="LB" lastIdx="0" clrIdx="0">
    <p:extLst>
      <p:ext uri="{19B8F6BF-5375-455C-9EA6-DF929625EA0E}">
        <p15:presenceInfo xmlns:p15="http://schemas.microsoft.com/office/powerpoint/2012/main" userId="Laura Bohanto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8" autoAdjust="0"/>
    <p:restoredTop sz="95431" autoAdjust="0"/>
  </p:normalViewPr>
  <p:slideViewPr>
    <p:cSldViewPr snapToGrid="0">
      <p:cViewPr varScale="1">
        <p:scale>
          <a:sx n="107" d="100"/>
          <a:sy n="107" d="100"/>
        </p:scale>
        <p:origin x="1494" y="114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  <a:endParaRPr lang="de-DE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Mihai Chiperi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8" name="Titel 15"/>
          <p:cNvSpPr>
            <a:spLocks noGrp="1"/>
          </p:cNvSpPr>
          <p:nvPr>
            <p:ph type="title"/>
          </p:nvPr>
        </p:nvSpPr>
        <p:spPr>
          <a:xfrm>
            <a:off x="608783" y="1498600"/>
            <a:ext cx="7776000" cy="43942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C</a:t>
            </a:r>
            <a:r>
              <a:rPr lang="ro-RO" sz="2800" b="1" dirty="0">
                <a:solidFill>
                  <a:srgbClr val="002060"/>
                </a:solidFill>
              </a:rPr>
              <a:t>urs de instruire pentru </a:t>
            </a:r>
            <a:r>
              <a:rPr lang="ro-RO" sz="2800" b="1" dirty="0" err="1">
                <a:solidFill>
                  <a:srgbClr val="002060"/>
                </a:solidFill>
              </a:rPr>
              <a:t>angajaţii</a:t>
            </a:r>
            <a:r>
              <a:rPr lang="ro-RO" sz="2800" b="1" dirty="0">
                <a:solidFill>
                  <a:srgbClr val="002060"/>
                </a:solidFill>
              </a:rPr>
              <a:t> serviciilor </a:t>
            </a:r>
            <a:r>
              <a:rPr lang="ro-RO" sz="2800" b="1" dirty="0" err="1">
                <a:solidFill>
                  <a:srgbClr val="002060"/>
                </a:solidFill>
              </a:rPr>
              <a:t>abonaţi</a:t>
            </a:r>
            <a:r>
              <a:rPr lang="ro-RO" sz="2800" b="1" dirty="0">
                <a:solidFill>
                  <a:srgbClr val="002060"/>
                </a:solidFill>
              </a:rPr>
              <a:t> a operatorilor „Apă-Canal”</a:t>
            </a:r>
            <a:r>
              <a:rPr lang="en-US" sz="2800" dirty="0">
                <a:solidFill>
                  <a:srgbClr val="002060"/>
                </a:solidFill>
              </a:rPr>
              <a:t/>
            </a:r>
            <a:br>
              <a:rPr lang="en-US" sz="2800" dirty="0">
                <a:solidFill>
                  <a:srgbClr val="002060"/>
                </a:solidFill>
              </a:rPr>
            </a:br>
            <a:r>
              <a:rPr lang="en-US" sz="2800" b="1" dirty="0" smtClean="0">
                <a:solidFill>
                  <a:srgbClr val="002060"/>
                </a:solidFill>
              </a:rPr>
              <a:t/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en-US" sz="2800" b="1" dirty="0" err="1" smtClean="0">
                <a:solidFill>
                  <a:srgbClr val="002060"/>
                </a:solidFill>
              </a:rPr>
              <a:t>Modulul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o-RO" sz="2800" b="1" dirty="0" smtClean="0">
                <a:solidFill>
                  <a:srgbClr val="002060"/>
                </a:solidFill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</a:rPr>
              <a:t>:</a:t>
            </a:r>
            <a:r>
              <a:rPr lang="ro-RO" sz="2800" b="1" dirty="0" smtClean="0">
                <a:solidFill>
                  <a:srgbClr val="002060"/>
                </a:solidFill>
              </a:rPr>
              <a:t> Aspecte tehnice în funcţionarea departamentul Relaţii cu clienţii pentru </a:t>
            </a:r>
            <a:br>
              <a:rPr lang="ro-RO" sz="2800" b="1" dirty="0" smtClean="0">
                <a:solidFill>
                  <a:srgbClr val="002060"/>
                </a:solidFill>
              </a:rPr>
            </a:br>
            <a:r>
              <a:rPr lang="ro-RO" sz="2800" b="1" dirty="0" smtClean="0">
                <a:solidFill>
                  <a:srgbClr val="002060"/>
                </a:solidFill>
              </a:rPr>
              <a:t>Operatorii „Apă – Canal”</a:t>
            </a:r>
            <a:r>
              <a:rPr lang="en-US" sz="2800" b="1" dirty="0" smtClean="0">
                <a:solidFill>
                  <a:srgbClr val="002060"/>
                </a:solidFill>
              </a:rPr>
              <a:t/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ro-RO" sz="2800" b="1" dirty="0" smtClean="0">
                <a:solidFill>
                  <a:srgbClr val="FF0000"/>
                </a:solidFill>
              </a:rPr>
              <a:t/>
            </a:r>
            <a:br>
              <a:rPr lang="ro-RO" sz="2800" b="1" dirty="0" smtClean="0">
                <a:solidFill>
                  <a:srgbClr val="FF0000"/>
                </a:solidFill>
              </a:rPr>
            </a:br>
            <a:r>
              <a:rPr lang="ro-RO" sz="2800" b="1" dirty="0" smtClean="0">
                <a:solidFill>
                  <a:srgbClr val="FF0000"/>
                </a:solidFill>
              </a:rPr>
              <a:t>Sesiunea 3: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ro-RO" sz="2800" b="1" dirty="0" smtClean="0">
                <a:solidFill>
                  <a:srgbClr val="FF0000"/>
                </a:solidFill>
              </a:rPr>
              <a:t>Citirea </a:t>
            </a:r>
            <a:r>
              <a:rPr lang="ro-RO" sz="2800" b="1" dirty="0" err="1" smtClean="0">
                <a:solidFill>
                  <a:srgbClr val="FF0000"/>
                </a:solidFill>
              </a:rPr>
              <a:t>indicaţiilor</a:t>
            </a:r>
            <a:r>
              <a:rPr lang="ro-RO" sz="2800" b="1" dirty="0" smtClean="0">
                <a:solidFill>
                  <a:srgbClr val="FF0000"/>
                </a:solidFill>
              </a:rPr>
              <a:t> contoarelor</a:t>
            </a:r>
            <a:r>
              <a:rPr lang="vi-VN" b="1" dirty="0"/>
              <a:t/>
            </a:r>
            <a:br>
              <a:rPr lang="vi-VN" b="1" dirty="0"/>
            </a:b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38081879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555646"/>
            <a:ext cx="7776000" cy="54548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Citirea datelor de pe contor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dirty="0" smtClean="0"/>
          </a:p>
          <a:p>
            <a:r>
              <a:rPr lang="ro-RO" dirty="0" smtClean="0"/>
              <a:t>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Calitatea proastă de citire a indicilor de pe contoare și prezentarea datelor eronate, va influența negativ asupra procesului de facturare. </a:t>
            </a:r>
            <a:endParaRPr lang="ro-RO" sz="1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Nemulțumiri din partea</a:t>
            </a:r>
            <a:r>
              <a:rPr lang="ro-RO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o-RO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umătorilor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r>
              <a:rPr lang="ro-RO" sz="1600" dirty="0" smtClean="0">
                <a:solidFill>
                  <a:schemeClr val="accent1"/>
                </a:solidFill>
              </a:rPr>
              <a:t> 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dirty="0" smtClean="0"/>
          </a:p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Exemplu: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Necitirea;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Date citite incorecte;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Înțelegere între cititor și consumator ,a facturării a unui volom mai mic.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Trecerea cu vederea asupra faptului că contorul 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staționează sau este defectat;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4356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Citirea datelor de pe contor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pic>
        <p:nvPicPr>
          <p:cNvPr id="10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40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dirty="0" smtClean="0"/>
          </a:p>
          <a:p>
            <a:pPr marL="285750" indent="-285750">
              <a:buFontTx/>
              <a:buChar char="-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Procesele și etapele de facturare a volumului de servicii depind de: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Citirea contoarelor;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Întroducerea datelor;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Pregătirea facturilor, calculate în baza tarifului;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Distribuirea facturilor.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dirty="0" smtClean="0"/>
          </a:p>
          <a:p>
            <a:pPr marL="285750" indent="-285750">
              <a:buFontTx/>
              <a:buChar char="-"/>
            </a:pP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Acțiunile posibile care ar putea fi întreprinse pentru a susține creșterea ratei de colectare a </a:t>
            </a:r>
            <a:r>
              <a:rPr lang="ro-RO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achitărilor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Selectați contoare de o Clasă de precizie înaltă (</a:t>
            </a:r>
            <a:r>
              <a:rPr lang="ro-RO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Clasa C : Volumetrice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Faceți bilanțul apei pentru fiecare bloc aparte, zonă, cartier în scopul identificării  pierderilor de apă.</a:t>
            </a:r>
          </a:p>
          <a:p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Concluzie: </a:t>
            </a:r>
            <a:r>
              <a:rPr lang="ro-RO" sz="1400" b="1" i="1" dirty="0" smtClean="0">
                <a:latin typeface="Times New Roman" pitchFamily="18" charset="0"/>
                <a:cs typeface="Times New Roman" pitchFamily="18" charset="0"/>
              </a:rPr>
              <a:t>Informația obținută prin contorizare vor fi foarte importante pentru administrarea sistemului de alimentare cu apă precum și pentru gestionarea costurilor</a:t>
            </a:r>
            <a:r>
              <a:rPr lang="ro-RO" sz="1400" i="1" dirty="0" smtClean="0"/>
              <a:t>.</a:t>
            </a:r>
            <a:endParaRPr lang="ro-RO" sz="1400" dirty="0" smtClean="0"/>
          </a:p>
        </p:txBody>
      </p:sp>
    </p:spTree>
    <p:extLst>
      <p:ext uri="{BB962C8B-B14F-4D97-AF65-F5344CB8AC3E}">
        <p14:creationId xmlns:p14="http://schemas.microsoft.com/office/powerpoint/2010/main" val="186916435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Consum </a:t>
            </a:r>
            <a:r>
              <a:rPr lang="ro-RO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neautorizat - ilicit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19925" y="2472713"/>
            <a:ext cx="3780000" cy="3816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400" dirty="0" smtClean="0"/>
              <a:t>-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C.N - Conectare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ilegală este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- Evitarea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aparatelor de evidiență,</a:t>
            </a:r>
          </a:p>
          <a:p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- Intervenții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la aparatele de evidiență,</a:t>
            </a:r>
          </a:p>
          <a:p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- Folosirea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ilegală a hidranțelor.</a:t>
            </a:r>
          </a:p>
          <a:p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sz="1400" dirty="0" smtClean="0"/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Acțiunele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operatorului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o-RO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Depistarea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Deconectarea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conectărilor ilegale identificate,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Informarea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în masă despre cazurile de furt depistate,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Sigilarea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și controlul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o-RO" sz="1600" b="1" dirty="0" err="1" smtClean="0">
                <a:latin typeface="Times New Roman" pitchFamily="18" charset="0"/>
                <a:cs typeface="Times New Roman" pitchFamily="18" charset="0"/>
              </a:rPr>
              <a:t>manent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a hidranților.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30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38270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901860" cy="79686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Calculul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consumului de apă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la abonați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cu branșare ilicită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o-RO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448000"/>
            <a:ext cx="3780000" cy="411343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Pentru consumul de apă: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Conform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Regulamentului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privire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serviciul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public de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ro-RO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ă și de canalizare(Anexă la Hotărîrea Consiliului de Administrație al ANRE)       nr.271/2015 din 16.12.2015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ro-RO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Consumul de apă consumat ilicit, se calculează  după secțiunea branșamentului,viteza mșcării apei și durata consumului fraudulos. </a:t>
            </a:r>
          </a:p>
          <a:p>
            <a:endParaRPr lang="ro-RO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xfrm>
            <a:off x="4794422" y="2397212"/>
            <a:ext cx="4073351" cy="422513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Pentru volumul de canalizare:</a:t>
            </a:r>
          </a:p>
          <a:p>
            <a:r>
              <a:rPr lang="ro-RO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Conform Legii nr.303 din13.12.2016 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o-RO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Privind serviciul public de alimentare cu apă și de canalizatre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o-RO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Calculul consumului ilicit la volumul de ape pluviale deversate în sistemul centralizat de canalizare.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Se calculează în dependență de suprafețele de scurgere, după normativele stabilite și în baza certificatului solicitt de la Serviciul Hidrometeorologic de Stat.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9427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365661"/>
            <a:ext cx="7776000" cy="938151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Calculul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volumuli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ă consumat și a consumului de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apă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a persoanelor cu branșare ilicită.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448000"/>
            <a:ext cx="3780000" cy="39528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În urma controlului a branșamentului și a nodului de evidență efectuat de către personalul operatorului la o Asociație Țărănească a fost depistat cazul de rupere a sigiliului.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A fost întocmit actul de control cu descriere despre faptul constatat.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Consumatorul a refuzat să aplice semnătura. Actul a fost examinat de către </a:t>
            </a:r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Comisia Specială 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desemnată prin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Ordinul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directorului general care a decis să efectuieze calculul reșind din </a:t>
            </a:r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modelul de calcul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care urmează</a:t>
            </a:r>
            <a:r>
              <a:rPr lang="ro-RO" sz="1400" dirty="0" smtClean="0"/>
              <a:t>.</a:t>
            </a:r>
            <a:endParaRPr lang="ru-RU" sz="1400" b="1" i="1" dirty="0"/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28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7"/>
              <p:cNvSpPr>
                <a:spLocks noGrp="1"/>
              </p:cNvSpPr>
              <p:nvPr>
                <p:ph idx="12"/>
              </p:nvPr>
            </p:nvSpPr>
            <p:spPr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Modul de </a:t>
                </a:r>
                <a:r>
                  <a:rPr lang="en-US" b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calcul</a:t>
                </a:r>
                <a:endParaRPr lang="en-US" sz="1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b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Dn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32 mm PE 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4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ore      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30 </a:t>
                </a:r>
                <a:r>
                  <a:rPr lang="en-US" sz="1600" b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zile</a:t>
                </a:r>
                <a:endParaRPr lang="ro-RO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1" i="1">
                            <a:latin typeface="Cambria Math"/>
                          </a:rPr>
                          <m:t>𝝅</m:t>
                        </m:r>
                        <m:sSup>
                          <m:sSup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>
                                <a:latin typeface="Cambria Math"/>
                              </a:rPr>
                              <m:t>𝒅</m:t>
                            </m:r>
                          </m:e>
                          <m:sup>
                            <m:r>
                              <a:rPr lang="en-US" sz="16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600" b="1" i="1" dirty="0">
                            <a:latin typeface="Cambria Math"/>
                          </a:rPr>
                          <m:t>𝟒</m:t>
                        </m:r>
                        <m:r>
                          <a:rPr lang="en-US" sz="1600" b="1" i="1" dirty="0">
                            <a:latin typeface="Cambria Math"/>
                          </a:rPr>
                          <m:t>𝒙</m:t>
                        </m:r>
                        <m:r>
                          <a:rPr lang="en-US" sz="1600" b="1" i="1" dirty="0">
                            <a:latin typeface="Cambria Math"/>
                          </a:rPr>
                          <m:t>𝟏𝟎𝟎𝟎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</a:t>
                </a:r>
                <a14:m>
                  <m:oMath xmlns:m="http://schemas.openxmlformats.org/officeDocument/2006/math">
                    <m:r>
                      <a:rPr lang="en-US" sz="1600" b="1" dirty="0">
                        <a:latin typeface="Cambria Math"/>
                      </a:rPr>
                      <m:t>  </m:t>
                    </m:r>
                    <m:r>
                      <a:rPr lang="en-US" sz="1600" b="1" i="1" dirty="0">
                        <a:latin typeface="Cambria Math"/>
                      </a:rPr>
                      <m:t>𝒗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                  </a:t>
                </a:r>
              </a:p>
              <a:p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d- </a:t>
                </a:r>
                <a:r>
                  <a:rPr lang="en-US" sz="1600" b="1" i="1" dirty="0" err="1" smtClean="0">
                    <a:latin typeface="Times New Roman" pitchFamily="18" charset="0"/>
                    <a:cs typeface="Times New Roman" pitchFamily="18" charset="0"/>
                  </a:rPr>
                  <a:t>diametrul</a:t>
                </a:r>
                <a:r>
                  <a:rPr lang="en-US" sz="1600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o-RO" sz="1600" b="1" i="1" dirty="0" smtClean="0">
                    <a:latin typeface="Times New Roman" pitchFamily="18" charset="0"/>
                    <a:cs typeface="Times New Roman" pitchFamily="18" charset="0"/>
                  </a:rPr>
                  <a:t>interior a </a:t>
                </a:r>
                <a:r>
                  <a:rPr lang="en-US" sz="1600" b="1" i="1" dirty="0" err="1" smtClean="0">
                    <a:latin typeface="Times New Roman" pitchFamily="18" charset="0"/>
                    <a:cs typeface="Times New Roman" pitchFamily="18" charset="0"/>
                  </a:rPr>
                  <a:t>conductei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, mm; </a:t>
                </a:r>
              </a:p>
              <a:p>
                <a14:m>
                  <m:oMath xmlns:m="http://schemas.openxmlformats.org/officeDocument/2006/math">
                    <m:r>
                      <a:rPr lang="en-US" sz="1600" b="1" i="1" dirty="0">
                        <a:latin typeface="Cambria Math"/>
                      </a:rPr>
                      <m:t>𝒗</m:t>
                    </m:r>
                  </m:oMath>
                </a14:m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en-US" sz="1600" b="1" i="1" dirty="0" err="1">
                    <a:latin typeface="Times New Roman" pitchFamily="18" charset="0"/>
                    <a:cs typeface="Times New Roman" pitchFamily="18" charset="0"/>
                  </a:rPr>
                  <a:t>viteza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i="1" dirty="0" err="1">
                    <a:latin typeface="Times New Roman" pitchFamily="18" charset="0"/>
                    <a:cs typeface="Times New Roman" pitchFamily="18" charset="0"/>
                  </a:rPr>
                  <a:t>medie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, m/s =1,5 m/s.    </a:t>
                </a:r>
              </a:p>
              <a:p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𝟑</m:t>
                        </m:r>
                        <m:r>
                          <a:rPr lang="en-US" sz="1600" b="1" i="1">
                            <a:latin typeface="Cambria Math"/>
                          </a:rPr>
                          <m:t>,</m:t>
                        </m:r>
                        <m:r>
                          <a:rPr lang="en-US" sz="1600" b="1" i="1">
                            <a:latin typeface="Cambria Math"/>
                          </a:rPr>
                          <m:t>𝟏𝟒</m:t>
                        </m:r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n-US" sz="1600" b="1" i="1">
                            <a:latin typeface="Cambria Math"/>
                          </a:rPr>
                          <m:t>𝒙</m:t>
                        </m:r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>
                                <a:latin typeface="Cambria Math"/>
                              </a:rPr>
                              <m:t>𝟐𝟕</m:t>
                            </m:r>
                          </m:e>
                          <m:sup>
                            <m:r>
                              <a:rPr lang="en-US" sz="16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600" b="1" i="1" dirty="0">
                            <a:latin typeface="Cambria Math"/>
                          </a:rPr>
                          <m:t>𝟒</m:t>
                        </m:r>
                        <m:r>
                          <a:rPr lang="en-US" sz="1600" b="1" i="1" dirty="0">
                            <a:latin typeface="Cambria Math"/>
                          </a:rPr>
                          <m:t>𝒙</m:t>
                        </m:r>
                        <m:r>
                          <a:rPr lang="en-US" sz="1600" b="1" i="1" dirty="0">
                            <a:latin typeface="Cambria Math"/>
                          </a:rPr>
                          <m:t>𝟏𝟎𝟎𝟎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</a:t>
                </a:r>
                <a14:m>
                  <m:oMath xmlns:m="http://schemas.openxmlformats.org/officeDocument/2006/math">
                    <m:r>
                      <a:rPr lang="en-US" sz="1200" b="1" dirty="0">
                        <a:latin typeface="Cambria Math"/>
                      </a:rPr>
                      <m:t>  </m:t>
                    </m:r>
                    <m:r>
                      <a:rPr lang="en-US" sz="1200" b="1" i="1" dirty="0">
                        <a:latin typeface="Cambria Math"/>
                      </a:rPr>
                      <m:t>𝟏</m:t>
                    </m:r>
                    <m:r>
                      <a:rPr lang="en-US" sz="1200" b="1" i="1" dirty="0">
                        <a:latin typeface="Cambria Math"/>
                      </a:rPr>
                      <m:t>,</m:t>
                    </m:r>
                    <m:r>
                      <a:rPr lang="en-US" sz="1200" b="1" i="1" dirty="0">
                        <a:latin typeface="Cambria Math"/>
                      </a:rPr>
                      <m:t>𝟓</m:t>
                    </m:r>
                    <m:r>
                      <a:rPr lang="en-US" sz="1200" b="1" i="0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𝟑</m:t>
                        </m:r>
                        <m:r>
                          <a:rPr lang="en-US" sz="1600" b="1" i="1">
                            <a:latin typeface="Cambria Math"/>
                          </a:rPr>
                          <m:t>,</m:t>
                        </m:r>
                        <m:r>
                          <a:rPr lang="en-US" sz="1600" b="1" i="1">
                            <a:latin typeface="Cambria Math"/>
                          </a:rPr>
                          <m:t>𝟏𝟒</m:t>
                        </m:r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n-US" sz="1600" b="1" i="1">
                            <a:latin typeface="Cambria Math"/>
                          </a:rPr>
                          <m:t>𝒙</m:t>
                        </m:r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n-US" sz="1600" b="1" i="1">
                            <a:latin typeface="Cambria Math"/>
                          </a:rPr>
                          <m:t>𝟕𝟐𝟗</m:t>
                        </m:r>
                      </m:num>
                      <m:den>
                        <m:r>
                          <a:rPr lang="en-US" sz="1600" b="1" i="1" smtClean="0">
                            <a:latin typeface="Cambria Math"/>
                          </a:rPr>
                          <m:t>𝟒</m:t>
                        </m:r>
                        <m:r>
                          <a:rPr lang="en-US" sz="1600" b="1" i="1" dirty="0">
                            <a:latin typeface="Cambria Math"/>
                          </a:rPr>
                          <m:t>𝟎𝟎𝟎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</a:t>
                </a:r>
                <a14:m>
                  <m:oMath xmlns:m="http://schemas.openxmlformats.org/officeDocument/2006/math">
                    <m:r>
                      <a:rPr lang="en-US" sz="1400" b="1" dirty="0">
                        <a:latin typeface="Cambria Math"/>
                      </a:rPr>
                      <m:t>  </m:t>
                    </m:r>
                    <m:r>
                      <a:rPr lang="en-US" sz="1400" b="1" i="1" dirty="0">
                        <a:latin typeface="Cambria Math"/>
                      </a:rPr>
                      <m:t>𝟏</m:t>
                    </m:r>
                    <m:r>
                      <a:rPr lang="en-US" sz="1400" b="1" i="1" dirty="0">
                        <a:latin typeface="Cambria Math"/>
                      </a:rPr>
                      <m:t>,</m:t>
                    </m:r>
                    <m:r>
                      <a:rPr lang="en-US" sz="1400" b="1" i="1" dirty="0">
                        <a:latin typeface="Cambria Math"/>
                      </a:rPr>
                      <m:t>𝟓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0,86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400" b="1" dirty="0">
                    <a:latin typeface="Times New Roman" pitchFamily="18" charset="0"/>
                    <a:cs typeface="Times New Roman" pitchFamily="18" charset="0"/>
                  </a:rPr>
                  <a:t>l/s.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0,86 l/s x3,6 = 3,10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sz="16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 ;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3,10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sz="16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  x 4 ore = 12,4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;   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12,4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30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zile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372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ru-RU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Объект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2"/>
              </p:nvPr>
            </p:nvSpPr>
            <p:spPr>
              <a:blipFill rotWithShape="1">
                <a:blip r:embed="rId3"/>
                <a:stretch>
                  <a:fillRect l="-804" t="-637" b="-2548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4513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555646"/>
            <a:ext cx="7776000" cy="831294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Diferernța dintre contoarele instalate la blocuri și cele din </a:t>
            </a:r>
            <a:r>
              <a:rPr lang="ro-RO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apartament 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sz="1400" dirty="0" smtClean="0"/>
          </a:p>
          <a:p>
            <a:r>
              <a:rPr lang="ro-RO" sz="1400" dirty="0" smtClean="0"/>
              <a:t>-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Clasa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de precizie diferită.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Poziția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de montare.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Consumuri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ilicite.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Ac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ses limitat în apartamente.</a:t>
            </a:r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Depășirea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termini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lor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stabili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ț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de verficare a contoarelor.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Soluții:</a:t>
            </a:r>
          </a:p>
          <a:p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o-RO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Schmbarea contoarelor de aceiaș clasă de precizie cu Legea nr.303 din 13.12.2013 </a:t>
            </a:r>
            <a:r>
              <a:rPr lang="en-US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Serviciul</a:t>
            </a:r>
            <a:r>
              <a:rPr lang="en-US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Public de</a:t>
            </a:r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Alimentare cu Apă și Canalizare</a:t>
            </a:r>
            <a:r>
              <a:rPr lang="en-US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endParaRPr lang="ro-RO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Reinstalarea contoarelor din poziția 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verticală în cea orizontală.</a:t>
            </a:r>
          </a:p>
          <a:p>
            <a:pPr marL="285750" indent="-285750">
              <a:buFontTx/>
              <a:buChar char="-"/>
            </a:pPr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Verificarea branșamentelor și a nodurilor de evidență.</a:t>
            </a:r>
          </a:p>
          <a:p>
            <a:pPr marL="285750" indent="-285750">
              <a:buFontTx/>
              <a:buChar char="-"/>
            </a:pPr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Imînarea preavizelor de a permite acces pentru verificare și control.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43569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908" y="1099751"/>
            <a:ext cx="7805092" cy="86497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Diferernța dintre contoarele instalate la blocuri și cele din apartament </a:t>
            </a:r>
            <a:r>
              <a:rPr lang="ro-RO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(Exemplu).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endParaRPr lang="ro-RO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La un bloc cu cinci nivele, cu 73 de apartamente (fostul camin de locuit ) sau extras toate contoarelede diferite clase de precizie, sau reconstruit toate branșamentele pentru fiecare apartament aparte și contoarele au fost instalate în coridor pentru fiecare  apartament.</a:t>
            </a:r>
          </a:p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Pînă la schimbarea branșamentelor și a contoarelor, pierderile de apă la blocul dat, erau 25-27%, după executarea lucrărilor menționate pierderile au constituit  2-3%.</a:t>
            </a:r>
          </a:p>
        </p:txBody>
      </p:sp>
    </p:spTree>
    <p:extLst>
      <p:ext uri="{BB962C8B-B14F-4D97-AF65-F5344CB8AC3E}">
        <p14:creationId xmlns:p14="http://schemas.microsoft.com/office/powerpoint/2010/main" val="151857306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062681"/>
            <a:ext cx="7776000" cy="103844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Diferernța dintre contoarele instalate la blocuri și cele din apartament  (Exemplu).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467023"/>
              </p:ext>
            </p:extLst>
          </p:nvPr>
        </p:nvGraphicFramePr>
        <p:xfrm>
          <a:off x="610073" y="2929839"/>
          <a:ext cx="7775576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894"/>
                <a:gridCol w="1943894"/>
                <a:gridCol w="1943894"/>
                <a:gridCol w="1943894"/>
              </a:tblGrid>
              <a:tr h="370840">
                <a:tc>
                  <a:txBody>
                    <a:bodyPr/>
                    <a:lstStyle/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Perioada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Consum total </a:t>
                      </a:r>
                    </a:p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Apartamente,</a:t>
                      </a:r>
                    </a:p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m3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Volum înregistrat de contor instalat la bloc,    m3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Diferența,</a:t>
                      </a:r>
                    </a:p>
                    <a:p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     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Iunie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181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Iulie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August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149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9609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77311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Exemple de  branșare ilicită la apartament (nivelul IV</a:t>
            </a:r>
            <a:r>
              <a:rPr lang="ro-RO" dirty="0" smtClean="0"/>
              <a:t>)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consideră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consum fraudulos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în următoarele cazuri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Execu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tarea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de c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ătre consumători a lucrărilor de branșare/conectare în lipsa avizului de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branșare, proiectului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execuție;</a:t>
            </a:r>
            <a:endParaRPr lang="ro-RO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Conectarea </a:t>
            </a:r>
            <a:r>
              <a:rPr lang="ro-RO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branșamentului înainte de </a:t>
            </a:r>
            <a:r>
              <a:rPr lang="ro-RO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contor</a:t>
            </a:r>
            <a:r>
              <a:rPr lang="ro-RO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466181"/>
            <a:ext cx="3779838" cy="3779838"/>
          </a:xfrm>
          <a:ln>
            <a:solidFill>
              <a:schemeClr val="accent1"/>
            </a:solidFill>
          </a:ln>
        </p:spPr>
      </p:pic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28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90942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lan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ț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apei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. Estimarea cererei de apă. 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sz="1600" dirty="0" smtClean="0"/>
          </a:p>
          <a:p>
            <a:endParaRPr lang="ro-RO" sz="1600" dirty="0"/>
          </a:p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- Este necesar ca bilanțul apei sa fie făcut macar o dată în trei luni: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Pe fiecare bloc separat, zonă, cartier și pe întregul sistem de alimentare cu apă începînd de la sursă și pînă la consumator ;</a:t>
            </a:r>
          </a:p>
          <a:p>
            <a:endParaRPr lang="ro-RO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     Estimarea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cererei de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apă: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Numărul de conectări 2014, 2015, 2016.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Estimarea numarului de conectari ilegale</a:t>
            </a:r>
            <a:r>
              <a:rPr lang="ro-RO" sz="1600" i="1" dirty="0">
                <a:latin typeface="Times New Roman" pitchFamily="18" charset="0"/>
                <a:cs typeface="Times New Roman" pitchFamily="18" charset="0"/>
              </a:rPr>
              <a:t> 2014, 2015, 2016</a:t>
            </a: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Cantitatea de apă produsă </a:t>
            </a:r>
            <a:r>
              <a:rPr lang="ro-RO" sz="1600" i="1" dirty="0">
                <a:latin typeface="Times New Roman" pitchFamily="18" charset="0"/>
                <a:cs typeface="Times New Roman" pitchFamily="18" charset="0"/>
              </a:rPr>
              <a:t>2014, 2015, </a:t>
            </a: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2016.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Cantitatea de apă vîndută </a:t>
            </a:r>
            <a:r>
              <a:rPr lang="ro-RO" sz="1600" i="1" dirty="0">
                <a:latin typeface="Times New Roman" pitchFamily="18" charset="0"/>
                <a:cs typeface="Times New Roman" pitchFamily="18" charset="0"/>
              </a:rPr>
              <a:t>2014, 2015, </a:t>
            </a: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2016.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Estimarea cererei de apă pe 2017.</a:t>
            </a:r>
          </a:p>
        </p:txBody>
      </p:sp>
    </p:spTree>
    <p:extLst>
      <p:ext uri="{BB962C8B-B14F-4D97-AF65-F5344CB8AC3E}">
        <p14:creationId xmlns:p14="http://schemas.microsoft.com/office/powerpoint/2010/main" val="2556487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087393" y="976183"/>
            <a:ext cx="7282863" cy="617838"/>
          </a:xfrm>
        </p:spPr>
        <p:txBody>
          <a:bodyPr/>
          <a:lstStyle/>
          <a:p>
            <a:r>
              <a:rPr lang="ro-RO" sz="1800" dirty="0" smtClean="0"/>
              <a:t>ETAPELE  DE PUNERE  LA  EVIDENȚĂ  A BRANSAMENTULUI SI</a:t>
            </a:r>
            <a:r>
              <a:rPr lang="en-US" sz="1800" dirty="0" smtClean="0"/>
              <a:t> </a:t>
            </a:r>
            <a:r>
              <a:rPr lang="ro-RO" sz="1800" dirty="0" smtClean="0"/>
              <a:t> </a:t>
            </a:r>
            <a:r>
              <a:rPr lang="ro-RO" sz="1800" dirty="0"/>
              <a:t/>
            </a:r>
            <a:br>
              <a:rPr lang="ro-RO" sz="1800" dirty="0"/>
            </a:br>
            <a:r>
              <a:rPr lang="ro-RO" sz="1800" dirty="0"/>
              <a:t>	</a:t>
            </a:r>
            <a:r>
              <a:rPr lang="ro-RO" sz="1800" dirty="0" smtClean="0"/>
              <a:t>           A</a:t>
            </a:r>
            <a:r>
              <a:rPr lang="en-US" sz="1800" dirty="0" smtClean="0"/>
              <a:t>  </a:t>
            </a:r>
            <a:r>
              <a:rPr lang="ro-RO" sz="1800" dirty="0" smtClean="0"/>
              <a:t>NODULUI DE  MĂSURARE</a:t>
            </a:r>
            <a:endParaRPr lang="ro-RO" sz="18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9557" y="1630017"/>
            <a:ext cx="4251530" cy="494968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/>
              <a:t>Biroul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tehnic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execut</a:t>
            </a:r>
            <a:r>
              <a:rPr lang="ro-RO" sz="1600" b="1" dirty="0" smtClean="0"/>
              <a:t>ă</a:t>
            </a:r>
            <a:r>
              <a:rPr lang="en-US" sz="1600" b="1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/>
              <a:t>Supravegherea și controlul de către inginerul </a:t>
            </a:r>
            <a:r>
              <a:rPr lang="en-US" sz="1600" b="1" dirty="0"/>
              <a:t>BT</a:t>
            </a:r>
            <a:r>
              <a:rPr lang="ro-RO" sz="1600" b="1" dirty="0" smtClean="0"/>
              <a:t> a respectării condițiilor </a:t>
            </a:r>
            <a:r>
              <a:rPr lang="en-US" sz="1600" b="1" dirty="0" err="1" smtClean="0"/>
              <a:t>tehnice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etape</a:t>
            </a:r>
            <a:r>
              <a:rPr lang="en-US" sz="1600" b="1" dirty="0" smtClean="0"/>
              <a:t> de </a:t>
            </a:r>
            <a:r>
              <a:rPr lang="en-US" sz="1600" b="1" dirty="0" err="1" smtClean="0"/>
              <a:t>construc</a:t>
            </a:r>
            <a:r>
              <a:rPr lang="ro-RO" sz="1600" b="1" dirty="0" smtClean="0"/>
              <a:t>ț</a:t>
            </a:r>
            <a:r>
              <a:rPr lang="en-US" sz="1600" b="1" dirty="0" err="1" smtClean="0"/>
              <a:t>ie</a:t>
            </a:r>
            <a:r>
              <a:rPr lang="en-US" sz="1600" b="1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/>
              <a:t>Premerg</a:t>
            </a:r>
            <a:r>
              <a:rPr lang="ro-RO" sz="1600" b="1" dirty="0"/>
              <a:t>a</a:t>
            </a:r>
            <a:r>
              <a:rPr lang="en-US" sz="1600" b="1" dirty="0" err="1" smtClean="0"/>
              <a:t>toare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lucr</a:t>
            </a:r>
            <a:r>
              <a:rPr lang="ro-RO" sz="1600" b="1" dirty="0" smtClean="0"/>
              <a:t>ă</a:t>
            </a:r>
            <a:r>
              <a:rPr lang="en-US" sz="1600" b="1" dirty="0" err="1" smtClean="0"/>
              <a:t>rilor</a:t>
            </a:r>
            <a:r>
              <a:rPr lang="en-US" sz="1600" b="1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/>
              <a:t>Î</a:t>
            </a:r>
            <a:r>
              <a:rPr lang="ro-RO" sz="1600" b="1" dirty="0" smtClean="0"/>
              <a:t>n timpul executării  lucrărilor de construcții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1" dirty="0" smtClean="0"/>
              <a:t>La etapa de finalizare a lucrărilor</a:t>
            </a:r>
            <a:endParaRPr lang="en-US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/>
              <a:t>Biroul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tehnic</a:t>
            </a:r>
            <a:r>
              <a:rPr lang="en-US" sz="1600" b="1" dirty="0" smtClean="0"/>
              <a:t> </a:t>
            </a:r>
            <a:r>
              <a:rPr lang="ro-RO" sz="1600" b="1" dirty="0" smtClean="0"/>
              <a:t>î</a:t>
            </a:r>
            <a:r>
              <a:rPr lang="en-US" sz="1600" b="1" dirty="0" err="1" smtClean="0"/>
              <a:t>ntocmeste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dosarul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tehnic</a:t>
            </a:r>
            <a:r>
              <a:rPr lang="en-US" sz="1600" b="1" dirty="0" smtClean="0"/>
              <a:t> al </a:t>
            </a:r>
            <a:r>
              <a:rPr lang="en-US" sz="1600" b="1" dirty="0" err="1" smtClean="0"/>
              <a:t>abonatului</a:t>
            </a:r>
            <a:r>
              <a:rPr lang="en-US" sz="1600" b="1" dirty="0" smtClean="0"/>
              <a:t> </a:t>
            </a:r>
            <a:r>
              <a:rPr lang="ro-RO" sz="1600" b="1" dirty="0" smtClean="0"/>
              <a:t>ș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 </a:t>
            </a:r>
            <a:r>
              <a:rPr lang="ro-RO" sz="1600" b="1" dirty="0" err="1"/>
              <a:t>î</a:t>
            </a:r>
            <a:r>
              <a:rPr lang="en-US" sz="1600" b="1" dirty="0" smtClean="0"/>
              <a:t>l </a:t>
            </a:r>
            <a:r>
              <a:rPr lang="en-US" sz="1600" b="1" dirty="0" err="1" smtClean="0"/>
              <a:t>pred</a:t>
            </a:r>
            <a:r>
              <a:rPr lang="ro-RO" sz="1600" b="1" dirty="0" smtClean="0"/>
              <a:t>ă</a:t>
            </a:r>
            <a:r>
              <a:rPr lang="en-US" sz="1600" b="1" dirty="0" smtClean="0"/>
              <a:t> c</a:t>
            </a:r>
            <a:r>
              <a:rPr lang="ro-RO" sz="1600" b="1" dirty="0"/>
              <a:t>ă</a:t>
            </a:r>
            <a:r>
              <a:rPr lang="en-US" sz="1600" b="1" dirty="0" err="1" smtClean="0"/>
              <a:t>tre</a:t>
            </a:r>
            <a:r>
              <a:rPr lang="en-US" sz="1600" b="1" dirty="0" smtClean="0"/>
              <a:t> </a:t>
            </a:r>
            <a:r>
              <a:rPr lang="ro-RO" sz="1600" b="1" dirty="0"/>
              <a:t>S</a:t>
            </a:r>
            <a:r>
              <a:rPr lang="en-US" sz="1600" b="1" dirty="0" err="1" smtClean="0"/>
              <a:t>ec</a:t>
            </a:r>
            <a:r>
              <a:rPr lang="ro-RO" sz="1600" b="1" dirty="0"/>
              <a:t>ț</a:t>
            </a:r>
            <a:r>
              <a:rPr lang="en-US" sz="1600" b="1" dirty="0" err="1" smtClean="0"/>
              <a:t>ia</a:t>
            </a:r>
            <a:r>
              <a:rPr lang="en-US" sz="1600" b="1" dirty="0" smtClean="0"/>
              <a:t> </a:t>
            </a:r>
            <a:r>
              <a:rPr lang="ro-RO" sz="1600" b="1" dirty="0" err="1"/>
              <a:t>R</a:t>
            </a:r>
            <a:r>
              <a:rPr lang="en-US" sz="1600" b="1" dirty="0" err="1" smtClean="0"/>
              <a:t>elatii</a:t>
            </a:r>
            <a:r>
              <a:rPr lang="en-US" sz="1600" b="1" dirty="0" smtClean="0"/>
              <a:t> cu </a:t>
            </a:r>
            <a:r>
              <a:rPr lang="ro-RO" sz="1600" b="1" dirty="0" err="1" smtClean="0"/>
              <a:t>C</a:t>
            </a:r>
            <a:r>
              <a:rPr lang="en-US" sz="1600" b="1" dirty="0" err="1" smtClean="0"/>
              <a:t>lientii</a:t>
            </a:r>
            <a:r>
              <a:rPr lang="en-US" sz="1600" b="1" dirty="0" smtClean="0"/>
              <a:t> </a:t>
            </a:r>
            <a:r>
              <a:rPr lang="ro-RO" sz="1600" b="1" dirty="0" smtClean="0"/>
              <a:t>pentru evidiență și monitorizare. </a:t>
            </a:r>
            <a:endParaRPr lang="ro-RO" sz="1600" b="1" dirty="0"/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xfrm>
            <a:off x="4916914" y="1649897"/>
            <a:ext cx="3863286" cy="4899990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 sz="1600" dirty="0" err="1" smtClean="0"/>
              <a:t>Dosarul</a:t>
            </a:r>
            <a:r>
              <a:rPr lang="en-US" sz="1600" dirty="0" smtClean="0"/>
              <a:t> </a:t>
            </a:r>
            <a:r>
              <a:rPr lang="en-US" sz="1600" dirty="0" err="1" smtClean="0"/>
              <a:t>tehnic</a:t>
            </a:r>
            <a:r>
              <a:rPr lang="en-US" sz="1600" dirty="0" smtClean="0"/>
              <a:t> al </a:t>
            </a:r>
            <a:r>
              <a:rPr lang="en-US" sz="1600" dirty="0" err="1" smtClean="0"/>
              <a:t>abonatului</a:t>
            </a:r>
            <a:r>
              <a:rPr lang="en-US" sz="1600" dirty="0" smtClean="0"/>
              <a:t> </a:t>
            </a:r>
            <a:r>
              <a:rPr lang="ro-RO" sz="1600" dirty="0" smtClean="0"/>
              <a:t> </a:t>
            </a:r>
            <a:r>
              <a:rPr lang="ro-RO" sz="1600" dirty="0"/>
              <a:t>conectați la rețelele de apa și </a:t>
            </a:r>
            <a:r>
              <a:rPr lang="ro-RO" sz="1600" dirty="0" err="1"/>
              <a:t>canalizre</a:t>
            </a:r>
            <a:r>
              <a:rPr lang="ro-RO" sz="1600" dirty="0"/>
              <a:t> </a:t>
            </a:r>
            <a:r>
              <a:rPr lang="ro-RO" sz="1600" dirty="0" err="1"/>
              <a:t>trebue</a:t>
            </a:r>
            <a:r>
              <a:rPr lang="ro-RO" sz="1600" dirty="0"/>
              <a:t> să conțină următoarele informații</a:t>
            </a:r>
            <a:r>
              <a:rPr lang="en-US" sz="1600" dirty="0"/>
              <a:t>:</a:t>
            </a:r>
          </a:p>
          <a:p>
            <a:pPr lvl="0"/>
            <a:r>
              <a:rPr lang="en-US" sz="1600" dirty="0"/>
              <a:t>   </a:t>
            </a:r>
            <a:r>
              <a:rPr lang="ro-RO" sz="1600" dirty="0" err="1"/>
              <a:t>-Numele</a:t>
            </a:r>
            <a:r>
              <a:rPr lang="ro-RO" sz="1600" dirty="0"/>
              <a:t> adresa și categoria utilizatorului(întreprindere,industrie).</a:t>
            </a:r>
          </a:p>
          <a:p>
            <a:pPr lvl="0"/>
            <a:r>
              <a:rPr lang="ro-RO" sz="1600" dirty="0"/>
              <a:t>   </a:t>
            </a:r>
            <a:r>
              <a:rPr lang="ro-RO" sz="1600" dirty="0" err="1"/>
              <a:t>-Amplasamentul</a:t>
            </a:r>
            <a:r>
              <a:rPr lang="ro-RO" sz="1600" dirty="0"/>
              <a:t> și punctul de conectare.</a:t>
            </a:r>
          </a:p>
          <a:p>
            <a:pPr lvl="0"/>
            <a:r>
              <a:rPr lang="ro-RO" sz="1600" dirty="0"/>
              <a:t>   -Parametrii </a:t>
            </a:r>
            <a:r>
              <a:rPr lang="ro-RO" sz="1600" dirty="0" smtClean="0"/>
              <a:t>conectări,lungimea,diametrul </a:t>
            </a:r>
            <a:r>
              <a:rPr lang="ro-RO" sz="1600" dirty="0"/>
              <a:t>și amplasarea branșamentului.</a:t>
            </a:r>
          </a:p>
          <a:p>
            <a:pPr lvl="0"/>
            <a:r>
              <a:rPr lang="ro-RO" sz="1600" dirty="0" smtClean="0"/>
              <a:t>   </a:t>
            </a:r>
            <a:r>
              <a:rPr lang="ro-RO" sz="1600" dirty="0"/>
              <a:t>- Tipul contorului, clasa de precizie, locul amplasării ,alte date ce se referă la contor</a:t>
            </a:r>
            <a:r>
              <a:rPr lang="ro-RO" sz="1600" dirty="0" smtClean="0"/>
              <a:t>.</a:t>
            </a:r>
          </a:p>
          <a:p>
            <a:pPr lvl="0"/>
            <a:r>
              <a:rPr lang="ro-RO" sz="1600" dirty="0" smtClean="0"/>
              <a:t>  </a:t>
            </a:r>
            <a:r>
              <a:rPr lang="ro-RO" sz="1600" dirty="0"/>
              <a:t>-Anul conectării,numărul de scurgeri,numărul de reparații.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8590332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951471"/>
            <a:ext cx="7776000" cy="840259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>
                <a:latin typeface="Times New Roman" pitchFamily="18" charset="0"/>
                <a:cs typeface="Times New Roman" pitchFamily="18" charset="0"/>
              </a:rPr>
              <a:t>Volumul de apă facturat pe categorii de consumători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Orhei, anul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2015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9605244"/>
              </p:ext>
            </p:extLst>
          </p:nvPr>
        </p:nvGraphicFramePr>
        <p:xfrm>
          <a:off x="511217" y="2397214"/>
          <a:ext cx="7940804" cy="394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26"/>
                <a:gridCol w="2586963"/>
                <a:gridCol w="1930758"/>
                <a:gridCol w="2569657"/>
              </a:tblGrid>
              <a:tr h="6416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Categorii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Numarul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de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abona</a:t>
                      </a:r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ț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Volumul total consumat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732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0-1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721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957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1-2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607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630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2-3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411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794</a:t>
                      </a:r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3-5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328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282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5-10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996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252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888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r>
                        <a:rPr lang="ro-RO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025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176</a:t>
                      </a:r>
                      <a:r>
                        <a:rPr lang="ro-RO" dirty="0" smtClean="0"/>
                        <a:t> </a:t>
                      </a:r>
                      <a:r>
                        <a:rPr lang="en-US" dirty="0" smtClean="0"/>
                        <a:t>050</a:t>
                      </a:r>
                      <a:endParaRPr lang="ru-RU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13</a:t>
                      </a:r>
                      <a:r>
                        <a:rPr lang="ro-RO" b="1" dirty="0" smtClean="0"/>
                        <a:t> </a:t>
                      </a:r>
                      <a:r>
                        <a:rPr lang="en-US" b="1" dirty="0" smtClean="0"/>
                        <a:t>820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623</a:t>
                      </a:r>
                      <a:r>
                        <a:rPr lang="ro-RO" b="1" dirty="0" smtClean="0"/>
                        <a:t> </a:t>
                      </a:r>
                      <a:r>
                        <a:rPr lang="en-US" b="1" dirty="0" smtClean="0"/>
                        <a:t>601</a:t>
                      </a:r>
                      <a:endParaRPr lang="ru-RU" b="1" dirty="0"/>
                    </a:p>
                  </a:txBody>
                  <a:tcPr/>
                </a:tc>
              </a:tr>
              <a:tr h="3666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58048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Rezumatul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In ce scop este folosită contorizarea.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Ce metode ar putea fi implementate în caz cînd  erorile de citire a datelor sunt frecvente.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Care sunt cele mai caracteristice tipuri de furturi de apă.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Ce masuri urmează a fi întreprinse în cazul în care apare diferența dintre indicațiile comune de la blocul locativ și suma indicațiilor contoarelor din apartamente.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Care sunt procesele de operare a sistemelor de facturare.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004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4000" y="1346886"/>
            <a:ext cx="7776000" cy="4917114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endParaRPr lang="ro-RO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o-RO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o-RO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o-RO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Veniturile </a:t>
            </a:r>
            <a:r>
              <a:rPr lang="ro-RO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întreprinderii </a:t>
            </a:r>
            <a:r>
              <a:rPr lang="ro-RO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Dumneavoastră</a:t>
            </a:r>
          </a:p>
          <a:p>
            <a:pPr marL="0" indent="0" algn="ctr">
              <a:buNone/>
            </a:pPr>
            <a:r>
              <a:rPr lang="ro-RO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sunt direct legate de practicile de citire, </a:t>
            </a:r>
            <a:endParaRPr lang="ro-RO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o-RO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facturare </a:t>
            </a:r>
            <a:r>
              <a:rPr lang="ro-RO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și colectare !</a:t>
            </a:r>
          </a:p>
          <a:p>
            <a:pPr marL="0" indent="0" algn="ctr">
              <a:buNone/>
            </a:pPr>
            <a:endParaRPr lang="ro-RO" sz="2400" b="1" dirty="0"/>
          </a:p>
          <a:p>
            <a:pPr marL="0" indent="0" algn="ctr">
              <a:buNone/>
            </a:pP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99729418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BIBLIOGRAFIE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Regulamentul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achizi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ţionarea, prioectarea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, instalarea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, recepţia şi exploatarea aparatelor de evidenţă a consumului de apă.                                  (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Anexa nr.1 la H.G. 1228 din 13 11.2007)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Reg</a:t>
            </a:r>
            <a:r>
              <a:rPr lang="ro-MD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lamentul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privire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serviciul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public de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ă şi de canalizare.(Anexa la Hotărîrea Consiliului de Administrare al ANRE nr.271/2015 din 16 decembrie 2015).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7241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1781299"/>
            <a:ext cx="7776000" cy="4482701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endParaRPr lang="ro-RO" sz="28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ro-RO" sz="2800" b="1" dirty="0" smtClean="0"/>
          </a:p>
          <a:p>
            <a:pPr marL="0" indent="0" algn="ctr">
              <a:buNone/>
            </a:pPr>
            <a:endParaRPr lang="ro-RO" sz="2800" b="1" dirty="0"/>
          </a:p>
          <a:p>
            <a:pPr marL="0" indent="0" algn="ctr">
              <a:buNone/>
            </a:pP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MULTUMESC PENTRU ATENȚIE !</a:t>
            </a:r>
          </a:p>
          <a:p>
            <a:pPr marL="0" indent="0" algn="ctr">
              <a:buNone/>
            </a:pPr>
            <a:endParaRPr lang="ro-RO" sz="2800" b="1" dirty="0"/>
          </a:p>
        </p:txBody>
      </p:sp>
    </p:spTree>
    <p:extLst>
      <p:ext uri="{BB962C8B-B14F-4D97-AF65-F5344CB8AC3E}">
        <p14:creationId xmlns:p14="http://schemas.microsoft.com/office/powerpoint/2010/main" val="312073381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21/10/2016</a:t>
            </a:fld>
            <a:endParaRPr lang="de-DE" noProof="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În calitate de entitate federală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sprijină atingerea obiectivelor Guvernului Germaniei de cooperare internațională și dezvoltare durabilă.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Publicat 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 für</a:t>
            </a:r>
            <a:b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 Zusammenarbeit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Oficii înregistrate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Bonn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și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Eschborn, German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ia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Proiectul ”Modernizarea serviciilor publice locale în Republica Moldova”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Chișinău</a:t>
            </a: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str.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Bernardazzi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66</a:t>
            </a:r>
            <a:endParaRPr lang="en-GB" sz="105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  + 373 22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00-02-38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Autor</a:t>
            </a:r>
            <a:r>
              <a:rPr lang="ro-RO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o-RO" sz="1050" dirty="0"/>
              <a:t>MIHAIL CHIPERI</a:t>
            </a:r>
          </a:p>
          <a:p>
            <a:r>
              <a:rPr lang="ro-RO" sz="1050" dirty="0"/>
              <a:t>Tel: 060102028</a:t>
            </a:r>
          </a:p>
          <a:p>
            <a:r>
              <a:rPr lang="ro-RO" sz="1050" dirty="0"/>
              <a:t>E-mail: mihaichiperi500@gmail.com</a:t>
            </a:r>
            <a:endParaRPr lang="ru-RU" sz="1050" dirty="0"/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495377" y="4718050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Proiect cofinanțat de 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5555933" y="3908425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05" y="5981404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58952" t="9310" b="18235"/>
          <a:stretch/>
        </p:blipFill>
        <p:spPr>
          <a:xfrm>
            <a:off x="5645778" y="4368969"/>
            <a:ext cx="1569656" cy="645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1178" y="5306076"/>
            <a:ext cx="1252884" cy="91021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34" y="4156749"/>
            <a:ext cx="847626" cy="85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6" y="5215306"/>
            <a:ext cx="198437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Stela\Desktop\Logou nou UTM\Logo_inscript_horizontal (1)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91" y="5167947"/>
            <a:ext cx="2635885" cy="655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8622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21/10/2016</a:t>
            </a:fld>
            <a:endParaRPr lang="de-DE" noProof="0" dirty="0"/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Gopa Log MS cmyk R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51" y="2793129"/>
            <a:ext cx="2827336" cy="1144690"/>
          </a:xfrm>
          <a:prstGeom prst="rect">
            <a:avLst/>
          </a:prstGeom>
          <a:noFill/>
        </p:spPr>
      </p:pic>
      <p:sp>
        <p:nvSpPr>
          <p:cNvPr id="19" name="Textfeld 5"/>
          <p:cNvSpPr txBox="1"/>
          <p:nvPr/>
        </p:nvSpPr>
        <p:spPr>
          <a:xfrm>
            <a:off x="5395399" y="2428037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 </a:t>
            </a:r>
            <a:r>
              <a:rPr lang="en-US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numele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399" y="2793129"/>
            <a:ext cx="34004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6813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018" y="1483200"/>
            <a:ext cx="7794981" cy="583106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err="1" smtClean="0">
                <a:latin typeface="Times New Roman" pitchFamily="18" charset="0"/>
                <a:cs typeface="Times New Roman" pitchFamily="18" charset="0"/>
              </a:rPr>
              <a:t>Receptia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 dirty="0" err="1" smtClean="0">
                <a:latin typeface="Times New Roman" pitchFamily="18" charset="0"/>
                <a:cs typeface="Times New Roman" pitchFamily="18" charset="0"/>
              </a:rPr>
              <a:t>lucrarilor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ro-RO" b="1" dirty="0" err="1" smtClean="0">
                <a:latin typeface="Times New Roman" pitchFamily="18" charset="0"/>
                <a:cs typeface="Times New Roman" pitchFamily="18" charset="0"/>
              </a:rPr>
              <a:t>constructie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ro-RO" b="1" dirty="0" err="1" smtClean="0">
                <a:latin typeface="Times New Roman" pitchFamily="18" charset="0"/>
                <a:cs typeface="Times New Roman" pitchFamily="18" charset="0"/>
              </a:rPr>
              <a:t>așamentelor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323070"/>
            <a:ext cx="3780000" cy="394093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400" b="1" dirty="0"/>
              <a:t>-  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În cazul 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cînd, lucrările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de construcție a branșamentelor au fost executate de către alte persoane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, solicitantul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va fi obligat să prezinte următoarele documente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 Cerere pentru executarea lucrărilor de racordare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o-RO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Procesul- verbal de recepție  a tuturor instalațiilor de apă și de canalizare, inclusiv 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 a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 branșamentelor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Certificatele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țin de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calitatea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 materialelor folosite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, certifiate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igience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, altele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  -Pînă la executarea lucrărilor de racordare a branșamentului</a:t>
            </a:r>
            <a:r>
              <a:rPr lang="ro-RO" sz="1400" b="1" dirty="0" smtClean="0">
                <a:latin typeface="Times New Roman" pitchFamily="18" charset="0"/>
                <a:cs typeface="Times New Roman" pitchFamily="18" charset="0"/>
              </a:rPr>
              <a:t>, operatorul </a:t>
            </a:r>
            <a:r>
              <a:rPr lang="ro-RO" sz="1400" b="1" dirty="0">
                <a:latin typeface="Times New Roman" pitchFamily="18" charset="0"/>
                <a:cs typeface="Times New Roman" pitchFamily="18" charset="0"/>
              </a:rPr>
              <a:t>va controla inexistența conectărilor ilicite.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10"/>
          <p:cNvPicPr>
            <a:picLocks noGrp="1" noChangeAspect="1"/>
          </p:cNvPicPr>
          <p:nvPr>
            <p:ph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831492" y="2323068"/>
            <a:ext cx="3941804" cy="408369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562237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644" y="1037968"/>
            <a:ext cx="7776000" cy="54369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Controlul branșamentelor la casele pe pămînt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1816443"/>
            <a:ext cx="37800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O bună parte de branșamente construite în anii 70-80 tranzitează prin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aria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gospodăriilor și a terenurilor private.</a:t>
            </a:r>
          </a:p>
          <a:p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Formarea grupurilor comunale (asociații de utilizatori de apă).</a:t>
            </a:r>
          </a:p>
          <a:p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La monentul de față în or.Orhei sunt instalate la  grupuri comunale, peste 154 de contoare .</a:t>
            </a:r>
          </a:p>
          <a:p>
            <a:r>
              <a:rPr lang="ro-RO" sz="1600" b="1" i="1" dirty="0" smtClean="0">
                <a:latin typeface="Times New Roman" pitchFamily="18" charset="0"/>
                <a:cs typeface="Times New Roman" pitchFamily="18" charset="0"/>
              </a:rPr>
              <a:t>Se citesc lunar și se monitorizează periodic citirea indicațiilor contoarelor atît la grupuri comunale căt și la fiecare  casă în parte.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xfrm>
            <a:off x="4680000" y="1767016"/>
            <a:ext cx="3780000" cy="455964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Volumul de apă  înregistrat pe contoarele comunale nu în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toate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cazurile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se împarte între proprietari.</a:t>
            </a:r>
          </a:p>
          <a:p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Din 154 de contoare înregistrate la grupurile comunale, doar numai 7 grupuri, volumul de pe contoare se împarte între utilizatorii de apă.</a:t>
            </a:r>
          </a:p>
          <a:p>
            <a:r>
              <a:rPr lang="ro-RO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Acțiunile  care vor  fi întreprinse: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o-RO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Construcția branșamentelor noi, pentru fiecare gospodarie aparte.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o-RO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Instalarea contoarelor de apă în limita proprietății fiecărei gospodării(dar nu mai mult de 2 metri de la gard).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o-RO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Încheerea contractelor individuale de alimentare cu apă și canalizare și a Anexei ce ține de hotarul delimitări</a:t>
            </a:r>
            <a:r>
              <a:rPr lang="ro-RO" sz="1400" i="1" dirty="0" smtClean="0">
                <a:solidFill>
                  <a:schemeClr val="tx1"/>
                </a:solidFill>
              </a:rPr>
              <a:t>i</a:t>
            </a:r>
            <a:r>
              <a:rPr lang="ro-RO" sz="1600" i="1" dirty="0" smtClean="0">
                <a:solidFill>
                  <a:schemeClr val="tx1"/>
                </a:solidFill>
              </a:rPr>
              <a:t>.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5136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860" y="1037968"/>
            <a:ext cx="7776000" cy="48239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Schema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instal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ării nodului de evidență a unui grup comun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2887490" y="6549997"/>
            <a:ext cx="3418449" cy="246221"/>
          </a:xfrm>
        </p:spPr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D:\System\Desktop\IMG_2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3" y="1598443"/>
            <a:ext cx="7747686" cy="462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64634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555646"/>
            <a:ext cx="7776000" cy="54548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Citirea </a:t>
            </a:r>
            <a:r>
              <a:rPr lang="ro-RO" b="1" dirty="0" err="1" smtClean="0">
                <a:latin typeface="Times New Roman" pitchFamily="18" charset="0"/>
                <a:cs typeface="Times New Roman" pitchFamily="18" charset="0"/>
              </a:rPr>
              <a:t>indicaţiilor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contoarelor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/>
              <a:t>Mihai Chiperi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o-RO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latin typeface="Times New Roman" pitchFamily="18" charset="0"/>
                <a:cs typeface="Times New Roman" pitchFamily="18" charset="0"/>
              </a:rPr>
              <a:t>Contoarele</a:t>
            </a:r>
            <a:r>
              <a:rPr lang="de-DE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latin typeface="Times New Roman" pitchFamily="18" charset="0"/>
                <a:cs typeface="Times New Roman" pitchFamily="18" charset="0"/>
              </a:rPr>
              <a:t>instalate</a:t>
            </a:r>
            <a:r>
              <a:rPr lang="de-DE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de-DE" sz="1400" dirty="0" err="1">
                <a:latin typeface="Times New Roman" pitchFamily="18" charset="0"/>
                <a:cs typeface="Times New Roman" pitchFamily="18" charset="0"/>
              </a:rPr>
              <a:t>clien</a:t>
            </a:r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ți necisită să fie citite în baza Regulamentelor  și a actelor normative elaborate de către operator</a:t>
            </a:r>
          </a:p>
          <a:p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-Citirea datelor de pe contoare se face în fiecare sfîrșit de lună.</a:t>
            </a:r>
          </a:p>
          <a:p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-Indicațiile de pe contoare înainte de a le înregistra</a:t>
            </a:r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, necisită </a:t>
            </a:r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să fie verificate de către persoanele responsabile din Biroul de </a:t>
            </a:r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Fac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turare</a:t>
            </a:r>
            <a:r>
              <a:rPr lang="en-US" sz="1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o-RO" sz="1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-Prezentarea datelor eronate, va influența negativ asupra sistemului de facturare.</a:t>
            </a:r>
          </a:p>
          <a:p>
            <a:r>
              <a:rPr lang="ro-RO" sz="1400" dirty="0">
                <a:latin typeface="Times New Roman" pitchFamily="18" charset="0"/>
                <a:cs typeface="Times New Roman" pitchFamily="18" charset="0"/>
              </a:rPr>
              <a:t>-Reducera datelor eronate de pe contoare de apă, va avea un rol important în sistemul de facturare.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466181"/>
            <a:ext cx="3779838" cy="3779838"/>
          </a:xfrm>
          <a:ln>
            <a:solidFill>
              <a:schemeClr val="accent1"/>
            </a:solidFill>
          </a:ln>
        </p:spPr>
      </p:pic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55765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929" y="1173892"/>
            <a:ext cx="7776000" cy="914879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Tipurile de contoare instalate la branșamente,</a:t>
            </a:r>
            <a:br>
              <a:rPr lang="ro-RO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în apartamente la blocuri locative or.Orhei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747419"/>
              </p:ext>
            </p:extLst>
          </p:nvPr>
        </p:nvGraphicFramePr>
        <p:xfrm>
          <a:off x="684213" y="2446638"/>
          <a:ext cx="7100544" cy="353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848"/>
                <a:gridCol w="2366848"/>
                <a:gridCol w="2366848"/>
              </a:tblGrid>
              <a:tr h="1168303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Clasa de precizie a contorului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Numarul Contoarelor, buc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Times New Roman" pitchFamily="18" charset="0"/>
                          <a:cs typeface="Times New Roman" pitchFamily="18" charset="0"/>
                        </a:rPr>
                        <a:t>Nota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3146"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993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3146"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6177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3146"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4470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3146"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Volumetrice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2991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3146"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14631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0151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21/10/2016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000" y="2718486"/>
            <a:ext cx="3531740" cy="354551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Probleme tehnice: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Calitatea de citire a datelor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Clasa joasă de precizie a contoarelor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Vîrsta contoarelor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Depuneri pe axa paletei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Conectări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clandestine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Montare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necorespunzatoare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contorului</a:t>
            </a:r>
            <a:endParaRPr lang="ro-RO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o-RO" dirty="0" smtClean="0"/>
          </a:p>
          <a:p>
            <a:r>
              <a:rPr lang="ro-RO" dirty="0" smtClean="0"/>
              <a:t>												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555646"/>
            <a:ext cx="7776000" cy="807544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Problemele cu care se confruntă operatorul la citirea datelor de pe contoare.</a:t>
            </a:r>
            <a:endParaRPr lang="de-DE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Inhaltsplatzhalter 4"/>
          <p:cNvSpPr txBox="1">
            <a:spLocks/>
          </p:cNvSpPr>
          <p:nvPr/>
        </p:nvSpPr>
        <p:spPr bwMode="auto">
          <a:xfrm>
            <a:off x="4429497" y="2718486"/>
            <a:ext cx="3883232" cy="35635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algn="ctr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SURI - SOLU</a:t>
            </a:r>
            <a:r>
              <a:rPr lang="ro-RO" sz="1600" i="1" dirty="0" smtClean="0">
                <a:latin typeface="Times New Roman" pitchFamily="18" charset="0"/>
                <a:cs typeface="Times New Roman" pitchFamily="18" charset="0"/>
              </a:rPr>
              <a:t>ŢII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0" dirty="0" smtClean="0">
                <a:latin typeface="Times New Roman" pitchFamily="18" charset="0"/>
                <a:cs typeface="Times New Roman" pitchFamily="18" charset="0"/>
              </a:rPr>
              <a:t>Inventarierea  sistematica a branșamentului si nodului de evidenta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Controlul </a:t>
            </a:r>
            <a:r>
              <a:rPr lang="ro-RO" sz="1600" b="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permanent a </a:t>
            </a:r>
            <a:r>
              <a:rPr lang="ro-RO" sz="1600" b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integrității sigiliilor aplicate.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0" dirty="0" smtClean="0">
                <a:latin typeface="Times New Roman" pitchFamily="18" charset="0"/>
                <a:cs typeface="Times New Roman" pitchFamily="18" charset="0"/>
              </a:rPr>
              <a:t>Estimarea consumului de apă în corelare cu dotările sanitare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0" dirty="0" smtClean="0">
                <a:latin typeface="Times New Roman" pitchFamily="18" charset="0"/>
                <a:cs typeface="Times New Roman" pitchFamily="18" charset="0"/>
              </a:rPr>
              <a:t>Verificarea expres ( înainte de termen) si înlocuirea contoarelor care nu corespund parametrilor de calitate.</a:t>
            </a:r>
            <a:endParaRPr lang="en-US" sz="1600" b="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o-RO" sz="1600" b="0" dirty="0" smtClean="0">
                <a:latin typeface="Times New Roman" pitchFamily="18" charset="0"/>
                <a:cs typeface="Times New Roman" pitchFamily="18" charset="0"/>
              </a:rPr>
              <a:t>Reparații, înlocuire planificate.</a:t>
            </a:r>
            <a:r>
              <a:rPr lang="ro-RO" sz="1600" b="0" dirty="0" smtClean="0"/>
              <a:t>	</a:t>
            </a:r>
            <a:r>
              <a:rPr lang="ro-RO" sz="1400" b="0" dirty="0" smtClean="0"/>
              <a:t>				</a:t>
            </a:r>
            <a:r>
              <a:rPr lang="ro-RO" dirty="0" smtClean="0"/>
              <a:t>					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5579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643" y="1555646"/>
            <a:ext cx="7776000" cy="54548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citire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contoarelor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just"/>
            <a:endParaRPr lang="ro-RO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Citirea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contoarelor</a:t>
            </a:r>
            <a:r>
              <a:rPr lang="ro-MD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</a:t>
            </a:r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de </a:t>
            </a:r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către personalul operatorului.</a:t>
            </a:r>
          </a:p>
          <a:p>
            <a:pPr algn="just"/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Citirea contoarelor la distanță. </a:t>
            </a:r>
          </a:p>
          <a:p>
            <a:pPr algn="just"/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Prin întroducera cartelei.</a:t>
            </a:r>
          </a:p>
          <a:p>
            <a:pPr algn="just"/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Avantajele contoarelor cu citire la distanță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o-RO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Citire</a:t>
            </a:r>
            <a:r>
              <a:rPr lang="ro-MD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exact</a:t>
            </a:r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 a indicilor și a </a:t>
            </a:r>
            <a:r>
              <a:rPr lang="ro-RO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volumului </a:t>
            </a:r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apă,</a:t>
            </a:r>
          </a:p>
          <a:p>
            <a:pPr algn="just"/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 deranjază consumătorul,</a:t>
            </a:r>
          </a:p>
          <a:p>
            <a:pPr algn="just"/>
            <a:r>
              <a:rPr lang="ro-RO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Citirea contoarelor 100%.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2"/>
          </p:nvPr>
        </p:nvSpPr>
        <p:spPr>
          <a:xfrm>
            <a:off x="4865351" y="2497427"/>
            <a:ext cx="3780000" cy="38160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just"/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System\Desktop\IMG_20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60" y="2459646"/>
            <a:ext cx="3774988" cy="387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8426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5577</TotalTime>
  <Words>1878</Words>
  <Application>Microsoft Office PowerPoint</Application>
  <PresentationFormat>Экран (4:3)</PresentationFormat>
  <Paragraphs>307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Arial Narrow</vt:lpstr>
      <vt:lpstr>Cambria Math</vt:lpstr>
      <vt:lpstr>Times New Roman</vt:lpstr>
      <vt:lpstr>Wingdings</vt:lpstr>
      <vt:lpstr>GIZ_Banner_Kopfzeile-Ausland (3)</vt:lpstr>
      <vt:lpstr>Curs de instruire pentru angajaţii serviciilor abonaţi a operatorilor „Apă-Canal”  Modulul 2: Aspecte tehnice în funcţionarea departamentul Relaţii cu clienţii pentru  Operatorii „Apă – Canal”  Sesiunea 3: Citirea indicaţiilor contoarelor </vt:lpstr>
      <vt:lpstr>ETAPELE  DE PUNERE  LA  EVIDENȚĂ  A BRANSAMENTULUI SI               A  NODULUI DE  MĂSURARE</vt:lpstr>
      <vt:lpstr>Receptia lucrarilor de constructie a  brașamentelor</vt:lpstr>
      <vt:lpstr>Controlul branșamentelor la casele pe pămînt</vt:lpstr>
      <vt:lpstr>Schema instalării nodului de evidență a unui grup comun</vt:lpstr>
      <vt:lpstr>Citirea indicaţiilor contoarelor</vt:lpstr>
      <vt:lpstr>Tipurile de contoare instalate la branșamente,  în apartamente la blocuri locative or.Orhei</vt:lpstr>
      <vt:lpstr>Problemele cu care se confruntă operatorul la citirea datelor de pe contoare.</vt:lpstr>
      <vt:lpstr>Metode de citire a contoarelor  </vt:lpstr>
      <vt:lpstr>Citirea datelor de pe contor</vt:lpstr>
      <vt:lpstr>Citirea datelor de pe contor</vt:lpstr>
      <vt:lpstr>Consum neautorizat - ilicit</vt:lpstr>
      <vt:lpstr>Calculul  consumului de apă la abonați cu branșare ilicită. </vt:lpstr>
      <vt:lpstr>Calculul volumuli de apă consumat și a consumului de apă a persoanelor cu branșare ilicită.</vt:lpstr>
      <vt:lpstr>Diferernța dintre contoarele instalate la blocuri și cele din apartament </vt:lpstr>
      <vt:lpstr>Diferernța dintre contoarele instalate la blocuri și cele din apartament  (Exemplu).</vt:lpstr>
      <vt:lpstr>Diferernța dintre contoarele instalate la blocuri și cele din apartament  (Exemplu).</vt:lpstr>
      <vt:lpstr>Exemple de  branșare ilicită la apartament (nivelul IV) </vt:lpstr>
      <vt:lpstr>Bilanțul apei. Estimarea cererei de apă. </vt:lpstr>
      <vt:lpstr>Volumul de apă facturat pe categorii de consumători Orhei, anul 2015</vt:lpstr>
      <vt:lpstr>Rezumatul</vt:lpstr>
      <vt:lpstr>Презентация PowerPoint</vt:lpstr>
      <vt:lpstr>BIBLIOGRAFIE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PTO</cp:lastModifiedBy>
  <cp:revision>224</cp:revision>
  <cp:lastPrinted>2016-10-07T08:42:53Z</cp:lastPrinted>
  <dcterms:created xsi:type="dcterms:W3CDTF">2013-09-05T11:54:56Z</dcterms:created>
  <dcterms:modified xsi:type="dcterms:W3CDTF">2016-10-21T11:34:32Z</dcterms:modified>
</cp:coreProperties>
</file>