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Lst>
  <p:notesMasterIdLst>
    <p:notesMasterId r:id="rId21"/>
  </p:notesMasterIdLst>
  <p:handoutMasterIdLst>
    <p:handoutMasterId r:id="rId22"/>
  </p:handoutMasterIdLst>
  <p:sldIdLst>
    <p:sldId id="276" r:id="rId2"/>
    <p:sldId id="280" r:id="rId3"/>
    <p:sldId id="281" r:id="rId4"/>
    <p:sldId id="282" r:id="rId5"/>
    <p:sldId id="283" r:id="rId6"/>
    <p:sldId id="284" r:id="rId7"/>
    <p:sldId id="285" r:id="rId8"/>
    <p:sldId id="286" r:id="rId9"/>
    <p:sldId id="287" r:id="rId10"/>
    <p:sldId id="288" r:id="rId11"/>
    <p:sldId id="289" r:id="rId12"/>
    <p:sldId id="290" r:id="rId13"/>
    <p:sldId id="291" r:id="rId14"/>
    <p:sldId id="292" r:id="rId15"/>
    <p:sldId id="296" r:id="rId16"/>
    <p:sldId id="294" r:id="rId17"/>
    <p:sldId id="295" r:id="rId18"/>
    <p:sldId id="278" r:id="rId19"/>
    <p:sldId id="279" r:id="rId20"/>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extLst>
    <p:ext uri="{EFAFB233-063F-42B5-8137-9DF3F51BA10A}">
      <p15:sldGuideLst xmlns:p15="http://schemas.microsoft.com/office/powerpoint/2012/main">
        <p15:guide id="1" orient="horz" pos="658">
          <p15:clr>
            <a:srgbClr val="A4A3A4"/>
          </p15:clr>
        </p15:guide>
        <p15:guide id="2" orient="horz" pos="388">
          <p15:clr>
            <a:srgbClr val="A4A3A4"/>
          </p15:clr>
        </p15:guide>
        <p15:guide id="3" pos="288">
          <p15:clr>
            <a:srgbClr val="A4A3A4"/>
          </p15:clr>
        </p15:guide>
        <p15:guide id="4" pos="1022">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Bohantova" initials="L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E5DBA1"/>
    <a:srgbClr val="BABA93"/>
    <a:srgbClr val="BABB93"/>
    <a:srgbClr val="DEDEAF"/>
    <a:srgbClr val="999999"/>
    <a:srgbClr val="D9D9D9"/>
    <a:srgbClr val="CCCCCC"/>
    <a:srgbClr val="C8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Светлый стиль 3 — акцент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4" autoAdjust="0"/>
    <p:restoredTop sz="95730" autoAdjust="0"/>
  </p:normalViewPr>
  <p:slideViewPr>
    <p:cSldViewPr snapToGrid="0">
      <p:cViewPr varScale="1">
        <p:scale>
          <a:sx n="108" d="100"/>
          <a:sy n="108" d="100"/>
        </p:scale>
        <p:origin x="1584" y="96"/>
      </p:cViewPr>
      <p:guideLst>
        <p:guide orient="horz" pos="658"/>
        <p:guide orient="horz" pos="388"/>
        <p:guide pos="288"/>
        <p:guide pos="1022"/>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varScale="1">
        <p:scale>
          <a:sx n="108" d="100"/>
          <a:sy n="108" d="100"/>
        </p:scale>
        <p:origin x="-4140" y="-10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Times" charset="0"/>
              </a:defRPr>
            </a:lvl1pPr>
          </a:lstStyle>
          <a:p>
            <a:endParaRPr lang="de-DE" dirty="0">
              <a:latin typeface="Arial Narrow" pitchFamily="34" charset="0"/>
            </a:endParaRPr>
          </a:p>
        </p:txBody>
      </p:sp>
      <p:sp>
        <p:nvSpPr>
          <p:cNvPr id="66564" name="Rectangle 4"/>
          <p:cNvSpPr>
            <a:spLocks noGrp="1" noChangeArrowheads="1"/>
          </p:cNvSpPr>
          <p:nvPr>
            <p:ph type="ftr" sz="quarter" idx="2"/>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5" name="Rectangle 5"/>
          <p:cNvSpPr>
            <a:spLocks noGrp="1" noChangeArrowheads="1"/>
          </p:cNvSpPr>
          <p:nvPr>
            <p:ph type="sldNum" sz="quarter" idx="3"/>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a:t>
            </a:fld>
            <a:endParaRPr lang="de-DE" dirty="0">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dirty="0"/>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1"/>
            <a:ext cx="4984962" cy="4466591"/>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9" name="Rectangle 7"/>
          <p:cNvSpPr>
            <a:spLocks noGrp="1" noChangeArrowheads="1"/>
          </p:cNvSpPr>
          <p:nvPr>
            <p:ph type="sldNum" sz="quarter" idx="5"/>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a:t>
            </a:fld>
            <a:endParaRPr lang="de-DE" dirty="0"/>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a:p>
        </p:txBody>
      </p:sp>
    </p:spTree>
    <p:extLst>
      <p:ext uri="{BB962C8B-B14F-4D97-AF65-F5344CB8AC3E}">
        <p14:creationId xmlns:p14="http://schemas.microsoft.com/office/powerpoint/2010/main" val="209751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133583587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6" name="Bildplatzhalter 2"/>
          <p:cNvSpPr>
            <a:spLocks noGrp="1"/>
          </p:cNvSpPr>
          <p:nvPr>
            <p:ph type="pic" idx="12" hasCustomPrompt="1"/>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58142785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Bildplatzhalter 2"/>
          <p:cNvSpPr>
            <a:spLocks noGrp="1"/>
          </p:cNvSpPr>
          <p:nvPr>
            <p:ph type="pic" idx="12" hasCustomPrompt="1"/>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18016267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21/10/2016</a:t>
            </a:fld>
            <a:endParaRPr lang="en-GB" dirty="0" smtClean="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4241795388"/>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21/10/2016</a:t>
            </a:fld>
            <a:endParaRPr lang="en-GB" dirty="0" smtClean="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Tree>
    <p:extLst>
      <p:ext uri="{BB962C8B-B14F-4D97-AF65-F5344CB8AC3E}">
        <p14:creationId xmlns:p14="http://schemas.microsoft.com/office/powerpoint/2010/main" val="9934572"/>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9"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en-GB" sz="1000" b="0" noProof="0" dirty="0" smtClean="0">
                <a:solidFill>
                  <a:srgbClr val="6E6452"/>
                </a:solidFill>
                <a:latin typeface="Arial Narrow" pitchFamily="34" charset="0"/>
              </a:rPr>
              <a:t>Page </a:t>
            </a:r>
            <a:fld id="{327115CA-E6A4-425F-BB4F-A64D48743A27}" type="slidenum">
              <a:rPr lang="en-GB" sz="1000" b="0" noProof="0" smtClean="0">
                <a:solidFill>
                  <a:srgbClr val="6E6452"/>
                </a:solidFill>
                <a:latin typeface="Arial Narrow" pitchFamily="34" charset="0"/>
              </a:rPr>
              <a:pPr/>
              <a:t>‹#›</a:t>
            </a:fld>
            <a:endParaRPr lang="en-GB" sz="1000" b="0" noProof="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dirty="0" smtClean="0"/>
              <a:t>XXX</a:t>
            </a:r>
            <a:endParaRPr lang="de-DE"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0F9A5078-6F60-49E2-B50D-11C30D454C38}" type="datetime1">
              <a:rPr lang="en-GB" noProof="0" smtClean="0"/>
              <a:pPr/>
              <a:t>21/10/2016</a:t>
            </a:fld>
            <a:endParaRPr lang="en-GB" noProof="0" dirty="0"/>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Click here to add title</a:t>
            </a:r>
            <a:endParaRPr lang="de-DE" noProof="0" dirty="0" smtClean="0"/>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www.serviciilocale.md/" TargetMode="External"/><Relationship Id="rId7" Type="http://schemas.openxmlformats.org/officeDocument/2006/relationships/image" Target="../media/image14.png"/><Relationship Id="rId2" Type="http://schemas.openxmlformats.org/officeDocument/2006/relationships/hyperlink" Target="http://www.giz.de/" TargetMode="Externa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10" Type="http://schemas.openxmlformats.org/officeDocument/2006/relationships/image" Target="../media/image17.png"/><Relationship Id="rId4" Type="http://schemas.openxmlformats.org/officeDocument/2006/relationships/image" Target="../media/image3.jpeg"/><Relationship Id="rId9"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en-BZ" dirty="0" smtClean="0"/>
              <a:t>XXX</a:t>
            </a:r>
            <a:endParaRPr lang="en-BZ"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dirty="0"/>
          </a:p>
        </p:txBody>
      </p:sp>
      <p:sp>
        <p:nvSpPr>
          <p:cNvPr id="6"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4" name="Picture 2" descr="D:\docs\desktop\ELdZ_Mol_cmyk_r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5"/>
          <p:cNvSpPr>
            <a:spLocks noGrp="1"/>
          </p:cNvSpPr>
          <p:nvPr>
            <p:ph type="title"/>
          </p:nvPr>
        </p:nvSpPr>
        <p:spPr>
          <a:xfrm>
            <a:off x="430982" y="1443317"/>
            <a:ext cx="8535217" cy="5118847"/>
          </a:xfrm>
        </p:spPr>
        <p:txBody>
          <a:bodyPr/>
          <a:lstStyle/>
          <a:p>
            <a:pPr algn="ctr"/>
            <a:r>
              <a:rPr lang="ro-RO" b="1" dirty="0" smtClean="0">
                <a:solidFill>
                  <a:srgbClr val="002060"/>
                </a:solidFill>
              </a:rPr>
              <a:t>Curs de instruire pentru angajaţii serviciilor abonaţi a operatorilor „Apă-Canal”</a:t>
            </a:r>
            <a:br>
              <a:rPr lang="ro-RO" b="1" dirty="0" smtClean="0">
                <a:solidFill>
                  <a:srgbClr val="002060"/>
                </a:solidFill>
              </a:rPr>
            </a:br>
            <a:r>
              <a:rPr lang="ro-RO" b="1" dirty="0" smtClean="0">
                <a:solidFill>
                  <a:srgbClr val="002060"/>
                </a:solidFill>
              </a:rPr>
              <a:t/>
            </a:r>
            <a:br>
              <a:rPr lang="ro-RO" b="1" dirty="0" smtClean="0">
                <a:solidFill>
                  <a:srgbClr val="002060"/>
                </a:solidFill>
              </a:rPr>
            </a:br>
            <a:r>
              <a:rPr lang="ro-RO" b="1" dirty="0" smtClean="0">
                <a:solidFill>
                  <a:srgbClr val="002060"/>
                </a:solidFill>
              </a:rPr>
              <a:t>Modulul 1: </a:t>
            </a:r>
            <a:r>
              <a:rPr lang="en-US" b="1" dirty="0" err="1" smtClean="0">
                <a:solidFill>
                  <a:srgbClr val="002060"/>
                </a:solidFill>
              </a:rPr>
              <a:t>Aspecte</a:t>
            </a:r>
            <a:r>
              <a:rPr lang="en-US" b="1" dirty="0" smtClean="0">
                <a:solidFill>
                  <a:srgbClr val="002060"/>
                </a:solidFill>
              </a:rPr>
              <a:t> </a:t>
            </a:r>
            <a:r>
              <a:rPr lang="ro-RO" b="1" dirty="0" smtClean="0">
                <a:solidFill>
                  <a:srgbClr val="002060"/>
                </a:solidFill>
              </a:rPr>
              <a:t>tehnice în </a:t>
            </a:r>
            <a:r>
              <a:rPr lang="ro-RO" b="1" dirty="0" err="1" smtClean="0">
                <a:solidFill>
                  <a:srgbClr val="002060"/>
                </a:solidFill>
              </a:rPr>
              <a:t>funcţionarea</a:t>
            </a:r>
            <a:r>
              <a:rPr lang="ro-RO" b="1" dirty="0" smtClean="0">
                <a:solidFill>
                  <a:srgbClr val="002060"/>
                </a:solidFill>
              </a:rPr>
              <a:t> </a:t>
            </a:r>
            <a:r>
              <a:rPr lang="ro-RO" b="1" dirty="0" err="1" smtClean="0">
                <a:solidFill>
                  <a:srgbClr val="002060"/>
                </a:solidFill>
              </a:rPr>
              <a:t>direcţiilor</a:t>
            </a:r>
            <a:r>
              <a:rPr lang="ro-RO" b="1" dirty="0" smtClean="0">
                <a:solidFill>
                  <a:srgbClr val="002060"/>
                </a:solidFill>
              </a:rPr>
              <a:t> </a:t>
            </a:r>
            <a:r>
              <a:rPr lang="ro-RO" b="1" dirty="0" err="1" smtClean="0">
                <a:solidFill>
                  <a:srgbClr val="002060"/>
                </a:solidFill>
              </a:rPr>
              <a:t>Relaţii</a:t>
            </a:r>
            <a:r>
              <a:rPr lang="ro-RO" b="1" dirty="0" smtClean="0">
                <a:solidFill>
                  <a:srgbClr val="002060"/>
                </a:solidFill>
              </a:rPr>
              <a:t> cu </a:t>
            </a:r>
            <a:r>
              <a:rPr lang="ro-RO" b="1" dirty="0" err="1" smtClean="0">
                <a:solidFill>
                  <a:srgbClr val="002060"/>
                </a:solidFill>
              </a:rPr>
              <a:t>clienţii</a:t>
            </a:r>
            <a:r>
              <a:rPr lang="ro-RO" b="1" dirty="0" smtClean="0">
                <a:solidFill>
                  <a:srgbClr val="002060"/>
                </a:solidFill>
              </a:rPr>
              <a:t> pentru Operatorii „Apă – Canal”</a:t>
            </a:r>
            <a:r>
              <a:rPr lang="ro-RO" b="1" dirty="0" smtClean="0">
                <a:solidFill>
                  <a:srgbClr val="FF0000"/>
                </a:solidFill>
              </a:rPr>
              <a:t/>
            </a:r>
            <a:br>
              <a:rPr lang="ro-RO" b="1" dirty="0" smtClean="0">
                <a:solidFill>
                  <a:srgbClr val="FF0000"/>
                </a:solidFill>
              </a:rPr>
            </a:br>
            <a:r>
              <a:rPr lang="ro-RO" b="1" dirty="0" smtClean="0">
                <a:solidFill>
                  <a:srgbClr val="FF0000"/>
                </a:solidFill>
              </a:rPr>
              <a:t/>
            </a:r>
            <a:br>
              <a:rPr lang="ro-RO" b="1" dirty="0" smtClean="0">
                <a:solidFill>
                  <a:srgbClr val="FF0000"/>
                </a:solidFill>
              </a:rPr>
            </a:br>
            <a:r>
              <a:rPr lang="ro-RO" b="1" dirty="0" smtClean="0">
                <a:solidFill>
                  <a:srgbClr val="FF0000"/>
                </a:solidFill>
              </a:rPr>
              <a:t/>
            </a:r>
            <a:br>
              <a:rPr lang="ro-RO" b="1" dirty="0" smtClean="0">
                <a:solidFill>
                  <a:srgbClr val="FF0000"/>
                </a:solidFill>
              </a:rPr>
            </a:br>
            <a:r>
              <a:rPr lang="ro-RO" b="1" dirty="0" smtClean="0">
                <a:solidFill>
                  <a:srgbClr val="FF0000"/>
                </a:solidFill>
              </a:rPr>
              <a:t>Sesiunea 7: Sigilarea contoarelor</a:t>
            </a:r>
            <a:br>
              <a:rPr lang="ro-RO" b="1" dirty="0" smtClean="0">
                <a:solidFill>
                  <a:srgbClr val="FF0000"/>
                </a:solidFill>
              </a:rPr>
            </a:br>
            <a:r>
              <a:rPr lang="ro-RO" b="1" dirty="0">
                <a:solidFill>
                  <a:srgbClr val="FF0000"/>
                </a:solidFill>
              </a:rPr>
              <a:t/>
            </a:r>
            <a:br>
              <a:rPr lang="ro-RO" b="1" dirty="0">
                <a:solidFill>
                  <a:srgbClr val="FF0000"/>
                </a:solidFill>
              </a:rPr>
            </a:br>
            <a:r>
              <a:rPr lang="ro-RO" sz="1400" b="1" dirty="0" err="1" smtClean="0">
                <a:solidFill>
                  <a:srgbClr val="002060"/>
                </a:solidFill>
              </a:rPr>
              <a:t>Martîneţ</a:t>
            </a:r>
            <a:r>
              <a:rPr lang="ro-RO" sz="1400" b="1" dirty="0" smtClean="0">
                <a:solidFill>
                  <a:srgbClr val="002060"/>
                </a:solidFill>
              </a:rPr>
              <a:t> Andrei</a:t>
            </a:r>
            <a:r>
              <a:rPr lang="ro-RO" sz="1400" b="1" dirty="0">
                <a:solidFill>
                  <a:srgbClr val="002060"/>
                </a:solidFill>
              </a:rPr>
              <a:t/>
            </a:r>
            <a:br>
              <a:rPr lang="ro-RO" sz="1400" b="1" dirty="0">
                <a:solidFill>
                  <a:srgbClr val="002060"/>
                </a:solidFill>
              </a:rPr>
            </a:br>
            <a:r>
              <a:rPr lang="ro-RO" sz="1400" b="1" dirty="0" smtClean="0">
                <a:solidFill>
                  <a:srgbClr val="002060"/>
                </a:solidFill>
              </a:rPr>
              <a:t/>
            </a:r>
            <a:br>
              <a:rPr lang="ro-RO" sz="1400" b="1" dirty="0" smtClean="0">
                <a:solidFill>
                  <a:srgbClr val="002060"/>
                </a:solidFill>
              </a:rPr>
            </a:br>
            <a:r>
              <a:rPr lang="en-US" sz="1400" b="1" dirty="0" smtClean="0">
                <a:solidFill>
                  <a:srgbClr val="002060"/>
                </a:solidFill>
              </a:rPr>
              <a:t>2</a:t>
            </a:r>
            <a:r>
              <a:rPr lang="ro-RO" sz="1400" b="1" dirty="0" smtClean="0">
                <a:solidFill>
                  <a:srgbClr val="002060"/>
                </a:solidFill>
              </a:rPr>
              <a:t>6</a:t>
            </a:r>
            <a:r>
              <a:rPr lang="en-US" sz="1400" b="1" dirty="0" smtClean="0">
                <a:solidFill>
                  <a:srgbClr val="002060"/>
                </a:solidFill>
              </a:rPr>
              <a:t> </a:t>
            </a:r>
            <a:r>
              <a:rPr lang="en-US" sz="1400" b="1" dirty="0" err="1" smtClean="0">
                <a:solidFill>
                  <a:srgbClr val="002060"/>
                </a:solidFill>
              </a:rPr>
              <a:t>octombrie</a:t>
            </a:r>
            <a:r>
              <a:rPr lang="en-US" sz="1400" b="1" dirty="0" smtClean="0">
                <a:solidFill>
                  <a:srgbClr val="002060"/>
                </a:solidFill>
              </a:rPr>
              <a:t> 2016,  </a:t>
            </a:r>
            <a:r>
              <a:rPr lang="ro-RO" sz="1400" b="1" dirty="0" smtClean="0">
                <a:solidFill>
                  <a:srgbClr val="002060"/>
                </a:solidFill>
              </a:rPr>
              <a:t>Chișinău</a:t>
            </a:r>
            <a:endParaRPr lang="de-DE" b="1" dirty="0">
              <a:solidFill>
                <a:srgbClr val="002060"/>
              </a:solidFill>
            </a:endParaRPr>
          </a:p>
        </p:txBody>
      </p:sp>
    </p:spTree>
    <p:extLst>
      <p:ext uri="{BB962C8B-B14F-4D97-AF65-F5344CB8AC3E}">
        <p14:creationId xmlns:p14="http://schemas.microsoft.com/office/powerpoint/2010/main" val="161151269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63603"/>
            <a:ext cx="7776000" cy="617928"/>
          </a:xfrm>
        </p:spPr>
        <p:txBody>
          <a:bodyPr/>
          <a:lstStyle/>
          <a:p>
            <a:pPr algn="ctr"/>
            <a:r>
              <a:rPr lang="ro-MD" sz="3200" dirty="0" smtClean="0">
                <a:solidFill>
                  <a:schemeClr val="accent4">
                    <a:lumMod val="75000"/>
                  </a:schemeClr>
                </a:solidFill>
              </a:rPr>
              <a:t>METODA TAXOMETRICĂ</a:t>
            </a: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772777" y="2021871"/>
            <a:ext cx="7776000" cy="3816000"/>
          </a:xfrm>
        </p:spPr>
        <p:txBody>
          <a:bodyPr/>
          <a:lstStyle/>
          <a:p>
            <a:pPr marL="342900" indent="-342900">
              <a:buFont typeface="Arial" panose="020B0604020202020204" pitchFamily="34" charset="0"/>
              <a:buChar char="•"/>
            </a:pPr>
            <a:r>
              <a:rPr lang="ro-MD" sz="2000" dirty="0" smtClean="0">
                <a:solidFill>
                  <a:schemeClr val="accent4">
                    <a:lumMod val="50000"/>
                  </a:schemeClr>
                </a:solidFill>
              </a:rPr>
              <a:t>CONTOARE DE APĂ MONOGET</a:t>
            </a:r>
            <a:endParaRPr lang="ru-RU" sz="2000" dirty="0">
              <a:solidFill>
                <a:schemeClr val="accent4">
                  <a:lumMod val="50000"/>
                </a:schemeClr>
              </a:solidFill>
            </a:endParaRPr>
          </a:p>
          <a:p>
            <a:pPr marL="342900" indent="-342900">
              <a:buFont typeface="Arial" panose="020B0604020202020204" pitchFamily="34" charset="0"/>
              <a:buChar char="•"/>
            </a:pPr>
            <a:r>
              <a:rPr lang="ro-MD" sz="2000" dirty="0" smtClean="0">
                <a:solidFill>
                  <a:schemeClr val="accent4">
                    <a:lumMod val="50000"/>
                  </a:schemeClr>
                </a:solidFill>
              </a:rPr>
              <a:t>CONTOARE DE APĂ POLIGET</a:t>
            </a:r>
            <a:endParaRPr lang="ru-RU" sz="2000" dirty="0">
              <a:solidFill>
                <a:schemeClr val="accent4">
                  <a:lumMod val="50000"/>
                </a:schemeClr>
              </a:solidFill>
            </a:endParaRPr>
          </a:p>
          <a:p>
            <a:pPr marL="342900" indent="-342900">
              <a:buFont typeface="Arial" panose="020B0604020202020204" pitchFamily="34" charset="0"/>
              <a:buChar char="•"/>
            </a:pPr>
            <a:r>
              <a:rPr lang="ro-MD" sz="2000" dirty="0" smtClean="0">
                <a:solidFill>
                  <a:schemeClr val="accent4">
                    <a:lumMod val="50000"/>
                  </a:schemeClr>
                </a:solidFill>
              </a:rPr>
              <a:t>CONTOARE DE APĂ CU SUPAPE</a:t>
            </a:r>
            <a:endParaRPr lang="ru-RU" sz="2000" dirty="0">
              <a:solidFill>
                <a:schemeClr val="accent4">
                  <a:lumMod val="50000"/>
                </a:schemeClr>
              </a:solidFill>
            </a:endParaRPr>
          </a:p>
          <a:p>
            <a:pPr marL="342900" indent="-342900">
              <a:buFont typeface="Arial" panose="020B0604020202020204" pitchFamily="34" charset="0"/>
              <a:buChar char="•"/>
            </a:pPr>
            <a:r>
              <a:rPr lang="ro-MD" sz="2000" dirty="0" smtClean="0">
                <a:solidFill>
                  <a:schemeClr val="accent4">
                    <a:lumMod val="50000"/>
                  </a:schemeClr>
                </a:solidFill>
              </a:rPr>
              <a:t>CONTOARE DE APĂ CU PISTON</a:t>
            </a:r>
          </a:p>
          <a:p>
            <a:pPr marL="342900" indent="-342900">
              <a:buFont typeface="Arial" panose="020B0604020202020204" pitchFamily="34" charset="0"/>
              <a:buChar char="•"/>
            </a:pPr>
            <a:r>
              <a:rPr lang="ro-MD" sz="2000" dirty="0" smtClean="0">
                <a:solidFill>
                  <a:schemeClr val="accent4">
                    <a:lumMod val="50000"/>
                  </a:schemeClr>
                </a:solidFill>
              </a:rPr>
              <a:t>CONTOARE DE APĂ ROTATIVE</a:t>
            </a:r>
            <a:endParaRPr lang="ru-RU" sz="2000" dirty="0">
              <a:solidFill>
                <a:schemeClr val="accent4">
                  <a:lumMod val="50000"/>
                </a:schemeClr>
              </a:solidFill>
            </a:endParaRPr>
          </a:p>
          <a:p>
            <a:pPr marL="342900" indent="-342900">
              <a:buFont typeface="Arial" panose="020B0604020202020204" pitchFamily="34" charset="0"/>
              <a:buChar char="•"/>
            </a:pPr>
            <a:r>
              <a:rPr lang="ro-MD" sz="2000" dirty="0" smtClean="0">
                <a:solidFill>
                  <a:schemeClr val="accent4">
                    <a:lumMod val="50000"/>
                  </a:schemeClr>
                </a:solidFill>
              </a:rPr>
              <a:t>CONTOARE DE APĂ CU TURBINE</a:t>
            </a:r>
            <a:endParaRPr lang="ru-RU" sz="2000" dirty="0">
              <a:solidFill>
                <a:schemeClr val="accent4">
                  <a:lumMod val="50000"/>
                </a:schemeClr>
              </a:solidFill>
            </a:endParaRPr>
          </a:p>
          <a:p>
            <a:pPr marL="342900" indent="-342900">
              <a:buFont typeface="Arial" panose="020B0604020202020204" pitchFamily="34" charset="0"/>
              <a:buChar char="•"/>
            </a:pPr>
            <a:r>
              <a:rPr lang="ro-MD" sz="2000" dirty="0" smtClean="0">
                <a:solidFill>
                  <a:schemeClr val="accent4">
                    <a:lumMod val="50000"/>
                  </a:schemeClr>
                </a:solidFill>
              </a:rPr>
              <a:t>CONTOARE DE APĂ COMBINATE</a:t>
            </a:r>
            <a:endParaRPr lang="ru-RU" sz="2000" dirty="0">
              <a:solidFill>
                <a:schemeClr val="accent4">
                  <a:lumMod val="50000"/>
                </a:schemeClr>
              </a:solidFill>
            </a:endParaRPr>
          </a:p>
          <a:p>
            <a:endParaRPr lang="ru-RU" sz="2000" dirty="0">
              <a:solidFill>
                <a:schemeClr val="accent4">
                  <a:lumMod val="50000"/>
                </a:schemeClr>
              </a:solidFill>
            </a:endParaRPr>
          </a:p>
        </p:txBody>
      </p:sp>
    </p:spTree>
    <p:extLst>
      <p:ext uri="{BB962C8B-B14F-4D97-AF65-F5344CB8AC3E}">
        <p14:creationId xmlns:p14="http://schemas.microsoft.com/office/powerpoint/2010/main" val="161814245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31680"/>
            <a:ext cx="7776000" cy="617928"/>
          </a:xfrm>
        </p:spPr>
        <p:txBody>
          <a:bodyPr/>
          <a:lstStyle/>
          <a:p>
            <a:pPr algn="ctr"/>
            <a:r>
              <a:rPr lang="ro-MD" sz="3200" dirty="0" smtClean="0">
                <a:solidFill>
                  <a:schemeClr val="accent4">
                    <a:lumMod val="75000"/>
                  </a:schemeClr>
                </a:solidFill>
              </a:rPr>
              <a:t>VERIFICAREA METROLOGICĂ</a:t>
            </a: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6" name="Объект 5"/>
          <p:cNvPicPr>
            <a:picLocks noGrp="1" noChangeAspect="1"/>
          </p:cNvPicPr>
          <p:nvPr>
            <p:ph idx="1"/>
          </p:nvPr>
        </p:nvPicPr>
        <p:blipFill rotWithShape="1">
          <a:blip r:embed="rId2">
            <a:extLst>
              <a:ext uri="{28A0092B-C50C-407E-A947-70E740481C1C}">
                <a14:useLocalDpi xmlns:a14="http://schemas.microsoft.com/office/drawing/2010/main" val="0"/>
              </a:ext>
            </a:extLst>
          </a:blip>
          <a:srcRect r="6182" b="1674"/>
          <a:stretch/>
        </p:blipFill>
        <p:spPr>
          <a:xfrm>
            <a:off x="679155" y="1757110"/>
            <a:ext cx="2339253" cy="2085990"/>
          </a:xfrm>
          <a:prstGeom prst="rect">
            <a:avLst/>
          </a:prstGeom>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9748" y="2779588"/>
            <a:ext cx="2017713" cy="187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6439655" y="1486566"/>
            <a:ext cx="1917811" cy="2454534"/>
          </a:xfrm>
          <a:prstGeom prst="rect">
            <a:avLst/>
          </a:prstGeom>
        </p:spPr>
      </p:pic>
      <p:sp>
        <p:nvSpPr>
          <p:cNvPr id="9" name="Прямоугольник 8"/>
          <p:cNvSpPr/>
          <p:nvPr/>
        </p:nvSpPr>
        <p:spPr>
          <a:xfrm>
            <a:off x="2372605" y="4907325"/>
            <a:ext cx="4572000" cy="1631216"/>
          </a:xfrm>
          <a:prstGeom prst="rect">
            <a:avLst/>
          </a:prstGeom>
        </p:spPr>
        <p:txBody>
          <a:bodyPr>
            <a:spAutoFit/>
          </a:bodyPr>
          <a:lstStyle/>
          <a:p>
            <a:pPr algn="ctr"/>
            <a:r>
              <a:rPr lang="ro-MD" sz="2000" dirty="0" smtClean="0">
                <a:solidFill>
                  <a:schemeClr val="accent4">
                    <a:lumMod val="50000"/>
                  </a:schemeClr>
                </a:solidFill>
              </a:rPr>
              <a:t>DOCUMENTE NORMATIVE</a:t>
            </a:r>
            <a:endParaRPr lang="ru-RU" sz="2000" dirty="0">
              <a:solidFill>
                <a:schemeClr val="accent4">
                  <a:lumMod val="50000"/>
                </a:schemeClr>
              </a:solidFill>
            </a:endParaRPr>
          </a:p>
          <a:p>
            <a:pPr algn="ctr"/>
            <a:r>
              <a:rPr lang="ru-RU" sz="2000" dirty="0">
                <a:solidFill>
                  <a:schemeClr val="accent4">
                    <a:lumMod val="50000"/>
                  </a:schemeClr>
                </a:solidFill>
              </a:rPr>
              <a:t>ГОСТ 8,156-83</a:t>
            </a:r>
          </a:p>
          <a:p>
            <a:pPr algn="ctr"/>
            <a:r>
              <a:rPr lang="de-DE" sz="2000" dirty="0">
                <a:solidFill>
                  <a:schemeClr val="accent4">
                    <a:lumMod val="50000"/>
                  </a:schemeClr>
                </a:solidFill>
              </a:rPr>
              <a:t>SM 213-</a:t>
            </a:r>
            <a:r>
              <a:rPr lang="ru-RU" sz="2000" dirty="0">
                <a:solidFill>
                  <a:schemeClr val="accent4">
                    <a:lumMod val="50000"/>
                  </a:schemeClr>
                </a:solidFill>
              </a:rPr>
              <a:t>(1,2,</a:t>
            </a:r>
            <a:r>
              <a:rPr lang="de-DE" sz="2000" dirty="0">
                <a:solidFill>
                  <a:schemeClr val="accent4">
                    <a:lumMod val="50000"/>
                  </a:schemeClr>
                </a:solidFill>
              </a:rPr>
              <a:t>3</a:t>
            </a:r>
            <a:r>
              <a:rPr lang="ru-RU" sz="2000" dirty="0">
                <a:solidFill>
                  <a:schemeClr val="accent4">
                    <a:lumMod val="50000"/>
                  </a:schemeClr>
                </a:solidFill>
              </a:rPr>
              <a:t>):2000</a:t>
            </a:r>
          </a:p>
          <a:p>
            <a:pPr algn="ctr"/>
            <a:r>
              <a:rPr lang="en-US" sz="2000" dirty="0">
                <a:solidFill>
                  <a:schemeClr val="accent4">
                    <a:lumMod val="50000"/>
                  </a:schemeClr>
                </a:solidFill>
              </a:rPr>
              <a:t>SM SR EN 14154-(1,2,3)+A1:2010</a:t>
            </a:r>
          </a:p>
          <a:p>
            <a:pPr algn="ctr"/>
            <a:r>
              <a:rPr lang="en-US" sz="2000" dirty="0">
                <a:solidFill>
                  <a:schemeClr val="accent4">
                    <a:lumMod val="50000"/>
                  </a:schemeClr>
                </a:solidFill>
              </a:rPr>
              <a:t>SM EN ISO 4064(1,2,3,4,5):2015</a:t>
            </a:r>
            <a:endParaRPr lang="ru-RU" sz="2000" dirty="0">
              <a:solidFill>
                <a:schemeClr val="accent4">
                  <a:lumMod val="50000"/>
                </a:schemeClr>
              </a:solidFill>
            </a:endParaRPr>
          </a:p>
        </p:txBody>
      </p:sp>
    </p:spTree>
    <p:extLst>
      <p:ext uri="{BB962C8B-B14F-4D97-AF65-F5344CB8AC3E}">
        <p14:creationId xmlns:p14="http://schemas.microsoft.com/office/powerpoint/2010/main" val="422174262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74827"/>
            <a:ext cx="7776000" cy="617928"/>
          </a:xfrm>
        </p:spPr>
        <p:txBody>
          <a:bodyPr/>
          <a:lstStyle/>
          <a:p>
            <a:pPr algn="ctr"/>
            <a:r>
              <a:rPr lang="pt-BR" sz="3200" dirty="0">
                <a:solidFill>
                  <a:schemeClr val="accent4">
                    <a:lumMod val="75000"/>
                  </a:schemeClr>
                </a:solidFill>
              </a:rPr>
              <a:t>METODE ȘI ECHIPAMENTE DE TESTARE</a:t>
            </a: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71222" y="2412414"/>
            <a:ext cx="3601555" cy="381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992450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57071"/>
            <a:ext cx="7776000" cy="617928"/>
          </a:xfrm>
        </p:spPr>
        <p:txBody>
          <a:bodyPr/>
          <a:lstStyle/>
          <a:p>
            <a:pPr algn="ctr"/>
            <a:r>
              <a:rPr lang="ro-MD" sz="3200" dirty="0" smtClean="0">
                <a:solidFill>
                  <a:schemeClr val="accent4">
                    <a:lumMod val="75000"/>
                  </a:schemeClr>
                </a:solidFill>
              </a:rPr>
              <a:t>TESTAREA METROLOGICĂ</a:t>
            </a: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6" name="Picture 2" descr="C:\Users\Asus\Downloads\1.gi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24625" y="2110004"/>
            <a:ext cx="2645330" cy="2680649"/>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576775" y="2873787"/>
            <a:ext cx="5704450" cy="3046988"/>
          </a:xfrm>
          <a:prstGeom prst="rect">
            <a:avLst/>
          </a:prstGeom>
        </p:spPr>
        <p:txBody>
          <a:bodyPr wrap="square">
            <a:spAutoFit/>
          </a:bodyPr>
          <a:lstStyle/>
          <a:p>
            <a:pPr marL="274320" lvl="0" indent="-274320">
              <a:buClr>
                <a:srgbClr val="31B6FD"/>
              </a:buClr>
              <a:buSzPct val="100000"/>
              <a:buFont typeface="Symbol" pitchFamily="18" charset="2"/>
              <a:buChar char=""/>
            </a:pPr>
            <a:r>
              <a:rPr lang="ro-MD" sz="2400" dirty="0" smtClean="0">
                <a:solidFill>
                  <a:schemeClr val="accent4">
                    <a:lumMod val="50000"/>
                  </a:schemeClr>
                </a:solidFill>
                <a:latin typeface="Candara"/>
              </a:rPr>
              <a:t>ASPECTUL EXTERIOR</a:t>
            </a:r>
            <a:endParaRPr lang="ru-RU" sz="2400" dirty="0">
              <a:solidFill>
                <a:schemeClr val="accent4">
                  <a:lumMod val="50000"/>
                </a:schemeClr>
              </a:solidFill>
              <a:latin typeface="Candara"/>
            </a:endParaRPr>
          </a:p>
          <a:p>
            <a:pPr marL="274320" lvl="0" indent="-274320">
              <a:buClr>
                <a:srgbClr val="31B6FD"/>
              </a:buClr>
              <a:buSzPct val="100000"/>
              <a:buFont typeface="Symbol" pitchFamily="18" charset="2"/>
              <a:buChar char=""/>
            </a:pPr>
            <a:r>
              <a:rPr lang="ro-MD" sz="2400" dirty="0" smtClean="0">
                <a:solidFill>
                  <a:schemeClr val="accent4">
                    <a:lumMod val="50000"/>
                  </a:schemeClr>
                </a:solidFill>
                <a:latin typeface="Candara"/>
              </a:rPr>
              <a:t>ÎNCERCAREA</a:t>
            </a:r>
          </a:p>
          <a:p>
            <a:pPr marL="274320" lvl="0" indent="-274320">
              <a:buClr>
                <a:srgbClr val="31B6FD"/>
              </a:buClr>
              <a:buSzPct val="100000"/>
              <a:buFont typeface="Symbol" pitchFamily="18" charset="2"/>
              <a:buChar char=""/>
            </a:pPr>
            <a:r>
              <a:rPr lang="ro-MD" sz="2400" dirty="0" smtClean="0">
                <a:solidFill>
                  <a:schemeClr val="accent4">
                    <a:lumMod val="50000"/>
                  </a:schemeClr>
                </a:solidFill>
                <a:latin typeface="Candara"/>
              </a:rPr>
              <a:t>DETERMINAREA </a:t>
            </a:r>
            <a:r>
              <a:rPr lang="ro-MD" sz="2400" dirty="0">
                <a:solidFill>
                  <a:schemeClr val="accent4">
                    <a:lumMod val="50000"/>
                  </a:schemeClr>
                </a:solidFill>
                <a:latin typeface="Candara"/>
              </a:rPr>
              <a:t>CARACTERISTICILOR </a:t>
            </a:r>
            <a:r>
              <a:rPr lang="ro-MD" sz="2400" dirty="0" smtClean="0">
                <a:solidFill>
                  <a:schemeClr val="accent4">
                    <a:lumMod val="50000"/>
                  </a:schemeClr>
                </a:solidFill>
                <a:latin typeface="Candara"/>
              </a:rPr>
              <a:t>METROLOGICE </a:t>
            </a:r>
          </a:p>
          <a:p>
            <a:pPr marL="274320" lvl="0" indent="-274320">
              <a:buClr>
                <a:srgbClr val="31B6FD"/>
              </a:buClr>
              <a:buSzPct val="100000"/>
              <a:buFont typeface="Symbol" pitchFamily="18" charset="2"/>
              <a:buChar char=""/>
            </a:pPr>
            <a:r>
              <a:rPr lang="ro-MD" sz="2400" dirty="0">
                <a:solidFill>
                  <a:schemeClr val="accent4">
                    <a:lumMod val="50000"/>
                  </a:schemeClr>
                </a:solidFill>
                <a:latin typeface="Candara"/>
              </a:rPr>
              <a:t>ÎNTOCMIREA </a:t>
            </a:r>
            <a:r>
              <a:rPr lang="ro-MD" sz="2400" dirty="0" smtClean="0">
                <a:solidFill>
                  <a:schemeClr val="accent4">
                    <a:lumMod val="50000"/>
                  </a:schemeClr>
                </a:solidFill>
                <a:latin typeface="Candara"/>
              </a:rPr>
              <a:t>DOCUMENTELOR PRIVIND REZULTATELE </a:t>
            </a:r>
            <a:r>
              <a:rPr lang="ro-MD" sz="2400" dirty="0">
                <a:solidFill>
                  <a:schemeClr val="accent4">
                    <a:lumMod val="50000"/>
                  </a:schemeClr>
                </a:solidFill>
                <a:latin typeface="Candara"/>
              </a:rPr>
              <a:t>VERIFICĂRII METROLOGICE</a:t>
            </a:r>
          </a:p>
          <a:p>
            <a:pPr marL="274320" lvl="0" indent="-274320">
              <a:buClr>
                <a:srgbClr val="31B6FD"/>
              </a:buClr>
              <a:buSzPct val="100000"/>
              <a:buFont typeface="Symbol" pitchFamily="18" charset="2"/>
              <a:buChar char=""/>
            </a:pPr>
            <a:r>
              <a:rPr lang="ro-MD" sz="2400" dirty="0">
                <a:solidFill>
                  <a:schemeClr val="accent4">
                    <a:lumMod val="50000"/>
                  </a:schemeClr>
                </a:solidFill>
                <a:latin typeface="Candara"/>
              </a:rPr>
              <a:t>PLOMBAREA</a:t>
            </a:r>
            <a:endParaRPr lang="ru-RU" sz="2400" dirty="0">
              <a:solidFill>
                <a:schemeClr val="accent4">
                  <a:lumMod val="50000"/>
                </a:schemeClr>
              </a:solidFill>
              <a:latin typeface="Candara"/>
            </a:endParaRPr>
          </a:p>
        </p:txBody>
      </p:sp>
    </p:spTree>
    <p:extLst>
      <p:ext uri="{BB962C8B-B14F-4D97-AF65-F5344CB8AC3E}">
        <p14:creationId xmlns:p14="http://schemas.microsoft.com/office/powerpoint/2010/main" val="426857834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9535" y="906946"/>
            <a:ext cx="7776000" cy="617928"/>
          </a:xfrm>
        </p:spPr>
        <p:txBody>
          <a:bodyPr/>
          <a:lstStyle/>
          <a:p>
            <a:pPr algn="ctr"/>
            <a:r>
              <a:rPr lang="ro-MD" sz="3200" dirty="0" smtClean="0">
                <a:solidFill>
                  <a:schemeClr val="accent4">
                    <a:lumMod val="75000"/>
                  </a:schemeClr>
                </a:solidFill>
              </a:rPr>
              <a:t>CARACTERISTICILE METROLOGICE</a:t>
            </a: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graphicFrame>
        <p:nvGraphicFramePr>
          <p:cNvPr id="6" name="Объект 5"/>
          <p:cNvGraphicFramePr>
            <a:graphicFrameLocks noGrp="1"/>
          </p:cNvGraphicFramePr>
          <p:nvPr>
            <p:ph idx="1"/>
            <p:extLst>
              <p:ext uri="{D42A27DB-BD31-4B8C-83A1-F6EECF244321}">
                <p14:modId xmlns:p14="http://schemas.microsoft.com/office/powerpoint/2010/main" val="3281064047"/>
              </p:ext>
            </p:extLst>
          </p:nvPr>
        </p:nvGraphicFramePr>
        <p:xfrm>
          <a:off x="221942" y="1974466"/>
          <a:ext cx="8584707" cy="4164823"/>
        </p:xfrm>
        <a:graphic>
          <a:graphicData uri="http://schemas.openxmlformats.org/drawingml/2006/table">
            <a:tbl>
              <a:tblPr firstRow="1" bandRow="1">
                <a:tableStyleId>{00A15C55-8517-42AA-B614-E9B94910E393}</a:tableStyleId>
              </a:tblPr>
              <a:tblGrid>
                <a:gridCol w="1988598"/>
                <a:gridCol w="737376"/>
                <a:gridCol w="532263"/>
                <a:gridCol w="545911"/>
                <a:gridCol w="483766"/>
                <a:gridCol w="457929"/>
                <a:gridCol w="530900"/>
                <a:gridCol w="560921"/>
                <a:gridCol w="536503"/>
                <a:gridCol w="506027"/>
                <a:gridCol w="595201"/>
                <a:gridCol w="583444"/>
                <a:gridCol w="525868"/>
              </a:tblGrid>
              <a:tr h="676349">
                <a:tc>
                  <a:txBody>
                    <a:bodyPr/>
                    <a:lstStyle/>
                    <a:p>
                      <a:pPr algn="ctr"/>
                      <a:r>
                        <a:rPr lang="ro-MD" dirty="0" smtClean="0"/>
                        <a:t>CARACTERISTICELE</a:t>
                      </a:r>
                      <a:endParaRPr lang="ru-RU" dirty="0"/>
                    </a:p>
                  </a:txBody>
                  <a:tcPr/>
                </a:tc>
                <a:tc gridSpan="12">
                  <a:txBody>
                    <a:bodyPr/>
                    <a:lstStyle/>
                    <a:p>
                      <a:pPr algn="ctr"/>
                      <a:r>
                        <a:rPr lang="ro-MD" dirty="0" smtClean="0"/>
                        <a:t>VALORILE</a:t>
                      </a:r>
                      <a:endParaRPr lang="ru-RU" dirty="0"/>
                    </a:p>
                  </a:txBody>
                  <a:tcPr/>
                </a:tc>
                <a:tc hMerge="1">
                  <a:txBody>
                    <a:bodyPr/>
                    <a:lstStyle/>
                    <a:p>
                      <a:endParaRPr lang="ru-RU"/>
                    </a:p>
                  </a:txBody>
                  <a:tcPr/>
                </a:tc>
                <a:tc hMerge="1">
                  <a:txBody>
                    <a:bodyPr/>
                    <a:lstStyle/>
                    <a:p>
                      <a:endParaRPr lang="ru-RU"/>
                    </a:p>
                  </a:txBody>
                  <a:tcPr/>
                </a:tc>
                <a:tc hMerge="1">
                  <a:txBody>
                    <a:bodyPr/>
                    <a:lstStyle/>
                    <a:p>
                      <a:endParaRPr lang="ru-RU" dirty="0"/>
                    </a:p>
                  </a:txBody>
                  <a:tcPr/>
                </a:tc>
                <a:tc hMerge="1">
                  <a:txBody>
                    <a:bodyPr/>
                    <a:lstStyle/>
                    <a:p>
                      <a:endParaRPr lang="ru-RU"/>
                    </a:p>
                  </a:txBody>
                  <a:tcPr/>
                </a:tc>
                <a:tc hMerge="1">
                  <a:txBody>
                    <a:bodyPr/>
                    <a:lstStyle/>
                    <a:p>
                      <a:endParaRPr lang="ru-RU"/>
                    </a:p>
                  </a:txBody>
                  <a:tcPr/>
                </a:tc>
                <a:tc hMerge="1">
                  <a:txBody>
                    <a:bodyPr/>
                    <a:lstStyle/>
                    <a:p>
                      <a:endParaRPr lang="ru-RU" dirty="0"/>
                    </a:p>
                  </a:txBody>
                  <a:tcPr/>
                </a:tc>
                <a:tc hMerge="1">
                  <a:txBody>
                    <a:bodyPr/>
                    <a:lstStyle/>
                    <a:p>
                      <a:endParaRPr lang="ru-RU"/>
                    </a:p>
                  </a:txBody>
                  <a:tcPr/>
                </a:tc>
                <a:tc hMerge="1">
                  <a:txBody>
                    <a:bodyPr/>
                    <a:lstStyle/>
                    <a:p>
                      <a:endParaRPr lang="ru-RU"/>
                    </a:p>
                  </a:txBody>
                  <a:tcPr/>
                </a:tc>
                <a:tc hMerge="1">
                  <a:txBody>
                    <a:bodyPr/>
                    <a:lstStyle/>
                    <a:p>
                      <a:endParaRPr lang="ru-RU" dirty="0"/>
                    </a:p>
                  </a:txBody>
                  <a:tcPr/>
                </a:tc>
                <a:tc hMerge="1">
                  <a:txBody>
                    <a:bodyPr/>
                    <a:lstStyle/>
                    <a:p>
                      <a:endParaRPr lang="ru-RU"/>
                    </a:p>
                  </a:txBody>
                  <a:tcPr/>
                </a:tc>
                <a:tc hMerge="1">
                  <a:txBody>
                    <a:bodyPr/>
                    <a:lstStyle/>
                    <a:p>
                      <a:endParaRPr lang="ru-RU"/>
                    </a:p>
                  </a:txBody>
                  <a:tcPr/>
                </a:tc>
              </a:tr>
              <a:tr h="6616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MD" sz="1200" u="none" strike="noStrike" dirty="0" smtClean="0">
                          <a:effectLst/>
                        </a:rPr>
                        <a:t>DIAMETRUL NOMINAL</a:t>
                      </a:r>
                      <a:endParaRPr lang="ru-RU" sz="1200" dirty="0" smtClean="0">
                        <a:effectLst/>
                      </a:endParaRPr>
                    </a:p>
                    <a:p>
                      <a:endParaRPr lang="ru-RU" sz="1200" dirty="0"/>
                    </a:p>
                  </a:txBody>
                  <a:tcPr/>
                </a:tc>
                <a:tc gridSpan="3">
                  <a:txBody>
                    <a:bodyPr/>
                    <a:lstStyle/>
                    <a:p>
                      <a:pPr algn="ctr"/>
                      <a:r>
                        <a:rPr lang="ro-MD" sz="1200" dirty="0" smtClean="0"/>
                        <a:t>DN 15</a:t>
                      </a:r>
                      <a:endParaRPr lang="ru-RU" sz="1200" dirty="0"/>
                    </a:p>
                  </a:txBody>
                  <a:tcPr/>
                </a:tc>
                <a:tc hMerge="1">
                  <a:txBody>
                    <a:bodyPr/>
                    <a:lstStyle/>
                    <a:p>
                      <a:endParaRPr lang="ru-RU"/>
                    </a:p>
                  </a:txBody>
                  <a:tcPr/>
                </a:tc>
                <a:tc hMerge="1">
                  <a:txBody>
                    <a:bodyPr/>
                    <a:lstStyle/>
                    <a:p>
                      <a:endParaRPr lang="ru-RU"/>
                    </a:p>
                  </a:txBody>
                  <a:tcPr/>
                </a:tc>
                <a:tc gridSpan="3">
                  <a:txBody>
                    <a:bodyPr/>
                    <a:lstStyle/>
                    <a:p>
                      <a:pPr algn="ctr"/>
                      <a:r>
                        <a:rPr lang="ro-MD" sz="1200" dirty="0" smtClean="0"/>
                        <a:t>DN 20</a:t>
                      </a:r>
                      <a:endParaRPr lang="ru-RU" sz="1200" dirty="0"/>
                    </a:p>
                  </a:txBody>
                  <a:tcPr/>
                </a:tc>
                <a:tc hMerge="1">
                  <a:txBody>
                    <a:bodyPr/>
                    <a:lstStyle/>
                    <a:p>
                      <a:endParaRPr lang="ru-RU"/>
                    </a:p>
                  </a:txBody>
                  <a:tcPr/>
                </a:tc>
                <a:tc hMerge="1">
                  <a:txBody>
                    <a:bodyPr/>
                    <a:lstStyle/>
                    <a:p>
                      <a:endParaRPr lang="ru-RU"/>
                    </a:p>
                  </a:txBody>
                  <a:tcPr/>
                </a:tc>
                <a:tc gridSpan="3">
                  <a:txBody>
                    <a:bodyPr/>
                    <a:lstStyle/>
                    <a:p>
                      <a:pPr algn="ctr"/>
                      <a:r>
                        <a:rPr lang="ro-MD" sz="1200" dirty="0" smtClean="0"/>
                        <a:t>DN 25</a:t>
                      </a:r>
                      <a:endParaRPr lang="ru-RU" sz="1200" dirty="0"/>
                    </a:p>
                  </a:txBody>
                  <a:tcPr/>
                </a:tc>
                <a:tc hMerge="1">
                  <a:txBody>
                    <a:bodyPr/>
                    <a:lstStyle/>
                    <a:p>
                      <a:endParaRPr lang="ru-RU"/>
                    </a:p>
                  </a:txBody>
                  <a:tcPr/>
                </a:tc>
                <a:tc hMerge="1">
                  <a:txBody>
                    <a:bodyPr/>
                    <a:lstStyle/>
                    <a:p>
                      <a:endParaRPr lang="ru-RU"/>
                    </a:p>
                  </a:txBody>
                  <a:tcPr/>
                </a:tc>
                <a:tc gridSpan="3">
                  <a:txBody>
                    <a:bodyPr/>
                    <a:lstStyle/>
                    <a:p>
                      <a:pPr algn="ctr"/>
                      <a:r>
                        <a:rPr lang="ro-MD" sz="1200" dirty="0" smtClean="0"/>
                        <a:t>DN 32</a:t>
                      </a:r>
                      <a:endParaRPr lang="ru-RU" sz="1200" dirty="0"/>
                    </a:p>
                  </a:txBody>
                  <a:tcPr/>
                </a:tc>
                <a:tc hMerge="1">
                  <a:txBody>
                    <a:bodyPr/>
                    <a:lstStyle/>
                    <a:p>
                      <a:endParaRPr lang="ru-RU"/>
                    </a:p>
                  </a:txBody>
                  <a:tcPr/>
                </a:tc>
                <a:tc hMerge="1">
                  <a:txBody>
                    <a:bodyPr/>
                    <a:lstStyle/>
                    <a:p>
                      <a:endParaRPr lang="ru-RU"/>
                    </a:p>
                  </a:txBody>
                  <a:tcPr/>
                </a:tc>
              </a:tr>
              <a:tr h="447211">
                <a:tc>
                  <a:txBody>
                    <a:bodyPr/>
                    <a:lstStyle/>
                    <a:p>
                      <a:pPr>
                        <a:lnSpc>
                          <a:spcPts val="1050"/>
                        </a:lnSpc>
                        <a:spcAft>
                          <a:spcPts val="0"/>
                        </a:spcAft>
                      </a:pPr>
                      <a:r>
                        <a:rPr lang="ro-MD" sz="1200" u="none" strike="noStrike" dirty="0" smtClean="0">
                          <a:effectLst/>
                        </a:rPr>
                        <a:t>DEBITUL MAXIMAL</a:t>
                      </a:r>
                      <a:r>
                        <a:rPr lang="ru-RU" sz="1200" u="none" strike="noStrike" dirty="0" smtClean="0">
                          <a:effectLst/>
                        </a:rPr>
                        <a:t>, </a:t>
                      </a:r>
                      <a:endParaRPr lang="ro-MD" sz="1200" u="none" strike="noStrike" dirty="0" smtClean="0">
                        <a:effectLst/>
                      </a:endParaRPr>
                    </a:p>
                    <a:p>
                      <a:pPr>
                        <a:lnSpc>
                          <a:spcPts val="1050"/>
                        </a:lnSpc>
                        <a:spcAft>
                          <a:spcPts val="0"/>
                        </a:spcAft>
                      </a:pPr>
                      <a:r>
                        <a:rPr lang="en-US" sz="1200" u="none" strike="noStrike" dirty="0" smtClean="0">
                          <a:effectLst/>
                        </a:rPr>
                        <a:t>Q</a:t>
                      </a:r>
                      <a:r>
                        <a:rPr lang="ru-RU" sz="1200" u="none" strike="noStrike" baseline="-25000" dirty="0" smtClean="0">
                          <a:effectLst/>
                        </a:rPr>
                        <a:t>4</a:t>
                      </a:r>
                      <a:r>
                        <a:rPr lang="ru-RU" sz="1200" u="none" strike="noStrike" dirty="0" smtClean="0">
                          <a:effectLst/>
                        </a:rPr>
                        <a:t> (м</a:t>
                      </a:r>
                      <a:r>
                        <a:rPr lang="ru-RU" sz="1200" u="none" strike="noStrike" baseline="30000" dirty="0" smtClean="0">
                          <a:effectLst/>
                        </a:rPr>
                        <a:t>3</a:t>
                      </a:r>
                      <a:r>
                        <a:rPr lang="ru-RU" sz="1200" u="none" strike="noStrike" dirty="0" smtClean="0">
                          <a:effectLst/>
                        </a:rPr>
                        <a:t>/ч)</a:t>
                      </a:r>
                      <a:endParaRPr lang="ru-RU" sz="1200" dirty="0">
                        <a:effectLst/>
                        <a:latin typeface="Times New Roman"/>
                        <a:ea typeface="Times New Roman"/>
                        <a:cs typeface="Times New Roman"/>
                      </a:endParaRPr>
                    </a:p>
                  </a:txBody>
                  <a:tcPr/>
                </a:tc>
                <a:tc gridSpan="3">
                  <a:txBody>
                    <a:bodyPr/>
                    <a:lstStyle/>
                    <a:p>
                      <a:pPr algn="ctr"/>
                      <a:r>
                        <a:rPr lang="ro-MD" sz="1200" dirty="0" smtClean="0"/>
                        <a:t>3,1</a:t>
                      </a:r>
                      <a:endParaRPr lang="ru-RU" sz="1200" dirty="0"/>
                    </a:p>
                  </a:txBody>
                  <a:tcPr/>
                </a:tc>
                <a:tc hMerge="1">
                  <a:txBody>
                    <a:bodyPr/>
                    <a:lstStyle/>
                    <a:p>
                      <a:endParaRPr lang="ru-RU"/>
                    </a:p>
                  </a:txBody>
                  <a:tcPr/>
                </a:tc>
                <a:tc hMerge="1">
                  <a:txBody>
                    <a:bodyPr/>
                    <a:lstStyle/>
                    <a:p>
                      <a:endParaRPr lang="ru-RU"/>
                    </a:p>
                  </a:txBody>
                  <a:tcPr/>
                </a:tc>
                <a:tc gridSpan="3">
                  <a:txBody>
                    <a:bodyPr/>
                    <a:lstStyle/>
                    <a:p>
                      <a:pPr algn="ctr"/>
                      <a:r>
                        <a:rPr lang="ro-MD" sz="1200" dirty="0" smtClean="0"/>
                        <a:t>5,00</a:t>
                      </a:r>
                      <a:endParaRPr lang="ru-RU" sz="1200" dirty="0"/>
                    </a:p>
                  </a:txBody>
                  <a:tcPr/>
                </a:tc>
                <a:tc hMerge="1">
                  <a:txBody>
                    <a:bodyPr/>
                    <a:lstStyle/>
                    <a:p>
                      <a:endParaRPr lang="ru-RU"/>
                    </a:p>
                  </a:txBody>
                  <a:tcPr/>
                </a:tc>
                <a:tc hMerge="1">
                  <a:txBody>
                    <a:bodyPr/>
                    <a:lstStyle/>
                    <a:p>
                      <a:endParaRPr lang="ru-RU"/>
                    </a:p>
                  </a:txBody>
                  <a:tcPr/>
                </a:tc>
                <a:tc gridSpan="3">
                  <a:txBody>
                    <a:bodyPr/>
                    <a:lstStyle/>
                    <a:p>
                      <a:pPr algn="ctr"/>
                      <a:r>
                        <a:rPr lang="ro-MD" sz="1200" dirty="0" smtClean="0"/>
                        <a:t>7,9</a:t>
                      </a:r>
                      <a:endParaRPr lang="ru-RU" sz="1200" dirty="0"/>
                    </a:p>
                  </a:txBody>
                  <a:tcPr/>
                </a:tc>
                <a:tc hMerge="1">
                  <a:txBody>
                    <a:bodyPr/>
                    <a:lstStyle/>
                    <a:p>
                      <a:endParaRPr lang="ru-RU"/>
                    </a:p>
                  </a:txBody>
                  <a:tcPr/>
                </a:tc>
                <a:tc hMerge="1">
                  <a:txBody>
                    <a:bodyPr/>
                    <a:lstStyle/>
                    <a:p>
                      <a:endParaRPr lang="ru-RU"/>
                    </a:p>
                  </a:txBody>
                  <a:tcPr/>
                </a:tc>
                <a:tc gridSpan="3">
                  <a:txBody>
                    <a:bodyPr/>
                    <a:lstStyle/>
                    <a:p>
                      <a:pPr algn="ctr"/>
                      <a:r>
                        <a:rPr lang="ro-MD" sz="1200" dirty="0" smtClean="0"/>
                        <a:t>12,5</a:t>
                      </a:r>
                      <a:endParaRPr lang="ru-RU" sz="1200" dirty="0"/>
                    </a:p>
                  </a:txBody>
                  <a:tcPr/>
                </a:tc>
                <a:tc hMerge="1">
                  <a:txBody>
                    <a:bodyPr/>
                    <a:lstStyle/>
                    <a:p>
                      <a:endParaRPr lang="ru-RU"/>
                    </a:p>
                  </a:txBody>
                  <a:tcPr/>
                </a:tc>
                <a:tc hMerge="1">
                  <a:txBody>
                    <a:bodyPr/>
                    <a:lstStyle/>
                    <a:p>
                      <a:endParaRPr lang="ru-RU"/>
                    </a:p>
                  </a:txBody>
                  <a:tcPr/>
                </a:tc>
              </a:tr>
              <a:tr h="4831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MD" sz="1200" u="none" strike="noStrike" dirty="0" smtClean="0">
                          <a:effectLst/>
                        </a:rPr>
                        <a:t>DEBITUL MINIMAL</a:t>
                      </a:r>
                      <a:r>
                        <a:rPr lang="ru-RU" sz="1200" u="none" strike="noStrike" dirty="0" smtClean="0">
                          <a:effectLst/>
                        </a:rPr>
                        <a:t>,   </a:t>
                      </a:r>
                      <a:endParaRPr lang="ro-MD" sz="1200" u="none" strike="noStrike" dirty="0" smtClean="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rPr>
                        <a:t>Q</a:t>
                      </a:r>
                      <a:r>
                        <a:rPr lang="ru-RU" sz="1200" u="none" strike="noStrike" baseline="-25000" dirty="0" smtClean="0">
                          <a:effectLst/>
                        </a:rPr>
                        <a:t>3</a:t>
                      </a:r>
                      <a:r>
                        <a:rPr lang="ru-RU" sz="1200" u="none" strike="noStrike" dirty="0" smtClean="0">
                          <a:effectLst/>
                        </a:rPr>
                        <a:t> (м</a:t>
                      </a:r>
                      <a:r>
                        <a:rPr lang="ru-RU" sz="1200" u="none" strike="noStrike" baseline="30000" dirty="0" smtClean="0">
                          <a:effectLst/>
                        </a:rPr>
                        <a:t>3</a:t>
                      </a:r>
                      <a:r>
                        <a:rPr lang="ru-RU" sz="1200" u="none" strike="noStrike" dirty="0" smtClean="0">
                          <a:effectLst/>
                        </a:rPr>
                        <a:t>/ч)</a:t>
                      </a:r>
                      <a:endParaRPr lang="ru-RU" sz="1200" dirty="0" smtClean="0">
                        <a:effectLst/>
                        <a:latin typeface="Times New Roman"/>
                        <a:ea typeface="Times New Roman"/>
                        <a:cs typeface="Times New Roman"/>
                      </a:endParaRPr>
                    </a:p>
                  </a:txBody>
                  <a:tcPr/>
                </a:tc>
                <a:tc gridSpan="3">
                  <a:txBody>
                    <a:bodyPr/>
                    <a:lstStyle/>
                    <a:p>
                      <a:pPr algn="ctr"/>
                      <a:r>
                        <a:rPr lang="ro-MD" sz="1200" dirty="0" smtClean="0"/>
                        <a:t>2,5</a:t>
                      </a:r>
                      <a:endParaRPr lang="ru-RU" sz="1200" dirty="0"/>
                    </a:p>
                  </a:txBody>
                  <a:tcPr/>
                </a:tc>
                <a:tc hMerge="1">
                  <a:txBody>
                    <a:bodyPr/>
                    <a:lstStyle/>
                    <a:p>
                      <a:endParaRPr lang="ru-RU"/>
                    </a:p>
                  </a:txBody>
                  <a:tcPr/>
                </a:tc>
                <a:tc hMerge="1">
                  <a:txBody>
                    <a:bodyPr/>
                    <a:lstStyle/>
                    <a:p>
                      <a:endParaRPr lang="ru-RU"/>
                    </a:p>
                  </a:txBody>
                  <a:tcPr/>
                </a:tc>
                <a:tc gridSpan="3">
                  <a:txBody>
                    <a:bodyPr/>
                    <a:lstStyle/>
                    <a:p>
                      <a:pPr algn="ctr"/>
                      <a:r>
                        <a:rPr lang="ro-MD" sz="1200" dirty="0" smtClean="0"/>
                        <a:t>4,00</a:t>
                      </a:r>
                      <a:endParaRPr lang="ru-RU" sz="1200" dirty="0"/>
                    </a:p>
                  </a:txBody>
                  <a:tcPr/>
                </a:tc>
                <a:tc hMerge="1">
                  <a:txBody>
                    <a:bodyPr/>
                    <a:lstStyle/>
                    <a:p>
                      <a:endParaRPr lang="ru-RU"/>
                    </a:p>
                  </a:txBody>
                  <a:tcPr/>
                </a:tc>
                <a:tc hMerge="1">
                  <a:txBody>
                    <a:bodyPr/>
                    <a:lstStyle/>
                    <a:p>
                      <a:endParaRPr lang="ru-RU" sz="1200" dirty="0"/>
                    </a:p>
                  </a:txBody>
                  <a:tcPr>
                    <a:lnL w="12700" cap="flat" cmpd="sng" algn="ctr">
                      <a:solidFill>
                        <a:schemeClr val="tx1"/>
                      </a:solidFill>
                      <a:prstDash val="solid"/>
                      <a:round/>
                      <a:headEnd type="none" w="med" len="med"/>
                      <a:tailEnd type="none" w="med" len="med"/>
                    </a:lnL>
                  </a:tcPr>
                </a:tc>
                <a:tc gridSpan="3">
                  <a:txBody>
                    <a:bodyPr/>
                    <a:lstStyle/>
                    <a:p>
                      <a:pPr algn="ctr"/>
                      <a:r>
                        <a:rPr lang="ro-MD" sz="1200" dirty="0" smtClean="0"/>
                        <a:t>6,3</a:t>
                      </a:r>
                      <a:endParaRPr lang="ru-RU" sz="1200" dirty="0"/>
                    </a:p>
                  </a:txBody>
                  <a:tcPr/>
                </a:tc>
                <a:tc hMerge="1">
                  <a:txBody>
                    <a:bodyPr/>
                    <a:lstStyle/>
                    <a:p>
                      <a:endParaRPr lang="ru-RU"/>
                    </a:p>
                  </a:txBody>
                  <a:tcPr/>
                </a:tc>
                <a:tc hMerge="1">
                  <a:txBody>
                    <a:bodyPr/>
                    <a:lstStyle/>
                    <a:p>
                      <a:endParaRPr lang="ru-RU"/>
                    </a:p>
                  </a:txBody>
                  <a:tcPr/>
                </a:tc>
                <a:tc gridSpan="3">
                  <a:txBody>
                    <a:bodyPr/>
                    <a:lstStyle/>
                    <a:p>
                      <a:pPr algn="ctr"/>
                      <a:r>
                        <a:rPr lang="ro-MD" sz="1200" dirty="0" smtClean="0"/>
                        <a:t>10,0</a:t>
                      </a:r>
                      <a:endParaRPr lang="ru-RU" sz="1200" dirty="0"/>
                    </a:p>
                  </a:txBody>
                  <a:tcPr/>
                </a:tc>
                <a:tc hMerge="1">
                  <a:txBody>
                    <a:bodyPr/>
                    <a:lstStyle/>
                    <a:p>
                      <a:endParaRPr lang="ru-RU"/>
                    </a:p>
                  </a:txBody>
                  <a:tcPr/>
                </a:tc>
                <a:tc hMerge="1">
                  <a:txBody>
                    <a:bodyPr/>
                    <a:lstStyle/>
                    <a:p>
                      <a:endParaRPr lang="ru-RU"/>
                    </a:p>
                  </a:txBody>
                  <a:tcPr/>
                </a:tc>
              </a:tr>
              <a:tr h="4831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MD" sz="1200" u="none" strike="noStrike" dirty="0" smtClean="0">
                          <a:effectLst/>
                        </a:rPr>
                        <a:t>DEBIT DE TRANZIȚIE</a:t>
                      </a:r>
                      <a:r>
                        <a:rPr lang="ru-RU" sz="1200" u="none" strike="noStrike" dirty="0" smtClean="0">
                          <a:effectLst/>
                        </a:rPr>
                        <a:t>,      </a:t>
                      </a:r>
                      <a:r>
                        <a:rPr lang="de-DE" sz="1200" u="none" strike="noStrike" dirty="0" smtClean="0">
                          <a:effectLst/>
                        </a:rPr>
                        <a:t>Q</a:t>
                      </a:r>
                      <a:r>
                        <a:rPr lang="ru-RU" sz="1200" u="none" strike="noStrike" baseline="-25000" dirty="0" smtClean="0">
                          <a:effectLst/>
                        </a:rPr>
                        <a:t>2</a:t>
                      </a:r>
                      <a:r>
                        <a:rPr lang="ru-RU" sz="1200" u="none" strike="noStrike" dirty="0" smtClean="0">
                          <a:effectLst/>
                        </a:rPr>
                        <a:t> (м</a:t>
                      </a:r>
                      <a:r>
                        <a:rPr lang="ru-RU" sz="1200" u="none" strike="noStrike" baseline="30000" dirty="0" smtClean="0">
                          <a:effectLst/>
                        </a:rPr>
                        <a:t>3</a:t>
                      </a:r>
                      <a:r>
                        <a:rPr lang="ru-RU" sz="1200" u="none" strike="noStrike" dirty="0" smtClean="0">
                          <a:effectLst/>
                        </a:rPr>
                        <a:t>/ч)</a:t>
                      </a:r>
                      <a:endParaRPr lang="ru-RU" sz="1200" dirty="0" smtClean="0">
                        <a:effectLst/>
                        <a:latin typeface="Times New Roman"/>
                        <a:ea typeface="Times New Roman"/>
                        <a:cs typeface="Times New Roman"/>
                      </a:endParaRPr>
                    </a:p>
                  </a:txBody>
                  <a:tcPr/>
                </a:tc>
                <a:tc>
                  <a:txBody>
                    <a:bodyPr/>
                    <a:lstStyle/>
                    <a:p>
                      <a:pPr algn="ctr"/>
                      <a:r>
                        <a:rPr lang="ro-MD" sz="1200" dirty="0" smtClean="0"/>
                        <a:t>0,02</a:t>
                      </a:r>
                      <a:endParaRPr lang="ru-RU" sz="1200" dirty="0"/>
                    </a:p>
                  </a:txBody>
                  <a:tcPr/>
                </a:tc>
                <a:tc>
                  <a:txBody>
                    <a:bodyPr/>
                    <a:lstStyle/>
                    <a:p>
                      <a:pPr algn="ctr"/>
                      <a:r>
                        <a:rPr lang="ro-MD" sz="1200" dirty="0" smtClean="0"/>
                        <a:t>0,04</a:t>
                      </a:r>
                      <a:endParaRPr lang="ru-RU" sz="1200" dirty="0"/>
                    </a:p>
                  </a:txBody>
                  <a:tcPr/>
                </a:tc>
                <a:tc>
                  <a:txBody>
                    <a:bodyPr/>
                    <a:lstStyle/>
                    <a:p>
                      <a:pPr algn="ctr"/>
                      <a:r>
                        <a:rPr lang="ro-MD" sz="1200" dirty="0" smtClean="0"/>
                        <a:t>0,05</a:t>
                      </a:r>
                      <a:endParaRPr lang="ru-RU" sz="1200" dirty="0"/>
                    </a:p>
                  </a:txBody>
                  <a:tcPr/>
                </a:tc>
                <a:tc>
                  <a:txBody>
                    <a:bodyPr/>
                    <a:lstStyle/>
                    <a:p>
                      <a:pPr algn="ctr"/>
                      <a:r>
                        <a:rPr lang="ro-MD" sz="1200" dirty="0" smtClean="0"/>
                        <a:t>0,04</a:t>
                      </a:r>
                      <a:endParaRPr lang="ru-RU" sz="1200" dirty="0"/>
                    </a:p>
                  </a:txBody>
                  <a:tcPr marL="68580" marR="68580" marT="0" marB="0" anchor="ctr"/>
                </a:tc>
                <a:tc>
                  <a:txBody>
                    <a:bodyPr/>
                    <a:lstStyle/>
                    <a:p>
                      <a:pPr algn="ctr"/>
                      <a:r>
                        <a:rPr lang="ro-MD" sz="1200" dirty="0" smtClean="0"/>
                        <a:t>0,064</a:t>
                      </a:r>
                      <a:endParaRPr lang="ru-RU" sz="1200" dirty="0"/>
                    </a:p>
                  </a:txBody>
                  <a:tcPr marL="68580" marR="68580" marT="0" marB="0" anchor="ctr"/>
                </a:tc>
                <a:tc>
                  <a:txBody>
                    <a:bodyPr/>
                    <a:lstStyle/>
                    <a:p>
                      <a:pPr algn="ctr"/>
                      <a:r>
                        <a:rPr lang="ro-MD" sz="1200" dirty="0" smtClean="0"/>
                        <a:t>0,08</a:t>
                      </a:r>
                      <a:endParaRPr lang="ru-RU" sz="1200" dirty="0"/>
                    </a:p>
                  </a:txBody>
                  <a:tcPr marL="68580" marR="68580" marT="0" marB="0" anchor="ctr"/>
                </a:tc>
                <a:tc>
                  <a:txBody>
                    <a:bodyPr/>
                    <a:lstStyle/>
                    <a:p>
                      <a:pPr algn="ctr"/>
                      <a:r>
                        <a:rPr lang="ro-MD" sz="1200" dirty="0" smtClean="0"/>
                        <a:t>0,063</a:t>
                      </a:r>
                      <a:endParaRPr lang="ru-RU" sz="1200" dirty="0"/>
                    </a:p>
                  </a:txBody>
                  <a:tcPr/>
                </a:tc>
                <a:tc>
                  <a:txBody>
                    <a:bodyPr/>
                    <a:lstStyle/>
                    <a:p>
                      <a:pPr algn="ctr"/>
                      <a:r>
                        <a:rPr lang="ro-MD" sz="1200" dirty="0" smtClean="0"/>
                        <a:t>0,1</a:t>
                      </a:r>
                      <a:endParaRPr lang="ru-RU" sz="1200" dirty="0"/>
                    </a:p>
                  </a:txBody>
                  <a:tcPr/>
                </a:tc>
                <a:tc>
                  <a:txBody>
                    <a:bodyPr/>
                    <a:lstStyle/>
                    <a:p>
                      <a:pPr algn="ctr"/>
                      <a:r>
                        <a:rPr lang="ro-MD" sz="1200" dirty="0" smtClean="0"/>
                        <a:t>0,125</a:t>
                      </a:r>
                      <a:endParaRPr lang="ru-RU" sz="1200" dirty="0"/>
                    </a:p>
                  </a:txBody>
                  <a:tcPr/>
                </a:tc>
                <a:tc>
                  <a:txBody>
                    <a:bodyPr/>
                    <a:lstStyle/>
                    <a:p>
                      <a:pPr algn="ctr"/>
                      <a:r>
                        <a:rPr lang="ro-MD" sz="1200" dirty="0" smtClean="0"/>
                        <a:t>0,1</a:t>
                      </a:r>
                      <a:endParaRPr lang="ru-RU" sz="1200" dirty="0"/>
                    </a:p>
                  </a:txBody>
                  <a:tcPr/>
                </a:tc>
                <a:tc>
                  <a:txBody>
                    <a:bodyPr/>
                    <a:lstStyle/>
                    <a:p>
                      <a:pPr algn="ctr"/>
                      <a:r>
                        <a:rPr lang="ro-MD" sz="1200" dirty="0" smtClean="0"/>
                        <a:t>0,16</a:t>
                      </a:r>
                      <a:endParaRPr lang="ru-RU" sz="1200" dirty="0"/>
                    </a:p>
                  </a:txBody>
                  <a:tcPr/>
                </a:tc>
                <a:tc>
                  <a:txBody>
                    <a:bodyPr/>
                    <a:lstStyle/>
                    <a:p>
                      <a:pPr algn="ctr"/>
                      <a:r>
                        <a:rPr lang="ro-MD" sz="1200" dirty="0" smtClean="0"/>
                        <a:t>0,2</a:t>
                      </a:r>
                      <a:endParaRPr lang="ru-RU" sz="1200" dirty="0"/>
                    </a:p>
                  </a:txBody>
                  <a:tcPr/>
                </a:tc>
              </a:tr>
              <a:tr h="483106">
                <a:tc>
                  <a:txBody>
                    <a:bodyPr/>
                    <a:lstStyle/>
                    <a:p>
                      <a:pPr>
                        <a:lnSpc>
                          <a:spcPts val="1050"/>
                        </a:lnSpc>
                        <a:spcAft>
                          <a:spcPts val="0"/>
                        </a:spcAft>
                      </a:pPr>
                      <a:r>
                        <a:rPr lang="ro-MD" sz="1200" u="none" strike="noStrike" dirty="0" smtClean="0">
                          <a:effectLst/>
                        </a:rPr>
                        <a:t>DEBIT MINIMAL</a:t>
                      </a:r>
                      <a:r>
                        <a:rPr lang="ru-RU" sz="1200" u="none" strike="noStrike" dirty="0" smtClean="0">
                          <a:effectLst/>
                        </a:rPr>
                        <a:t>,  </a:t>
                      </a:r>
                      <a:r>
                        <a:rPr lang="de-DE" sz="1200" u="none" strike="noStrike" dirty="0" smtClean="0">
                          <a:effectLst/>
                        </a:rPr>
                        <a:t>Q</a:t>
                      </a:r>
                      <a:r>
                        <a:rPr lang="ru-RU" sz="1200" u="none" strike="noStrike" baseline="-25000" dirty="0" smtClean="0">
                          <a:effectLst/>
                        </a:rPr>
                        <a:t>1</a:t>
                      </a:r>
                      <a:r>
                        <a:rPr lang="ru-RU" sz="1200" u="none" strike="noStrike" dirty="0" smtClean="0">
                          <a:effectLst/>
                        </a:rPr>
                        <a:t> (м</a:t>
                      </a:r>
                      <a:r>
                        <a:rPr lang="ru-RU" sz="1200" u="none" strike="noStrike" baseline="30000" dirty="0" smtClean="0">
                          <a:effectLst/>
                        </a:rPr>
                        <a:t>3</a:t>
                      </a:r>
                      <a:r>
                        <a:rPr lang="ru-RU" sz="1200" u="none" strike="noStrike" dirty="0" smtClean="0">
                          <a:effectLst/>
                        </a:rPr>
                        <a:t>/ч)</a:t>
                      </a:r>
                      <a:endParaRPr lang="ru-RU" sz="1200" dirty="0">
                        <a:effectLst/>
                        <a:latin typeface="Times New Roman"/>
                        <a:ea typeface="Times New Roman"/>
                        <a:cs typeface="Times New Roman"/>
                      </a:endParaRPr>
                    </a:p>
                  </a:txBody>
                  <a:tcPr/>
                </a:tc>
                <a:tc>
                  <a:txBody>
                    <a:bodyPr/>
                    <a:lstStyle/>
                    <a:p>
                      <a:pPr algn="ctr"/>
                      <a:r>
                        <a:rPr lang="ro-MD" sz="1200" dirty="0" smtClean="0"/>
                        <a:t>0,0156</a:t>
                      </a:r>
                      <a:endParaRPr lang="ru-RU" sz="1200" dirty="0"/>
                    </a:p>
                  </a:txBody>
                  <a:tcPr/>
                </a:tc>
                <a:tc>
                  <a:txBody>
                    <a:bodyPr/>
                    <a:lstStyle/>
                    <a:p>
                      <a:pPr algn="ctr"/>
                      <a:r>
                        <a:rPr lang="ro-MD" sz="1200" dirty="0" smtClean="0"/>
                        <a:t>0,025</a:t>
                      </a:r>
                      <a:endParaRPr lang="ru-RU" sz="1200" dirty="0"/>
                    </a:p>
                  </a:txBody>
                  <a:tcPr/>
                </a:tc>
                <a:tc>
                  <a:txBody>
                    <a:bodyPr/>
                    <a:lstStyle/>
                    <a:p>
                      <a:pPr algn="ctr"/>
                      <a:r>
                        <a:rPr lang="ro-MD" sz="1200" dirty="0" smtClean="0"/>
                        <a:t>0,031</a:t>
                      </a:r>
                      <a:endParaRPr lang="ru-RU" sz="1200" dirty="0"/>
                    </a:p>
                  </a:txBody>
                  <a:tcPr/>
                </a:tc>
                <a:tc>
                  <a:txBody>
                    <a:bodyPr/>
                    <a:lstStyle/>
                    <a:p>
                      <a:pPr algn="ctr"/>
                      <a:r>
                        <a:rPr lang="ro-MD" sz="1200" dirty="0" smtClean="0"/>
                        <a:t>0,025</a:t>
                      </a:r>
                      <a:endParaRPr lang="ru-RU" sz="1200" dirty="0"/>
                    </a:p>
                  </a:txBody>
                  <a:tcPr marL="68580" marR="68580" marT="0" marB="0" anchor="ctr"/>
                </a:tc>
                <a:tc>
                  <a:txBody>
                    <a:bodyPr/>
                    <a:lstStyle/>
                    <a:p>
                      <a:pPr algn="ctr"/>
                      <a:r>
                        <a:rPr lang="ro-MD" sz="1200" dirty="0" smtClean="0"/>
                        <a:t>0,04</a:t>
                      </a:r>
                      <a:endParaRPr lang="ru-RU" sz="1200" dirty="0"/>
                    </a:p>
                  </a:txBody>
                  <a:tcPr marL="68580" marR="68580" marT="0" marB="0" anchor="ctr"/>
                </a:tc>
                <a:tc>
                  <a:txBody>
                    <a:bodyPr/>
                    <a:lstStyle/>
                    <a:p>
                      <a:pPr algn="ctr"/>
                      <a:r>
                        <a:rPr lang="ro-MD" sz="1200" dirty="0" smtClean="0"/>
                        <a:t>0,05</a:t>
                      </a:r>
                      <a:endParaRPr lang="ru-RU" sz="1200" dirty="0"/>
                    </a:p>
                  </a:txBody>
                  <a:tcPr marL="68580" marR="68580" marT="0" marB="0" anchor="ctr"/>
                </a:tc>
                <a:tc>
                  <a:txBody>
                    <a:bodyPr/>
                    <a:lstStyle/>
                    <a:p>
                      <a:pPr algn="ctr"/>
                      <a:r>
                        <a:rPr lang="ro-MD" sz="1200" dirty="0" smtClean="0"/>
                        <a:t>0,04</a:t>
                      </a:r>
                      <a:endParaRPr lang="ru-RU" sz="1200" dirty="0"/>
                    </a:p>
                  </a:txBody>
                  <a:tcPr/>
                </a:tc>
                <a:tc>
                  <a:txBody>
                    <a:bodyPr/>
                    <a:lstStyle/>
                    <a:p>
                      <a:pPr algn="ctr"/>
                      <a:r>
                        <a:rPr lang="ro-MD" sz="1200" dirty="0" smtClean="0"/>
                        <a:t>0,063</a:t>
                      </a:r>
                      <a:endParaRPr lang="ru-RU" sz="1200" dirty="0"/>
                    </a:p>
                  </a:txBody>
                  <a:tcPr/>
                </a:tc>
                <a:tc>
                  <a:txBody>
                    <a:bodyPr/>
                    <a:lstStyle/>
                    <a:p>
                      <a:pPr algn="ctr"/>
                      <a:r>
                        <a:rPr lang="ro-MD" sz="1200" dirty="0" smtClean="0"/>
                        <a:t>0,08</a:t>
                      </a:r>
                      <a:endParaRPr lang="ru-RU" sz="1200" dirty="0"/>
                    </a:p>
                  </a:txBody>
                  <a:tcPr/>
                </a:tc>
                <a:tc>
                  <a:txBody>
                    <a:bodyPr/>
                    <a:lstStyle/>
                    <a:p>
                      <a:pPr algn="ctr"/>
                      <a:r>
                        <a:rPr lang="ro-MD" sz="1200" dirty="0" smtClean="0"/>
                        <a:t>0,06</a:t>
                      </a:r>
                      <a:endParaRPr lang="ru-RU" sz="1200" dirty="0"/>
                    </a:p>
                  </a:txBody>
                  <a:tcPr/>
                </a:tc>
                <a:tc>
                  <a:txBody>
                    <a:bodyPr/>
                    <a:lstStyle/>
                    <a:p>
                      <a:pPr algn="ctr"/>
                      <a:r>
                        <a:rPr lang="ro-MD" sz="1200" dirty="0" smtClean="0"/>
                        <a:t>0,1</a:t>
                      </a:r>
                      <a:endParaRPr lang="ru-RU" sz="1200" dirty="0"/>
                    </a:p>
                  </a:txBody>
                  <a:tcPr/>
                </a:tc>
                <a:tc>
                  <a:txBody>
                    <a:bodyPr/>
                    <a:lstStyle/>
                    <a:p>
                      <a:pPr algn="ctr"/>
                      <a:r>
                        <a:rPr lang="ro-MD" sz="1200" dirty="0" smtClean="0"/>
                        <a:t>0,125</a:t>
                      </a:r>
                      <a:endParaRPr lang="ru-RU" sz="1200" dirty="0"/>
                    </a:p>
                  </a:txBody>
                  <a:tcPr/>
                </a:tc>
              </a:tr>
              <a:tr h="483106">
                <a:tc>
                  <a:txBody>
                    <a:bodyPr/>
                    <a:lstStyle/>
                    <a:p>
                      <a:pPr>
                        <a:lnSpc>
                          <a:spcPts val="1050"/>
                        </a:lnSpc>
                        <a:spcAft>
                          <a:spcPts val="0"/>
                        </a:spcAft>
                      </a:pPr>
                      <a:r>
                        <a:rPr lang="ro-MD" sz="1200" u="none" strike="noStrike" dirty="0" smtClean="0">
                          <a:effectLst/>
                        </a:rPr>
                        <a:t>RELAȚIA</a:t>
                      </a:r>
                      <a:r>
                        <a:rPr lang="ru-RU" sz="1200" u="none" strike="noStrike" dirty="0" smtClean="0">
                          <a:effectLst/>
                        </a:rPr>
                        <a:t> </a:t>
                      </a:r>
                      <a:r>
                        <a:rPr lang="en-US" sz="1200" u="none" strike="noStrike" dirty="0" smtClean="0">
                          <a:effectLst/>
                        </a:rPr>
                        <a:t>Q</a:t>
                      </a:r>
                      <a:r>
                        <a:rPr lang="en-US" sz="1200" u="none" strike="noStrike" baseline="-25000" dirty="0" smtClean="0">
                          <a:effectLst/>
                        </a:rPr>
                        <a:t>3</a:t>
                      </a:r>
                      <a:r>
                        <a:rPr lang="en-US" sz="1200" u="none" strike="noStrike" dirty="0" smtClean="0">
                          <a:effectLst/>
                        </a:rPr>
                        <a:t>/Q</a:t>
                      </a:r>
                      <a:r>
                        <a:rPr lang="en-US" sz="1200" u="none" strike="noStrike" baseline="-25000" dirty="0" smtClean="0">
                          <a:effectLst/>
                        </a:rPr>
                        <a:t>1 </a:t>
                      </a:r>
                      <a:r>
                        <a:rPr lang="en-US" sz="1200" u="none" strike="noStrike" dirty="0" smtClean="0">
                          <a:effectLst/>
                        </a:rPr>
                        <a:t>(R)</a:t>
                      </a:r>
                      <a:endParaRPr lang="ru-RU" sz="1200" dirty="0">
                        <a:effectLst/>
                        <a:latin typeface="Times New Roman"/>
                        <a:ea typeface="Times New Roman"/>
                        <a:cs typeface="Times New Roman"/>
                      </a:endParaRPr>
                    </a:p>
                  </a:txBody>
                  <a:tcPr/>
                </a:tc>
                <a:tc>
                  <a:txBody>
                    <a:bodyPr/>
                    <a:lstStyle/>
                    <a:p>
                      <a:pPr algn="ctr"/>
                      <a:r>
                        <a:rPr lang="ro-MD" sz="1200" dirty="0" smtClean="0"/>
                        <a:t>R160</a:t>
                      </a:r>
                      <a:endParaRPr lang="ru-RU" sz="1200" dirty="0"/>
                    </a:p>
                  </a:txBody>
                  <a:tcPr/>
                </a:tc>
                <a:tc>
                  <a:txBody>
                    <a:bodyPr/>
                    <a:lstStyle/>
                    <a:p>
                      <a:pPr algn="ctr"/>
                      <a:r>
                        <a:rPr lang="ro-MD" sz="1200" dirty="0" smtClean="0"/>
                        <a:t>R100</a:t>
                      </a:r>
                      <a:endParaRPr lang="ru-RU" sz="1200" dirty="0"/>
                    </a:p>
                  </a:txBody>
                  <a:tcPr/>
                </a:tc>
                <a:tc>
                  <a:txBody>
                    <a:bodyPr/>
                    <a:lstStyle/>
                    <a:p>
                      <a:pPr algn="ctr"/>
                      <a:r>
                        <a:rPr lang="ro-MD" sz="1200" dirty="0" smtClean="0"/>
                        <a:t>R80</a:t>
                      </a:r>
                      <a:endParaRPr lang="ru-RU" sz="1200" dirty="0"/>
                    </a:p>
                  </a:txBody>
                  <a:tcPr/>
                </a:tc>
                <a:tc>
                  <a:txBody>
                    <a:bodyPr/>
                    <a:lstStyle/>
                    <a:p>
                      <a:pPr algn="ctr"/>
                      <a:r>
                        <a:rPr lang="ro-MD" sz="1200" dirty="0" smtClean="0"/>
                        <a:t>R160</a:t>
                      </a:r>
                      <a:endParaRPr lang="ru-RU" sz="1200" dirty="0"/>
                    </a:p>
                  </a:txBody>
                  <a:tcPr marL="68580" marR="68580" marT="0" marB="0" anchor="ctr"/>
                </a:tc>
                <a:tc>
                  <a:txBody>
                    <a:bodyPr/>
                    <a:lstStyle/>
                    <a:p>
                      <a:pPr algn="ctr"/>
                      <a:r>
                        <a:rPr lang="ro-MD" sz="1200" dirty="0" smtClean="0"/>
                        <a:t>R100</a:t>
                      </a:r>
                      <a:endParaRPr lang="ru-RU" sz="1200" dirty="0"/>
                    </a:p>
                  </a:txBody>
                  <a:tcPr marL="68580" marR="68580" marT="0" marB="0" anchor="ctr"/>
                </a:tc>
                <a:tc>
                  <a:txBody>
                    <a:bodyPr/>
                    <a:lstStyle/>
                    <a:p>
                      <a:pPr algn="ctr"/>
                      <a:r>
                        <a:rPr lang="ro-MD" sz="1200" dirty="0" smtClean="0"/>
                        <a:t>R80</a:t>
                      </a:r>
                      <a:endParaRPr lang="ru-RU" sz="1200" dirty="0"/>
                    </a:p>
                  </a:txBody>
                  <a:tcPr marL="68580" marR="68580" marT="0" marB="0" anchor="ctr"/>
                </a:tc>
                <a:tc>
                  <a:txBody>
                    <a:bodyPr/>
                    <a:lstStyle/>
                    <a:p>
                      <a:pPr algn="ctr"/>
                      <a:r>
                        <a:rPr lang="ro-MD" sz="1200" dirty="0" smtClean="0"/>
                        <a:t>R160</a:t>
                      </a:r>
                      <a:endParaRPr lang="ru-RU" sz="1200" dirty="0"/>
                    </a:p>
                  </a:txBody>
                  <a:tcPr/>
                </a:tc>
                <a:tc>
                  <a:txBody>
                    <a:bodyPr/>
                    <a:lstStyle/>
                    <a:p>
                      <a:pPr algn="ctr"/>
                      <a:r>
                        <a:rPr lang="ro-MD" sz="1200" dirty="0" smtClean="0"/>
                        <a:t>R100</a:t>
                      </a:r>
                      <a:endParaRPr lang="ru-RU" sz="1200" dirty="0"/>
                    </a:p>
                  </a:txBody>
                  <a:tcPr/>
                </a:tc>
                <a:tc>
                  <a:txBody>
                    <a:bodyPr/>
                    <a:lstStyle/>
                    <a:p>
                      <a:pPr algn="ctr"/>
                      <a:r>
                        <a:rPr lang="ro-MD" sz="1200" dirty="0" smtClean="0"/>
                        <a:t>R80</a:t>
                      </a:r>
                      <a:endParaRPr lang="ru-RU" sz="1200" dirty="0"/>
                    </a:p>
                  </a:txBody>
                  <a:tcPr/>
                </a:tc>
                <a:tc>
                  <a:txBody>
                    <a:bodyPr/>
                    <a:lstStyle/>
                    <a:p>
                      <a:pPr algn="ctr"/>
                      <a:r>
                        <a:rPr lang="ro-MD" sz="1200" dirty="0" smtClean="0"/>
                        <a:t>R160</a:t>
                      </a:r>
                      <a:endParaRPr lang="ru-RU" sz="1200" dirty="0"/>
                    </a:p>
                  </a:txBody>
                  <a:tcPr/>
                </a:tc>
                <a:tc>
                  <a:txBody>
                    <a:bodyPr/>
                    <a:lstStyle/>
                    <a:p>
                      <a:pPr algn="ctr"/>
                      <a:r>
                        <a:rPr lang="ro-MD" sz="1200" dirty="0" smtClean="0"/>
                        <a:t>R100</a:t>
                      </a:r>
                      <a:endParaRPr lang="ru-RU" sz="1200" dirty="0"/>
                    </a:p>
                  </a:txBody>
                  <a:tcPr/>
                </a:tc>
                <a:tc>
                  <a:txBody>
                    <a:bodyPr/>
                    <a:lstStyle/>
                    <a:p>
                      <a:pPr algn="ctr"/>
                      <a:r>
                        <a:rPr lang="ro-MD" sz="1200" dirty="0" smtClean="0"/>
                        <a:t>R80</a:t>
                      </a:r>
                      <a:endParaRPr lang="ru-RU" sz="1200" dirty="0"/>
                    </a:p>
                  </a:txBody>
                  <a:tcPr/>
                </a:tc>
              </a:tr>
              <a:tr h="447211">
                <a:tc>
                  <a:txBody>
                    <a:bodyPr/>
                    <a:lstStyle/>
                    <a:p>
                      <a:pPr>
                        <a:lnSpc>
                          <a:spcPts val="1050"/>
                        </a:lnSpc>
                        <a:spcAft>
                          <a:spcPts val="0"/>
                        </a:spcAft>
                      </a:pPr>
                      <a:r>
                        <a:rPr lang="ro-MD" sz="1200" u="none" strike="noStrike" dirty="0" smtClean="0">
                          <a:effectLst/>
                        </a:rPr>
                        <a:t>RELAȚIA</a:t>
                      </a:r>
                      <a:r>
                        <a:rPr lang="en-US" sz="1200" u="none" strike="noStrike" dirty="0" smtClean="0">
                          <a:effectLst/>
                        </a:rPr>
                        <a:t> Q</a:t>
                      </a:r>
                      <a:r>
                        <a:rPr lang="en-US" sz="1200" u="none" strike="noStrike" baseline="-25000" dirty="0" smtClean="0">
                          <a:effectLst/>
                        </a:rPr>
                        <a:t>2</a:t>
                      </a:r>
                      <a:r>
                        <a:rPr lang="en-US" sz="1200" u="none" strike="noStrike" dirty="0" smtClean="0">
                          <a:effectLst/>
                        </a:rPr>
                        <a:t>/Q</a:t>
                      </a:r>
                      <a:r>
                        <a:rPr lang="en-US" sz="1200" u="none" strike="noStrike" baseline="-25000" dirty="0" smtClean="0">
                          <a:effectLst/>
                        </a:rPr>
                        <a:t>1</a:t>
                      </a:r>
                      <a:endParaRPr lang="ru-RU" sz="1200" u="none" strike="noStrike" baseline="-25000" dirty="0" smtClean="0">
                        <a:effectLst/>
                      </a:endParaRPr>
                    </a:p>
                    <a:p>
                      <a:pPr>
                        <a:lnSpc>
                          <a:spcPts val="1050"/>
                        </a:lnSpc>
                        <a:spcAft>
                          <a:spcPts val="0"/>
                        </a:spcAft>
                      </a:pPr>
                      <a:endParaRPr lang="ru-RU" sz="1200" dirty="0">
                        <a:effectLst/>
                        <a:latin typeface="Times New Roman"/>
                        <a:ea typeface="Times New Roman"/>
                        <a:cs typeface="Times New Roman"/>
                      </a:endParaRPr>
                    </a:p>
                  </a:txBody>
                  <a:tcPr/>
                </a:tc>
                <a:tc gridSpan="12">
                  <a:txBody>
                    <a:bodyPr/>
                    <a:lstStyle/>
                    <a:p>
                      <a:pPr algn="ctr"/>
                      <a:r>
                        <a:rPr lang="ro-MD" sz="1200" dirty="0" smtClean="0"/>
                        <a:t>1,6</a:t>
                      </a:r>
                      <a:endParaRPr lang="ru-RU" sz="1200" dirty="0"/>
                    </a:p>
                  </a:txBody>
                  <a:tcPr/>
                </a:tc>
                <a:tc hMerge="1">
                  <a:txBody>
                    <a:bodyPr/>
                    <a:lstStyle/>
                    <a:p>
                      <a:endParaRPr lang="ru-RU"/>
                    </a:p>
                  </a:txBody>
                  <a:tcPr/>
                </a:tc>
                <a:tc hMerge="1">
                  <a:txBody>
                    <a:bodyPr/>
                    <a:lstStyle/>
                    <a:p>
                      <a:endParaRPr lang="ru-RU"/>
                    </a:p>
                  </a:txBody>
                  <a:tcPr/>
                </a:tc>
                <a:tc hMerge="1">
                  <a:txBody>
                    <a:bodyPr/>
                    <a:lstStyle/>
                    <a:p>
                      <a:endParaRPr lang="ru-RU" dirty="0"/>
                    </a:p>
                  </a:txBody>
                  <a:tcPr/>
                </a:tc>
                <a:tc hMerge="1">
                  <a:txBody>
                    <a:bodyPr/>
                    <a:lstStyle/>
                    <a:p>
                      <a:endParaRPr lang="ru-RU"/>
                    </a:p>
                  </a:txBody>
                  <a:tcPr/>
                </a:tc>
                <a:tc hMerge="1">
                  <a:txBody>
                    <a:bodyPr/>
                    <a:lstStyle/>
                    <a:p>
                      <a:endParaRPr lang="ru-RU"/>
                    </a:p>
                  </a:txBody>
                  <a:tcPr/>
                </a:tc>
                <a:tc hMerge="1">
                  <a:txBody>
                    <a:bodyPr/>
                    <a:lstStyle/>
                    <a:p>
                      <a:endParaRPr lang="ru-RU" dirty="0"/>
                    </a:p>
                  </a:txBody>
                  <a:tcPr/>
                </a:tc>
                <a:tc hMerge="1">
                  <a:txBody>
                    <a:bodyPr/>
                    <a:lstStyle/>
                    <a:p>
                      <a:endParaRPr lang="ru-RU"/>
                    </a:p>
                  </a:txBody>
                  <a:tcPr/>
                </a:tc>
                <a:tc hMerge="1">
                  <a:txBody>
                    <a:bodyPr/>
                    <a:lstStyle/>
                    <a:p>
                      <a:endParaRPr lang="ru-RU"/>
                    </a:p>
                  </a:txBody>
                  <a:tcPr/>
                </a:tc>
                <a:tc hMerge="1">
                  <a:txBody>
                    <a:bodyPr/>
                    <a:lstStyle/>
                    <a:p>
                      <a:endParaRPr lang="ru-RU" dirty="0"/>
                    </a:p>
                  </a:txBody>
                  <a:tcPr/>
                </a:tc>
                <a:tc hMerge="1">
                  <a:txBody>
                    <a:bodyPr/>
                    <a:lstStyle/>
                    <a:p>
                      <a:endParaRPr lang="ru-RU"/>
                    </a:p>
                  </a:txBody>
                  <a:tcPr/>
                </a:tc>
                <a:tc hMerge="1">
                  <a:txBody>
                    <a:bodyPr/>
                    <a:lstStyle/>
                    <a:p>
                      <a:endParaRPr lang="ru-RU"/>
                    </a:p>
                  </a:txBody>
                  <a:tcPr/>
                </a:tc>
              </a:tr>
            </a:tbl>
          </a:graphicData>
        </a:graphic>
      </p:graphicFrame>
      <p:graphicFrame>
        <p:nvGraphicFramePr>
          <p:cNvPr id="10" name="Таблица 9"/>
          <p:cNvGraphicFramePr>
            <a:graphicFrameLocks noGrp="1"/>
          </p:cNvGraphicFramePr>
          <p:nvPr>
            <p:extLst>
              <p:ext uri="{D42A27DB-BD31-4B8C-83A1-F6EECF244321}">
                <p14:modId xmlns:p14="http://schemas.microsoft.com/office/powerpoint/2010/main" val="541293481"/>
              </p:ext>
            </p:extLst>
          </p:nvPr>
        </p:nvGraphicFramePr>
        <p:xfrm>
          <a:off x="221942" y="6139289"/>
          <a:ext cx="8584707" cy="510540"/>
        </p:xfrm>
        <a:graphic>
          <a:graphicData uri="http://schemas.openxmlformats.org/drawingml/2006/table">
            <a:tbl>
              <a:tblPr firstRow="1" bandRow="1">
                <a:tableStyleId>{00A15C55-8517-42AA-B614-E9B94910E393}</a:tableStyleId>
              </a:tblPr>
              <a:tblGrid>
                <a:gridCol w="1998370"/>
                <a:gridCol w="6586337"/>
              </a:tblGrid>
              <a:tr h="441712">
                <a:tc>
                  <a:txBody>
                    <a:bodyPr/>
                    <a:lstStyle/>
                    <a:p>
                      <a:pPr marL="0" marR="0" lvl="0" indent="0" algn="l" defTabSz="914400" rtl="0" eaLnBrk="1" fontAlgn="auto" latinLnBrk="0" hangingPunct="1">
                        <a:lnSpc>
                          <a:spcPts val="1050"/>
                        </a:lnSpc>
                        <a:spcBef>
                          <a:spcPts val="0"/>
                        </a:spcBef>
                        <a:spcAft>
                          <a:spcPts val="0"/>
                        </a:spcAft>
                        <a:buClrTx/>
                        <a:buSzTx/>
                        <a:buFontTx/>
                        <a:buNone/>
                        <a:tabLst/>
                        <a:defRPr/>
                      </a:pPr>
                      <a:r>
                        <a:rPr lang="ro-MD" sz="1200" b="0" u="none" strike="noStrike" dirty="0" smtClean="0">
                          <a:solidFill>
                            <a:schemeClr val="tx1"/>
                          </a:solidFill>
                          <a:effectLst/>
                        </a:rPr>
                        <a:t>RELAȚIA</a:t>
                      </a:r>
                      <a:r>
                        <a:rPr lang="en-US" sz="1200" b="0" u="none" strike="noStrike" dirty="0" smtClean="0">
                          <a:solidFill>
                            <a:schemeClr val="tx1"/>
                          </a:solidFill>
                          <a:effectLst/>
                        </a:rPr>
                        <a:t>Q</a:t>
                      </a:r>
                      <a:r>
                        <a:rPr lang="en-US" sz="1200" b="0" u="none" strike="noStrike" baseline="-25000" dirty="0" smtClean="0">
                          <a:solidFill>
                            <a:schemeClr val="tx1"/>
                          </a:solidFill>
                          <a:effectLst/>
                        </a:rPr>
                        <a:t>4</a:t>
                      </a:r>
                      <a:r>
                        <a:rPr lang="en-US" sz="1200" b="0" u="none" strike="noStrike" dirty="0" smtClean="0">
                          <a:solidFill>
                            <a:schemeClr val="tx1"/>
                          </a:solidFill>
                          <a:effectLst/>
                        </a:rPr>
                        <a:t>/Q</a:t>
                      </a:r>
                      <a:r>
                        <a:rPr lang="en-US" sz="1200" b="0" u="none" strike="noStrike" baseline="-25000" dirty="0" smtClean="0">
                          <a:solidFill>
                            <a:schemeClr val="tx1"/>
                          </a:solidFill>
                          <a:effectLst/>
                        </a:rPr>
                        <a:t>3</a:t>
                      </a:r>
                      <a:endParaRPr lang="ru-RU" sz="1200" b="0" dirty="0" smtClean="0">
                        <a:solidFill>
                          <a:schemeClr val="tx1"/>
                        </a:solidFill>
                        <a:effectLst/>
                        <a:latin typeface="Times New Roman"/>
                        <a:ea typeface="Times New Roman"/>
                        <a:cs typeface="Times New Roman"/>
                      </a:endParaRPr>
                    </a:p>
                    <a:p>
                      <a:pPr>
                        <a:lnSpc>
                          <a:spcPts val="1050"/>
                        </a:lnSpc>
                        <a:spcAft>
                          <a:spcPts val="0"/>
                        </a:spcAft>
                      </a:pPr>
                      <a:endParaRPr lang="ru-RU" sz="1200" u="none" strike="noStrike" baseline="-25000" dirty="0" smtClean="0">
                        <a:effectLst/>
                      </a:endParaRPr>
                    </a:p>
                    <a:p>
                      <a:pPr>
                        <a:lnSpc>
                          <a:spcPts val="1050"/>
                        </a:lnSpc>
                        <a:spcAft>
                          <a:spcPts val="0"/>
                        </a:spcAft>
                      </a:pPr>
                      <a:endParaRPr lang="ru-RU" sz="1200" dirty="0">
                        <a:effectLst/>
                        <a:latin typeface="Times New Roman"/>
                        <a:ea typeface="Times New Roman"/>
                        <a:cs typeface="Times New Roman"/>
                      </a:endParaRPr>
                    </a:p>
                  </a:txBody>
                  <a:tcPr>
                    <a:solidFill>
                      <a:srgbClr val="FFC000"/>
                    </a:solidFill>
                  </a:tcPr>
                </a:tc>
                <a:tc>
                  <a:txBody>
                    <a:bodyPr/>
                    <a:lstStyle/>
                    <a:p>
                      <a:pPr algn="ctr"/>
                      <a:r>
                        <a:rPr lang="ro-MD" sz="1200" b="0" dirty="0" smtClean="0">
                          <a:solidFill>
                            <a:schemeClr val="tx1"/>
                          </a:solidFill>
                        </a:rPr>
                        <a:t>1,25</a:t>
                      </a:r>
                      <a:endParaRPr lang="ru-RU" sz="1200" b="0" dirty="0">
                        <a:solidFill>
                          <a:schemeClr val="tx1"/>
                        </a:solidFill>
                      </a:endParaRPr>
                    </a:p>
                  </a:txBody>
                  <a:tcPr/>
                </a:tc>
              </a:tr>
            </a:tbl>
          </a:graphicData>
        </a:graphic>
      </p:graphicFrame>
    </p:spTree>
    <p:extLst>
      <p:ext uri="{BB962C8B-B14F-4D97-AF65-F5344CB8AC3E}">
        <p14:creationId xmlns:p14="http://schemas.microsoft.com/office/powerpoint/2010/main" val="103401293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2777" y="1145848"/>
            <a:ext cx="7776000" cy="617928"/>
          </a:xfrm>
        </p:spPr>
        <p:txBody>
          <a:bodyPr/>
          <a:lstStyle/>
          <a:p>
            <a:pPr algn="ctr"/>
            <a:r>
              <a:rPr lang="ro-MD" sz="3200" dirty="0" smtClean="0">
                <a:solidFill>
                  <a:schemeClr val="accent4">
                    <a:lumMod val="75000"/>
                  </a:schemeClr>
                </a:solidFill>
              </a:rPr>
              <a:t>CLASELE METROLOGOCE</a:t>
            </a: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6" name="Объект 5"/>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4670" t="6038" r="43683" b="43948"/>
          <a:stretch/>
        </p:blipFill>
        <p:spPr>
          <a:xfrm>
            <a:off x="1429305" y="2222873"/>
            <a:ext cx="6462944" cy="4236382"/>
          </a:xfrm>
        </p:spPr>
      </p:pic>
    </p:spTree>
    <p:extLst>
      <p:ext uri="{BB962C8B-B14F-4D97-AF65-F5344CB8AC3E}">
        <p14:creationId xmlns:p14="http://schemas.microsoft.com/office/powerpoint/2010/main" val="274311928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937290"/>
            <a:ext cx="7776000" cy="617928"/>
          </a:xfrm>
        </p:spPr>
        <p:txBody>
          <a:bodyPr/>
          <a:lstStyle/>
          <a:p>
            <a:pPr algn="ctr"/>
            <a:r>
              <a:rPr lang="ro-MD" sz="3200" dirty="0">
                <a:solidFill>
                  <a:schemeClr val="accent4">
                    <a:lumMod val="75000"/>
                  </a:schemeClr>
                </a:solidFill>
              </a:rPr>
              <a:t>MARJA DE EROARE </a:t>
            </a:r>
            <a:r>
              <a:rPr lang="ro-MD" sz="3200" dirty="0" smtClean="0">
                <a:solidFill>
                  <a:schemeClr val="accent4">
                    <a:lumMod val="75000"/>
                  </a:schemeClr>
                </a:solidFill>
              </a:rPr>
              <a:t>A MĂSURĂRILOR</a:t>
            </a: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14500" y="2584450"/>
            <a:ext cx="5715000" cy="3543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164756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046472"/>
            <a:ext cx="7776000" cy="617928"/>
          </a:xfrm>
        </p:spPr>
        <p:txBody>
          <a:bodyPr/>
          <a:lstStyle/>
          <a:p>
            <a:pPr algn="ctr"/>
            <a:r>
              <a:rPr lang="ro-MD" sz="3200" dirty="0" smtClean="0">
                <a:solidFill>
                  <a:schemeClr val="accent4">
                    <a:lumMod val="75000"/>
                  </a:schemeClr>
                </a:solidFill>
              </a:rPr>
              <a:t>NODUL DE MĂSURARE A VOLUMELOR DE APĂ</a:t>
            </a:r>
            <a:br>
              <a:rPr lang="ro-MD" sz="3200" dirty="0" smtClean="0">
                <a:solidFill>
                  <a:schemeClr val="accent4">
                    <a:lumMod val="75000"/>
                  </a:schemeClr>
                </a:solidFill>
              </a:rPr>
            </a:b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47415" y="4185066"/>
            <a:ext cx="5852667" cy="1694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Таблица 6"/>
          <p:cNvGraphicFramePr>
            <a:graphicFrameLocks noGrp="1"/>
          </p:cNvGraphicFramePr>
          <p:nvPr>
            <p:extLst>
              <p:ext uri="{D42A27DB-BD31-4B8C-83A1-F6EECF244321}">
                <p14:modId xmlns:p14="http://schemas.microsoft.com/office/powerpoint/2010/main" val="3169901649"/>
              </p:ext>
            </p:extLst>
          </p:nvPr>
        </p:nvGraphicFramePr>
        <p:xfrm>
          <a:off x="1121865" y="2425147"/>
          <a:ext cx="2451100" cy="1508034"/>
        </p:xfrm>
        <a:graphic>
          <a:graphicData uri="http://schemas.openxmlformats.org/drawingml/2006/table">
            <a:tbl>
              <a:tblPr/>
              <a:tblGrid>
                <a:gridCol w="317500"/>
                <a:gridCol w="2133600"/>
              </a:tblGrid>
              <a:tr h="328756">
                <a:tc>
                  <a:txBody>
                    <a:bodyPr/>
                    <a:lstStyle/>
                    <a:p>
                      <a:pPr algn="ctr">
                        <a:lnSpc>
                          <a:spcPct val="115000"/>
                        </a:lnSpc>
                        <a:spcAft>
                          <a:spcPts val="0"/>
                        </a:spcAft>
                      </a:pPr>
                      <a:r>
                        <a:rPr lang="ru-RU"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6200">
                        <a:lnSpc>
                          <a:spcPct val="115000"/>
                        </a:lnSpc>
                        <a:spcAft>
                          <a:spcPts val="0"/>
                        </a:spcAft>
                      </a:pPr>
                      <a:r>
                        <a:rPr lang="ro-MD" sz="1200" b="1" dirty="0" smtClean="0">
                          <a:effectLst/>
                          <a:latin typeface="Times New Roman" panose="02020603050405020304" pitchFamily="18" charset="0"/>
                          <a:ea typeface="Calibri" panose="020F0502020204030204" pitchFamily="34" charset="0"/>
                          <a:cs typeface="Times New Roman" panose="02020603050405020304" pitchFamily="18" charset="0"/>
                        </a:rPr>
                        <a:t>Componența nodului de măsurare</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910">
                <a:tc>
                  <a:txBody>
                    <a:bodyPr/>
                    <a:lstStyle/>
                    <a:p>
                      <a:pPr algn="ctr">
                        <a:lnSpc>
                          <a:spcPts val="1320"/>
                        </a:lnSpc>
                        <a:spcAft>
                          <a:spcPts val="0"/>
                        </a:spcAft>
                      </a:pPr>
                      <a:r>
                        <a:rPr lang="ru-RU"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a:lnSpc>
                          <a:spcPts val="1320"/>
                        </a:lnSpc>
                        <a:spcAft>
                          <a:spcPts val="0"/>
                        </a:spcAft>
                      </a:pPr>
                      <a:r>
                        <a:rPr lang="ro-MD"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Robinet</a:t>
                      </a:r>
                      <a:r>
                        <a:rPr lang="ro-MD" sz="1200" baseline="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cu bilă</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910">
                <a:tc>
                  <a:txBody>
                    <a:bodyPr/>
                    <a:lstStyle/>
                    <a:p>
                      <a:pPr algn="ctr">
                        <a:lnSpc>
                          <a:spcPts val="1320"/>
                        </a:lnSpc>
                        <a:spcAft>
                          <a:spcPts val="0"/>
                        </a:spcAft>
                      </a:pPr>
                      <a:r>
                        <a:rPr lang="ru-RU"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a:lnSpc>
                          <a:spcPts val="1320"/>
                        </a:lnSpc>
                        <a:spcAft>
                          <a:spcPts val="0"/>
                        </a:spcAft>
                      </a:pPr>
                      <a:r>
                        <a:rPr lang="ro-MD" sz="1200" dirty="0" smtClean="0">
                          <a:effectLst/>
                          <a:latin typeface="Times New Roman" panose="02020603050405020304" pitchFamily="18" charset="0"/>
                          <a:ea typeface="Calibri" panose="020F0502020204030204" pitchFamily="34" charset="0"/>
                          <a:cs typeface="Times New Roman" panose="02020603050405020304" pitchFamily="18" charset="0"/>
                        </a:rPr>
                        <a:t>Filtru</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910">
                <a:tc>
                  <a:txBody>
                    <a:bodyPr/>
                    <a:lstStyle/>
                    <a:p>
                      <a:pPr algn="ctr">
                        <a:lnSpc>
                          <a:spcPts val="1320"/>
                        </a:lnSpc>
                        <a:spcAft>
                          <a:spcPts val="0"/>
                        </a:spcAft>
                      </a:pPr>
                      <a:r>
                        <a:rPr lang="ru-RU"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a:lnSpc>
                          <a:spcPts val="1320"/>
                        </a:lnSpc>
                        <a:spcAft>
                          <a:spcPts val="0"/>
                        </a:spcAft>
                      </a:pPr>
                      <a:r>
                        <a:rPr lang="ro-MD" sz="1200" dirty="0" smtClean="0">
                          <a:effectLst/>
                          <a:latin typeface="Times New Roman" panose="02020603050405020304" pitchFamily="18" charset="0"/>
                          <a:ea typeface="Calibri" panose="020F0502020204030204" pitchFamily="34" charset="0"/>
                          <a:cs typeface="Times New Roman" panose="02020603050405020304" pitchFamily="18" charset="0"/>
                        </a:rPr>
                        <a:t>Plomba</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545">
                <a:tc>
                  <a:txBody>
                    <a:bodyPr/>
                    <a:lstStyle/>
                    <a:p>
                      <a:pPr algn="ctr">
                        <a:lnSpc>
                          <a:spcPts val="1335"/>
                        </a:lnSpc>
                        <a:spcAft>
                          <a:spcPts val="0"/>
                        </a:spcAft>
                      </a:pPr>
                      <a:r>
                        <a:rPr lang="ru-RU"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a:lnSpc>
                          <a:spcPts val="1335"/>
                        </a:lnSpc>
                        <a:spcAft>
                          <a:spcPts val="0"/>
                        </a:spcAft>
                      </a:pPr>
                      <a:r>
                        <a:rPr lang="ro-MD" sz="1200" dirty="0" smtClean="0">
                          <a:effectLst/>
                          <a:latin typeface="Times New Roman" panose="02020603050405020304" pitchFamily="18" charset="0"/>
                          <a:ea typeface="Calibri" panose="020F0502020204030204" pitchFamily="34" charset="0"/>
                          <a:cs typeface="Times New Roman" panose="02020603050405020304" pitchFamily="18" charset="0"/>
                        </a:rPr>
                        <a:t>Contor de apă</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590">
                <a:tc>
                  <a:txBody>
                    <a:bodyPr/>
                    <a:lstStyle/>
                    <a:p>
                      <a:pPr algn="ctr">
                        <a:lnSpc>
                          <a:spcPts val="1320"/>
                        </a:lnSpc>
                        <a:spcAft>
                          <a:spcPts val="0"/>
                        </a:spcAft>
                      </a:pPr>
                      <a:r>
                        <a:rPr lang="ru-RU"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a:lnSpc>
                          <a:spcPts val="1320"/>
                        </a:lnSpc>
                        <a:spcAft>
                          <a:spcPts val="0"/>
                        </a:spcAft>
                      </a:pPr>
                      <a:r>
                        <a:rPr lang="ro-MD"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Segment de unire filetat</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545">
                <a:tc>
                  <a:txBody>
                    <a:bodyPr/>
                    <a:lstStyle/>
                    <a:p>
                      <a:pPr algn="ctr">
                        <a:lnSpc>
                          <a:spcPts val="1335"/>
                        </a:lnSpc>
                        <a:spcAft>
                          <a:spcPts val="0"/>
                        </a:spcAft>
                      </a:pPr>
                      <a:r>
                        <a:rPr lang="ru-RU"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a:lnSpc>
                          <a:spcPts val="1335"/>
                        </a:lnSpc>
                        <a:spcAft>
                          <a:spcPts val="0"/>
                        </a:spcAft>
                      </a:pPr>
                      <a:r>
                        <a:rPr lang="ro-MD" sz="1200" dirty="0" smtClean="0">
                          <a:effectLst/>
                          <a:latin typeface="Times New Roman" panose="02020603050405020304" pitchFamily="18" charset="0"/>
                          <a:ea typeface="Calibri" panose="020F0502020204030204" pitchFamily="34" charset="0"/>
                          <a:cs typeface="Times New Roman" panose="02020603050405020304" pitchFamily="18" charset="0"/>
                        </a:rPr>
                        <a:t>Clapetă</a:t>
                      </a:r>
                      <a:r>
                        <a:rPr lang="ro-MD" sz="1200" baseline="0" dirty="0" smtClean="0">
                          <a:effectLst/>
                          <a:latin typeface="Times New Roman" panose="02020603050405020304" pitchFamily="18" charset="0"/>
                          <a:ea typeface="Calibri" panose="020F0502020204030204" pitchFamily="34" charset="0"/>
                          <a:cs typeface="Times New Roman" panose="02020603050405020304" pitchFamily="18" charset="0"/>
                        </a:rPr>
                        <a:t> de reținere</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Прямоугольник 7"/>
          <p:cNvSpPr/>
          <p:nvPr/>
        </p:nvSpPr>
        <p:spPr>
          <a:xfrm>
            <a:off x="868104" y="1994260"/>
            <a:ext cx="3312445" cy="430887"/>
          </a:xfrm>
          <a:prstGeom prst="rect">
            <a:avLst/>
          </a:prstGeom>
        </p:spPr>
        <p:txBody>
          <a:bodyPr wrap="none">
            <a:spAutoFit/>
          </a:bodyPr>
          <a:lstStyle/>
          <a:p>
            <a:r>
              <a:rPr lang="ro-MD" b="0" dirty="0" smtClean="0">
                <a:solidFill>
                  <a:schemeClr val="accent4">
                    <a:lumMod val="50000"/>
                  </a:schemeClr>
                </a:solidFill>
              </a:rPr>
              <a:t>SCHEMA DE MONTARE</a:t>
            </a:r>
            <a:endParaRPr lang="ru-RU" b="0" dirty="0">
              <a:solidFill>
                <a:schemeClr val="accent4">
                  <a:lumMod val="50000"/>
                </a:schemeClr>
              </a:solidFill>
            </a:endParaRPr>
          </a:p>
        </p:txBody>
      </p:sp>
    </p:spTree>
    <p:extLst>
      <p:ext uri="{BB962C8B-B14F-4D97-AF65-F5344CB8AC3E}">
        <p14:creationId xmlns:p14="http://schemas.microsoft.com/office/powerpoint/2010/main" val="58548387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noProof="0" dirty="0"/>
          </a:p>
        </p:txBody>
      </p:sp>
      <p:sp>
        <p:nvSpPr>
          <p:cNvPr id="6" name="Inhaltsplatzhalter 7"/>
          <p:cNvSpPr txBox="1">
            <a:spLocks/>
          </p:cNvSpPr>
          <p:nvPr/>
        </p:nvSpPr>
        <p:spPr>
          <a:xfrm>
            <a:off x="684213" y="2108200"/>
            <a:ext cx="4481512" cy="26098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În calitate de entitate federală</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GIZ sprijină atingerea obiectivelor Guvernului Germaniei de cooperare internațională și dezvoltare durabilă. </a:t>
            </a:r>
          </a:p>
          <a:p>
            <a:pPr algn="l">
              <a:spcBef>
                <a:spcPts val="0"/>
              </a:spcBef>
              <a:spcAft>
                <a:spcPts val="600"/>
              </a:spcAft>
              <a:defRPr/>
            </a:pPr>
            <a:r>
              <a:rPr lang="ro-RO" sz="1050" dirty="0" smtClean="0">
                <a:solidFill>
                  <a:schemeClr val="tx2">
                    <a:lumMod val="75000"/>
                  </a:schemeClr>
                </a:solidFill>
                <a:latin typeface="Arial" pitchFamily="34" charset="0"/>
                <a:cs typeface="Arial" pitchFamily="34" charset="0"/>
              </a:rPr>
              <a:t>Publicat de</a:t>
            </a:r>
            <a:r>
              <a:rPr lang="en-GB" sz="1050" b="0" dirty="0" smtClean="0">
                <a:solidFill>
                  <a:schemeClr val="tx2">
                    <a:lumMod val="75000"/>
                  </a:schemeClr>
                </a:solidFill>
                <a:latin typeface="Arial" pitchFamily="34" charset="0"/>
                <a:cs typeface="Arial" pitchFamily="34" charset="0"/>
              </a:rPr>
              <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Deutsche </a:t>
            </a:r>
            <a:r>
              <a:rPr lang="de-DE" sz="1050" b="0" dirty="0" smtClean="0">
                <a:solidFill>
                  <a:schemeClr val="tx2">
                    <a:lumMod val="75000"/>
                  </a:schemeClr>
                </a:solidFill>
                <a:latin typeface="Arial" pitchFamily="34" charset="0"/>
                <a:cs typeface="Arial" pitchFamily="34" charset="0"/>
              </a:rPr>
              <a:t>Gesellschaft für</a:t>
            </a:r>
            <a:br>
              <a:rPr lang="de-DE" sz="1050" b="0" dirty="0" smtClean="0">
                <a:solidFill>
                  <a:schemeClr val="tx2">
                    <a:lumMod val="75000"/>
                  </a:schemeClr>
                </a:solidFill>
                <a:latin typeface="Arial" pitchFamily="34" charset="0"/>
                <a:cs typeface="Arial" pitchFamily="34" charset="0"/>
              </a:rPr>
            </a:br>
            <a:r>
              <a:rPr lang="de-DE" sz="1050" b="0" dirty="0" smtClean="0">
                <a:solidFill>
                  <a:schemeClr val="tx2">
                    <a:lumMod val="75000"/>
                  </a:schemeClr>
                </a:solidFill>
                <a:latin typeface="Arial" pitchFamily="34" charset="0"/>
                <a:cs typeface="Arial" pitchFamily="34" charset="0"/>
              </a:rPr>
              <a:t>Internationale Zusammenarbeit </a:t>
            </a:r>
            <a:r>
              <a:rPr lang="en-GB" sz="1050" b="0" dirty="0" smtClean="0">
                <a:solidFill>
                  <a:schemeClr val="tx2">
                    <a:lumMod val="75000"/>
                  </a:schemeClr>
                </a:solidFill>
                <a:latin typeface="Arial" pitchFamily="34" charset="0"/>
                <a:cs typeface="Arial" pitchFamily="34" charset="0"/>
              </a:rPr>
              <a:t>(GIZ) GmbH</a:t>
            </a: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Oficii înregistrate</a:t>
            </a:r>
            <a:r>
              <a:rPr lang="en-GB" sz="1050" b="0" dirty="0" smtClean="0">
                <a:solidFill>
                  <a:schemeClr val="tx2">
                    <a:lumMod val="75000"/>
                  </a:schemeClr>
                </a:solidFill>
                <a:latin typeface="Arial" pitchFamily="34" charset="0"/>
                <a:cs typeface="Arial" pitchFamily="34" charset="0"/>
              </a:rPr>
              <a:t>, Bonn </a:t>
            </a:r>
            <a:r>
              <a:rPr lang="ro-RO" sz="1050" b="0" dirty="0" smtClean="0">
                <a:solidFill>
                  <a:schemeClr val="tx2">
                    <a:lumMod val="75000"/>
                  </a:schemeClr>
                </a:solidFill>
                <a:latin typeface="Arial" pitchFamily="34" charset="0"/>
                <a:cs typeface="Arial" pitchFamily="34" charset="0"/>
              </a:rPr>
              <a:t>și</a:t>
            </a:r>
            <a:r>
              <a:rPr lang="en-GB" sz="1050" b="0" dirty="0" smtClean="0">
                <a:solidFill>
                  <a:schemeClr val="tx2">
                    <a:lumMod val="75000"/>
                  </a:schemeClr>
                </a:solidFill>
                <a:latin typeface="Arial" pitchFamily="34" charset="0"/>
                <a:cs typeface="Arial" pitchFamily="34" charset="0"/>
              </a:rPr>
              <a:t> Eschborn, German</a:t>
            </a:r>
            <a:r>
              <a:rPr lang="ro-RO" sz="1050" b="0" dirty="0" smtClean="0">
                <a:solidFill>
                  <a:schemeClr val="tx2">
                    <a:lumMod val="75000"/>
                  </a:schemeClr>
                </a:solidFill>
                <a:latin typeface="Arial" pitchFamily="34" charset="0"/>
                <a:cs typeface="Arial" pitchFamily="34" charset="0"/>
              </a:rPr>
              <a:t>ia</a:t>
            </a:r>
            <a:endParaRPr lang="en-GB" sz="1050" b="0" dirty="0" smtClean="0">
              <a:solidFill>
                <a:schemeClr val="tx2">
                  <a:lumMod val="75000"/>
                </a:schemeClr>
              </a:solidFill>
              <a:latin typeface="Arial" pitchFamily="34" charset="0"/>
              <a:cs typeface="Arial" pitchFamily="34" charset="0"/>
            </a:endParaRP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Proiectul ”Modernizarea serviciilor publice locale în Republica Moldova”</a:t>
            </a:r>
          </a:p>
          <a:p>
            <a:pPr algn="l">
              <a:spcBef>
                <a:spcPts val="0"/>
              </a:spcBef>
              <a:spcAft>
                <a:spcPts val="600"/>
              </a:spcAft>
              <a:defRPr/>
            </a:pPr>
            <a:r>
              <a:rPr lang="en-GB" sz="1050" b="0" dirty="0" err="1" smtClean="0">
                <a:solidFill>
                  <a:schemeClr val="tx2">
                    <a:lumMod val="75000"/>
                  </a:schemeClr>
                </a:solidFill>
                <a:latin typeface="Arial" pitchFamily="34" charset="0"/>
                <a:cs typeface="Arial" pitchFamily="34" charset="0"/>
              </a:rPr>
              <a:t>Chișinău</a:t>
            </a:r>
            <a:r>
              <a:rPr lang="en-GB" sz="1050" b="0" dirty="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str. </a:t>
            </a:r>
            <a:r>
              <a:rPr lang="en-GB" sz="1050" b="0" dirty="0" err="1" smtClean="0">
                <a:solidFill>
                  <a:schemeClr val="tx2">
                    <a:lumMod val="75000"/>
                  </a:schemeClr>
                </a:solidFill>
                <a:latin typeface="Arial" pitchFamily="34" charset="0"/>
                <a:cs typeface="Arial" pitchFamily="34" charset="0"/>
              </a:rPr>
              <a:t>Bernardazzi</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66</a:t>
            </a:r>
            <a:endParaRPr lang="en-GB" sz="1050" b="0" dirty="0">
              <a:solidFill>
                <a:schemeClr val="tx2">
                  <a:lumMod val="75000"/>
                </a:schemeClr>
              </a:solidFill>
              <a:latin typeface="Arial" pitchFamily="34" charset="0"/>
              <a:cs typeface="Arial" pitchFamily="34" charset="0"/>
            </a:endParaRP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T  + 373 22 22-83-19</a:t>
            </a: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F  + 373 22 </a:t>
            </a:r>
            <a:r>
              <a:rPr lang="en-GB" sz="1050" b="0" dirty="0" smtClean="0">
                <a:solidFill>
                  <a:schemeClr val="tx2">
                    <a:lumMod val="75000"/>
                  </a:schemeClr>
                </a:solidFill>
                <a:latin typeface="Arial" pitchFamily="34" charset="0"/>
                <a:cs typeface="Arial" pitchFamily="34" charset="0"/>
              </a:rPr>
              <a:t>00-02-38</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I	</a:t>
            </a:r>
            <a:r>
              <a:rPr lang="en-GB" sz="1050" b="0" dirty="0" smtClean="0">
                <a:solidFill>
                  <a:schemeClr val="tx2">
                    <a:lumMod val="75000"/>
                  </a:schemeClr>
                </a:solidFill>
                <a:latin typeface="Arial" pitchFamily="34" charset="0"/>
                <a:cs typeface="Arial" pitchFamily="34" charset="0"/>
                <a:hlinkClick r:id="rId2"/>
              </a:rPr>
              <a:t>www.giz.de</a:t>
            </a:r>
            <a:r>
              <a:rPr lang="en-GB" sz="1050" b="0" dirty="0" smtClean="0">
                <a:solidFill>
                  <a:schemeClr val="tx2">
                    <a:lumMod val="75000"/>
                  </a:schemeClr>
                </a:solidFill>
                <a:latin typeface="Arial" pitchFamily="34" charset="0"/>
                <a:cs typeface="Arial" pitchFamily="34" charset="0"/>
              </a:rPr>
              <a:t>, </a:t>
            </a:r>
            <a:r>
              <a:rPr lang="en-GB" sz="1050" b="0" dirty="0" smtClean="0">
                <a:solidFill>
                  <a:schemeClr val="tx2">
                    <a:lumMod val="75000"/>
                  </a:schemeClr>
                </a:solidFill>
                <a:latin typeface="Arial" pitchFamily="34" charset="0"/>
                <a:cs typeface="Arial" pitchFamily="34" charset="0"/>
                <a:hlinkClick r:id="rId3"/>
              </a:rPr>
              <a:t>www.serviciilocale.md</a:t>
            </a:r>
            <a:r>
              <a:rPr lang="en-GB" sz="1050" b="0" dirty="0" smtClean="0">
                <a:solidFill>
                  <a:schemeClr val="tx2">
                    <a:lumMod val="75000"/>
                  </a:schemeClr>
                </a:solidFill>
                <a:latin typeface="Arial" pitchFamily="34" charset="0"/>
                <a:cs typeface="Arial" pitchFamily="34" charset="0"/>
              </a:rPr>
              <a:t> </a:t>
            </a:r>
          </a:p>
          <a:p>
            <a:pPr>
              <a:spcBef>
                <a:spcPts val="0"/>
              </a:spcBef>
              <a:spcAft>
                <a:spcPts val="300"/>
              </a:spcAft>
              <a:defRPr/>
            </a:pPr>
            <a:endParaRPr lang="de-DE" sz="1200" dirty="0" smtClean="0">
              <a:solidFill>
                <a:schemeClr val="tx2">
                  <a:lumMod val="75000"/>
                </a:schemeClr>
              </a:solidFill>
            </a:endParaRPr>
          </a:p>
          <a:p>
            <a:pPr>
              <a:defRPr/>
            </a:pPr>
            <a:endParaRPr lang="de-DE" sz="1200" dirty="0">
              <a:solidFill>
                <a:schemeClr val="tx2">
                  <a:lumMod val="75000"/>
                </a:schemeClr>
              </a:solidFill>
            </a:endParaRPr>
          </a:p>
        </p:txBody>
      </p:sp>
      <p:sp>
        <p:nvSpPr>
          <p:cNvPr id="7" name="Inhaltsplatzhalter 8"/>
          <p:cNvSpPr txBox="1">
            <a:spLocks/>
          </p:cNvSpPr>
          <p:nvPr/>
        </p:nvSpPr>
        <p:spPr>
          <a:xfrm>
            <a:off x="5467350" y="2108200"/>
            <a:ext cx="3005138" cy="3814763"/>
          </a:xfrm>
          <a:prstGeom prst="rect">
            <a:avLst/>
          </a:prstGeom>
        </p:spPr>
        <p:txBody>
          <a:bodyPr vert="horz" lIns="91440" tIns="45720" rIns="91440" bIns="45720" rtlCol="0" anchor="t" anchorCtr="0"/>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defRPr/>
            </a:pPr>
            <a:r>
              <a:rPr lang="en-GB" sz="1050" b="1" dirty="0" err="1" smtClean="0">
                <a:solidFill>
                  <a:schemeClr val="tx2">
                    <a:lumMod val="75000"/>
                  </a:schemeClr>
                </a:solidFill>
                <a:latin typeface="Arial" pitchFamily="34" charset="0"/>
                <a:cs typeface="Arial" pitchFamily="34" charset="0"/>
              </a:rPr>
              <a:t>Autor</a:t>
            </a:r>
            <a:r>
              <a:rPr lang="ro-RO" sz="1050" b="1" dirty="0" smtClean="0">
                <a:solidFill>
                  <a:schemeClr val="tx2">
                    <a:lumMod val="75000"/>
                  </a:schemeClr>
                </a:solidFill>
                <a:latin typeface="Arial" pitchFamily="34" charset="0"/>
                <a:cs typeface="Arial" pitchFamily="34" charset="0"/>
              </a:rPr>
              <a:t>i  </a:t>
            </a:r>
          </a:p>
          <a:p>
            <a:pPr algn="l">
              <a:spcAft>
                <a:spcPts val="600"/>
              </a:spcAft>
              <a:defRPr/>
            </a:pPr>
            <a:r>
              <a:rPr lang="ro-RO" sz="1050" dirty="0" smtClean="0">
                <a:solidFill>
                  <a:schemeClr val="tx2">
                    <a:lumMod val="75000"/>
                  </a:schemeClr>
                </a:solidFill>
                <a:latin typeface="Arial" pitchFamily="34" charset="0"/>
                <a:cs typeface="Arial" pitchFamily="34" charset="0"/>
              </a:rPr>
              <a:t>Andrei Martîneț</a:t>
            </a:r>
            <a:r>
              <a:rPr lang="en-GB" sz="1050" b="1" dirty="0" smtClean="0">
                <a:solidFill>
                  <a:schemeClr val="tx2">
                    <a:lumMod val="75000"/>
                  </a:schemeClr>
                </a:solidFill>
                <a:latin typeface="Arial" pitchFamily="34" charset="0"/>
                <a:cs typeface="Arial" pitchFamily="34" charset="0"/>
              </a:rPr>
              <a:t/>
            </a:r>
            <a:br>
              <a:rPr lang="en-GB" sz="1050" b="1" dirty="0" smtClean="0">
                <a:solidFill>
                  <a:schemeClr val="tx2">
                    <a:lumMod val="75000"/>
                  </a:schemeClr>
                </a:solidFill>
                <a:latin typeface="Arial" pitchFamily="34" charset="0"/>
                <a:cs typeface="Arial" pitchFamily="34" charset="0"/>
              </a:rPr>
            </a:br>
            <a:endParaRPr lang="en-GB" sz="1050" b="0" dirty="0" smtClean="0">
              <a:solidFill>
                <a:schemeClr val="tx2">
                  <a:lumMod val="75000"/>
                </a:schemeClr>
              </a:solidFill>
              <a:latin typeface="Arial" pitchFamily="34" charset="0"/>
              <a:cs typeface="Arial" pitchFamily="34" charset="0"/>
            </a:endParaRPr>
          </a:p>
          <a:p>
            <a:pPr algn="l">
              <a:spcAft>
                <a:spcPts val="300"/>
              </a:spcAft>
              <a:defRPr/>
            </a:pPr>
            <a:endParaRPr lang="en-GB" sz="1050" dirty="0" smtClean="0">
              <a:solidFill>
                <a:schemeClr val="tx2">
                  <a:lumMod val="75000"/>
                </a:schemeClr>
              </a:solidFill>
              <a:latin typeface="Arial" pitchFamily="34" charset="0"/>
              <a:cs typeface="Arial" pitchFamily="34" charset="0"/>
            </a:endParaRPr>
          </a:p>
          <a:p>
            <a:pPr algn="l">
              <a:defRPr/>
            </a:pPr>
            <a:endParaRPr lang="en-GB" sz="1050" dirty="0">
              <a:solidFill>
                <a:schemeClr val="tx2">
                  <a:lumMod val="75000"/>
                </a:schemeClr>
              </a:solidFill>
              <a:latin typeface="Arial" pitchFamily="34" charset="0"/>
              <a:cs typeface="Arial" pitchFamily="34" charset="0"/>
            </a:endParaRPr>
          </a:p>
        </p:txBody>
      </p:sp>
      <p:sp>
        <p:nvSpPr>
          <p:cNvPr id="10" name="Textfeld 9"/>
          <p:cNvSpPr txBox="1">
            <a:spLocks noChangeArrowheads="1"/>
          </p:cNvSpPr>
          <p:nvPr/>
        </p:nvSpPr>
        <p:spPr bwMode="auto">
          <a:xfrm>
            <a:off x="495377" y="4718050"/>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Proiect cofinanțat de </a:t>
            </a:r>
            <a:endParaRPr lang="en-GB" sz="800" b="0" dirty="0">
              <a:solidFill>
                <a:schemeClr val="tx2">
                  <a:lumMod val="75000"/>
                </a:schemeClr>
              </a:solidFill>
            </a:endParaRPr>
          </a:p>
        </p:txBody>
      </p:sp>
      <p:pic>
        <p:nvPicPr>
          <p:cNvPr id="14" name="Picture 2" descr="D:\docs\desktop\ELdZ_Mol_cmyk_ru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sp>
        <p:nvSpPr>
          <p:cNvPr id="18" name="Textfeld 9"/>
          <p:cNvSpPr txBox="1">
            <a:spLocks noChangeArrowheads="1"/>
          </p:cNvSpPr>
          <p:nvPr/>
        </p:nvSpPr>
        <p:spPr bwMode="auto">
          <a:xfrm>
            <a:off x="5555933" y="3908425"/>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În cooperare cu</a:t>
            </a:r>
            <a:endParaRPr lang="en-GB" sz="800" b="0" dirty="0">
              <a:solidFill>
                <a:schemeClr val="tx2">
                  <a:lumMod val="75000"/>
                </a:schemeClr>
              </a:solidFill>
            </a:endParaRPr>
          </a:p>
        </p:txBody>
      </p:sp>
      <p:pic>
        <p:nvPicPr>
          <p:cNvPr id="1026" name="Picture 2" descr="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9605" y="5981404"/>
            <a:ext cx="187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6"/>
          <a:srcRect l="58952" t="9310" b="18235"/>
          <a:stretch/>
        </p:blipFill>
        <p:spPr>
          <a:xfrm>
            <a:off x="5645778" y="4368969"/>
            <a:ext cx="1569656" cy="645115"/>
          </a:xfrm>
          <a:prstGeom prst="rect">
            <a:avLst/>
          </a:prstGeom>
        </p:spPr>
      </p:pic>
      <p:pic>
        <p:nvPicPr>
          <p:cNvPr id="12" name="Picture 11"/>
          <p:cNvPicPr>
            <a:picLocks noChangeAspect="1"/>
          </p:cNvPicPr>
          <p:nvPr/>
        </p:nvPicPr>
        <p:blipFill>
          <a:blip r:embed="rId7"/>
          <a:stretch>
            <a:fillRect/>
          </a:stretch>
        </p:blipFill>
        <p:spPr>
          <a:xfrm>
            <a:off x="2511178" y="5306076"/>
            <a:ext cx="1252884" cy="910215"/>
          </a:xfrm>
          <a:prstGeom prst="rect">
            <a:avLst/>
          </a:prstGeom>
        </p:spPr>
      </p:pic>
      <p:pic>
        <p:nvPicPr>
          <p:cNvPr id="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19434" y="4156749"/>
            <a:ext cx="847626" cy="85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statia2\Desktop\SDC-Rom_CMYK_hoch_pos.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0846" y="5215306"/>
            <a:ext cx="1984375" cy="11588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C:\Users\Stela\Desktop\Logou nou UTM\Logo_inscript_horizontal (1).png"/>
          <p:cNvPicPr/>
          <p:nvPr/>
        </p:nvPicPr>
        <p:blipFill>
          <a:blip r:embed="rId10">
            <a:extLst>
              <a:ext uri="{28A0092B-C50C-407E-A947-70E740481C1C}">
                <a14:useLocalDpi xmlns:a14="http://schemas.microsoft.com/office/drawing/2010/main" val="0"/>
              </a:ext>
            </a:extLst>
          </a:blip>
          <a:srcRect/>
          <a:stretch>
            <a:fillRect/>
          </a:stretch>
        </p:blipFill>
        <p:spPr bwMode="auto">
          <a:xfrm>
            <a:off x="5593291" y="5167947"/>
            <a:ext cx="2635885" cy="655955"/>
          </a:xfrm>
          <a:prstGeom prst="rect">
            <a:avLst/>
          </a:prstGeom>
          <a:noFill/>
          <a:ln>
            <a:noFill/>
          </a:ln>
        </p:spPr>
      </p:pic>
    </p:spTree>
    <p:extLst>
      <p:ext uri="{BB962C8B-B14F-4D97-AF65-F5344CB8AC3E}">
        <p14:creationId xmlns:p14="http://schemas.microsoft.com/office/powerpoint/2010/main" val="128815640"/>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noProof="0" dirty="0"/>
          </a:p>
        </p:txBody>
      </p:sp>
      <p:pic>
        <p:nvPicPr>
          <p:cNvPr id="14" name="Picture 2" descr="D:\docs\desktop\ELdZ_Mol_cmyk_r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6" name="Picture 15" descr="Gopa Log MS cmyk RZ"/>
          <p:cNvPicPr/>
          <p:nvPr/>
        </p:nvPicPr>
        <p:blipFill>
          <a:blip r:embed="rId3">
            <a:extLst>
              <a:ext uri="{28A0092B-C50C-407E-A947-70E740481C1C}">
                <a14:useLocalDpi xmlns:a14="http://schemas.microsoft.com/office/drawing/2010/main" val="0"/>
              </a:ext>
            </a:extLst>
          </a:blip>
          <a:srcRect/>
          <a:stretch>
            <a:fillRect/>
          </a:stretch>
        </p:blipFill>
        <p:spPr bwMode="auto">
          <a:xfrm>
            <a:off x="1405451" y="2793129"/>
            <a:ext cx="2827336" cy="1144690"/>
          </a:xfrm>
          <a:prstGeom prst="rect">
            <a:avLst/>
          </a:prstGeom>
          <a:noFill/>
        </p:spPr>
      </p:pic>
      <p:sp>
        <p:nvSpPr>
          <p:cNvPr id="19" name="Textfeld 5"/>
          <p:cNvSpPr txBox="1"/>
          <p:nvPr/>
        </p:nvSpPr>
        <p:spPr>
          <a:xfrm>
            <a:off x="5395399" y="2428037"/>
            <a:ext cx="1066949" cy="215444"/>
          </a:xfrm>
          <a:prstGeom prst="rect">
            <a:avLst/>
          </a:prstGeom>
          <a:noFill/>
        </p:spPr>
        <p:txBody>
          <a:bodyPr wrap="square" rtlCol="0">
            <a:spAutoFit/>
          </a:bodyPr>
          <a:lstStyle/>
          <a:p>
            <a:r>
              <a:rPr lang="en-US" sz="800" b="0" dirty="0" smtClean="0">
                <a:solidFill>
                  <a:schemeClr val="tx1"/>
                </a:solidFill>
                <a:latin typeface="Arial" pitchFamily="34" charset="0"/>
                <a:cs typeface="Arial" pitchFamily="34" charset="0"/>
              </a:rPr>
              <a:t>Din </a:t>
            </a:r>
            <a:r>
              <a:rPr lang="en-US" sz="800" b="0" dirty="0" err="1" smtClean="0">
                <a:solidFill>
                  <a:schemeClr val="tx1"/>
                </a:solidFill>
                <a:latin typeface="Arial" pitchFamily="34" charset="0"/>
                <a:cs typeface="Arial" pitchFamily="34" charset="0"/>
              </a:rPr>
              <a:t>numele</a:t>
            </a:r>
            <a:endParaRPr lang="en-GB" sz="800" b="0" dirty="0">
              <a:solidFill>
                <a:schemeClr val="tx1"/>
              </a:solidFill>
              <a:latin typeface="Arial" pitchFamily="34" charset="0"/>
              <a:cs typeface="Arial" pitchFamily="34" charset="0"/>
            </a:endParaRPr>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5395399" y="2793129"/>
            <a:ext cx="3400425" cy="914400"/>
          </a:xfrm>
          <a:prstGeom prst="rect">
            <a:avLst/>
          </a:prstGeom>
          <a:noFill/>
        </p:spPr>
      </p:pic>
    </p:spTree>
    <p:extLst>
      <p:ext uri="{BB962C8B-B14F-4D97-AF65-F5344CB8AC3E}">
        <p14:creationId xmlns:p14="http://schemas.microsoft.com/office/powerpoint/2010/main" val="173528085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216870"/>
            <a:ext cx="7776000" cy="617928"/>
          </a:xfrm>
        </p:spPr>
        <p:txBody>
          <a:bodyPr/>
          <a:lstStyle/>
          <a:p>
            <a:pPr algn="ctr"/>
            <a:r>
              <a:rPr lang="ru-RU" sz="3200" dirty="0" smtClean="0">
                <a:solidFill>
                  <a:schemeClr val="accent4">
                    <a:lumMod val="75000"/>
                  </a:schemeClr>
                </a:solidFill>
              </a:rPr>
              <a:t>МЕТ</a:t>
            </a:r>
            <a:r>
              <a:rPr lang="ro-MD" sz="3200" dirty="0" smtClean="0">
                <a:solidFill>
                  <a:schemeClr val="accent4">
                    <a:lumMod val="75000"/>
                  </a:schemeClr>
                </a:solidFill>
              </a:rPr>
              <a:t>ROLOGIA</a:t>
            </a:r>
            <a:r>
              <a:rPr lang="ru-RU" sz="3200" dirty="0">
                <a:solidFill>
                  <a:schemeClr val="accent4">
                    <a:lumMod val="75000"/>
                  </a:schemeClr>
                </a:solidFill>
              </a:rPr>
              <a:t/>
            </a:r>
            <a:br>
              <a:rPr lang="ru-RU" sz="3200" dirty="0">
                <a:solidFill>
                  <a:schemeClr val="accent4">
                    <a:lumMod val="75000"/>
                  </a:schemeClr>
                </a:solidFill>
              </a:rPr>
            </a:b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6" name="Прямоугольник 5"/>
          <p:cNvSpPr/>
          <p:nvPr/>
        </p:nvSpPr>
        <p:spPr>
          <a:xfrm>
            <a:off x="1513642" y="2909450"/>
            <a:ext cx="6618304" cy="830997"/>
          </a:xfrm>
          <a:prstGeom prst="rect">
            <a:avLst/>
          </a:prstGeom>
        </p:spPr>
        <p:txBody>
          <a:bodyPr wrap="square">
            <a:spAutoFit/>
          </a:bodyPr>
          <a:lstStyle/>
          <a:p>
            <a:r>
              <a:rPr lang="ro-MD" sz="2400" dirty="0">
                <a:solidFill>
                  <a:schemeClr val="accent2"/>
                </a:solidFill>
              </a:rPr>
              <a:t>Este știința despre </a:t>
            </a:r>
            <a:r>
              <a:rPr lang="ro-MD" sz="2400" dirty="0" smtClean="0">
                <a:solidFill>
                  <a:schemeClr val="accent2"/>
                </a:solidFill>
              </a:rPr>
              <a:t>măsurări, </a:t>
            </a:r>
            <a:r>
              <a:rPr lang="ro-MD" sz="2400" dirty="0">
                <a:solidFill>
                  <a:schemeClr val="accent2"/>
                </a:solidFill>
              </a:rPr>
              <a:t>metode și mijloace de a obține precizia cerută.</a:t>
            </a:r>
            <a:endParaRPr lang="ru-RU" sz="2400" dirty="0">
              <a:solidFill>
                <a:schemeClr val="accent2"/>
              </a:solidFill>
            </a:endParaRPr>
          </a:p>
        </p:txBody>
      </p:sp>
    </p:spTree>
    <p:extLst>
      <p:ext uri="{BB962C8B-B14F-4D97-AF65-F5344CB8AC3E}">
        <p14:creationId xmlns:p14="http://schemas.microsoft.com/office/powerpoint/2010/main" val="36312987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69708"/>
            <a:ext cx="7776000" cy="617928"/>
          </a:xfrm>
        </p:spPr>
        <p:txBody>
          <a:bodyPr/>
          <a:lstStyle/>
          <a:p>
            <a:pPr algn="ctr"/>
            <a:r>
              <a:rPr lang="ro-MD" sz="3200" dirty="0" smtClean="0">
                <a:solidFill>
                  <a:schemeClr val="accent4">
                    <a:lumMod val="75000"/>
                  </a:schemeClr>
                </a:solidFill>
              </a:rPr>
              <a:t>FURNIZORUL DE APĂ</a:t>
            </a: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448000"/>
            <a:ext cx="7776000" cy="2612272"/>
          </a:xfrm>
        </p:spPr>
        <p:txBody>
          <a:bodyPr/>
          <a:lstStyle/>
          <a:p>
            <a:r>
              <a:rPr lang="ro-MD" sz="2400" dirty="0">
                <a:solidFill>
                  <a:srgbClr val="FF0000"/>
                </a:solidFill>
              </a:rPr>
              <a:t> </a:t>
            </a:r>
            <a:r>
              <a:rPr lang="ro-MD" sz="2400" i="1" dirty="0">
                <a:solidFill>
                  <a:srgbClr val="FF0000"/>
                </a:solidFill>
              </a:rPr>
              <a:t>operator</a:t>
            </a:r>
            <a:r>
              <a:rPr lang="ro-MD" sz="2400" dirty="0">
                <a:solidFill>
                  <a:srgbClr val="FF0000"/>
                </a:solidFill>
              </a:rPr>
              <a:t> – </a:t>
            </a:r>
            <a:r>
              <a:rPr lang="ro-MD" sz="2400" dirty="0">
                <a:solidFill>
                  <a:schemeClr val="accent1">
                    <a:lumMod val="75000"/>
                  </a:schemeClr>
                </a:solidFill>
              </a:rPr>
              <a:t>persoană juridică care dispune, dirijează, exploatează şi întreţine un sistem public de alimentare cu apă şi de canalizare şi furnizează consumatorilor serviciul public de alimentare cu apă şi de canalizare în baza unui contract;</a:t>
            </a:r>
            <a:endParaRPr lang="ru-RU" dirty="0">
              <a:solidFill>
                <a:schemeClr val="accent1">
                  <a:lumMod val="75000"/>
                </a:schemeClr>
              </a:solidFill>
            </a:endParaRPr>
          </a:p>
        </p:txBody>
      </p:sp>
    </p:spTree>
    <p:extLst>
      <p:ext uri="{BB962C8B-B14F-4D97-AF65-F5344CB8AC3E}">
        <p14:creationId xmlns:p14="http://schemas.microsoft.com/office/powerpoint/2010/main" val="271463578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781654" y="2012995"/>
            <a:ext cx="7776000" cy="3816000"/>
          </a:xfrm>
        </p:spPr>
        <p:txBody>
          <a:bodyPr/>
          <a:lstStyle/>
          <a:p>
            <a:r>
              <a:rPr lang="ro-MD" sz="2000" i="1" dirty="0" smtClean="0">
                <a:solidFill>
                  <a:srgbClr val="FF0000"/>
                </a:solidFill>
              </a:rPr>
              <a:t>consumator</a:t>
            </a:r>
            <a:r>
              <a:rPr lang="ro-MD" sz="2000" dirty="0" smtClean="0">
                <a:solidFill>
                  <a:srgbClr val="FF0000"/>
                </a:solidFill>
              </a:rPr>
              <a:t> </a:t>
            </a:r>
            <a:r>
              <a:rPr lang="ro-MD" sz="2000" dirty="0">
                <a:solidFill>
                  <a:schemeClr val="accent1">
                    <a:lumMod val="75000"/>
                  </a:schemeClr>
                </a:solidFill>
              </a:rPr>
              <a:t>– persoană fizică sau juridică care beneficiază de serviciul public de alimentare cu apă şi de canalizare în baza unui contract încheiat cu operatorul;</a:t>
            </a:r>
          </a:p>
          <a:p>
            <a:r>
              <a:rPr lang="ro-MD" sz="2000" dirty="0">
                <a:solidFill>
                  <a:srgbClr val="FF0000"/>
                </a:solidFill>
              </a:rPr>
              <a:t>   </a:t>
            </a:r>
          </a:p>
          <a:p>
            <a:r>
              <a:rPr lang="ro-MD" sz="2000" dirty="0" smtClean="0">
                <a:solidFill>
                  <a:srgbClr val="FF0000"/>
                </a:solidFill>
              </a:rPr>
              <a:t> </a:t>
            </a:r>
            <a:r>
              <a:rPr lang="ro-MD" sz="2000" i="1" dirty="0">
                <a:solidFill>
                  <a:srgbClr val="FF0000"/>
                </a:solidFill>
              </a:rPr>
              <a:t>consumator casnic </a:t>
            </a:r>
            <a:r>
              <a:rPr lang="ro-MD" sz="2000" dirty="0">
                <a:solidFill>
                  <a:schemeClr val="accent1">
                    <a:lumMod val="75000"/>
                  </a:schemeClr>
                </a:solidFill>
              </a:rPr>
              <a:t>– persoană fizică sau juridică care utilizează serviciul public de alimentare cu apă şi de canalizare furnizat de operator, în bază de contract, pentru necesităţi nelegate de activitatea de întreprinzător sau de cea profesională;</a:t>
            </a:r>
            <a:r>
              <a:rPr lang="ro-MD" dirty="0" smtClean="0">
                <a:solidFill>
                  <a:schemeClr val="accent1">
                    <a:lumMod val="75000"/>
                  </a:schemeClr>
                </a:solidFill>
              </a:rPr>
              <a:t> </a:t>
            </a:r>
            <a:endParaRPr lang="ru-RU" dirty="0">
              <a:solidFill>
                <a:schemeClr val="accent1">
                  <a:lumMod val="75000"/>
                </a:schemeClr>
              </a:solidFill>
            </a:endParaRPr>
          </a:p>
        </p:txBody>
      </p:sp>
      <p:sp>
        <p:nvSpPr>
          <p:cNvPr id="6" name="Заголовок 1"/>
          <p:cNvSpPr>
            <a:spLocks noGrp="1"/>
          </p:cNvSpPr>
          <p:nvPr>
            <p:ph type="title"/>
          </p:nvPr>
        </p:nvSpPr>
        <p:spPr>
          <a:xfrm>
            <a:off x="684000" y="1216870"/>
            <a:ext cx="7776000" cy="617928"/>
          </a:xfrm>
        </p:spPr>
        <p:txBody>
          <a:bodyPr/>
          <a:lstStyle/>
          <a:p>
            <a:pPr algn="ctr"/>
            <a:r>
              <a:rPr lang="ro-MD" sz="3200" dirty="0" smtClean="0">
                <a:solidFill>
                  <a:schemeClr val="accent4">
                    <a:lumMod val="75000"/>
                  </a:schemeClr>
                </a:solidFill>
              </a:rPr>
              <a:t>CONSUMATOR DE APĂ</a:t>
            </a:r>
            <a:endParaRPr lang="ru-RU" sz="3200" dirty="0">
              <a:solidFill>
                <a:schemeClr val="accent4">
                  <a:lumMod val="75000"/>
                </a:schemeClr>
              </a:solidFill>
            </a:endParaRPr>
          </a:p>
        </p:txBody>
      </p:sp>
    </p:spTree>
    <p:extLst>
      <p:ext uri="{BB962C8B-B14F-4D97-AF65-F5344CB8AC3E}">
        <p14:creationId xmlns:p14="http://schemas.microsoft.com/office/powerpoint/2010/main" val="142978248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70431" y="1128291"/>
            <a:ext cx="7776000" cy="617928"/>
          </a:xfrm>
        </p:spPr>
        <p:txBody>
          <a:bodyPr/>
          <a:lstStyle/>
          <a:p>
            <a:pPr algn="ctr"/>
            <a:r>
              <a:rPr lang="ro-MD" sz="3200" dirty="0" smtClean="0">
                <a:solidFill>
                  <a:schemeClr val="accent4">
                    <a:lumMod val="75000"/>
                  </a:schemeClr>
                </a:solidFill>
              </a:rPr>
              <a:t>RELAȚII CONTRACTUALE</a:t>
            </a: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408373" y="2101128"/>
            <a:ext cx="8389398" cy="3816000"/>
          </a:xfrm>
        </p:spPr>
        <p:txBody>
          <a:bodyPr/>
          <a:lstStyle/>
          <a:p>
            <a:endParaRPr lang="ru-RU" dirty="0"/>
          </a:p>
        </p:txBody>
      </p:sp>
      <p:sp>
        <p:nvSpPr>
          <p:cNvPr id="6" name="Скругленный прямоугольник 5"/>
          <p:cNvSpPr/>
          <p:nvPr/>
        </p:nvSpPr>
        <p:spPr bwMode="auto">
          <a:xfrm>
            <a:off x="877173" y="3313091"/>
            <a:ext cx="2001953" cy="1015632"/>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lvl="0" algn="ctr"/>
            <a:r>
              <a:rPr lang="ro-MD" sz="1800" dirty="0" smtClean="0">
                <a:solidFill>
                  <a:srgbClr val="0070C0"/>
                </a:solidFill>
              </a:rPr>
              <a:t>FURNIZORUL DE APĂ</a:t>
            </a:r>
            <a:endParaRPr lang="ru-RU" sz="1800" dirty="0">
              <a:solidFill>
                <a:srgbClr val="0070C0"/>
              </a:solidFill>
            </a:endParaRPr>
          </a:p>
        </p:txBody>
      </p:sp>
      <p:sp>
        <p:nvSpPr>
          <p:cNvPr id="7" name="Скругленный прямоугольник 6"/>
          <p:cNvSpPr/>
          <p:nvPr/>
        </p:nvSpPr>
        <p:spPr bwMode="auto">
          <a:xfrm>
            <a:off x="3655273" y="3314811"/>
            <a:ext cx="2154590" cy="1015632"/>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lvl="0"/>
            <a:r>
              <a:rPr lang="ro-MD" sz="1800" dirty="0" smtClean="0">
                <a:solidFill>
                  <a:srgbClr val="0070C0"/>
                </a:solidFill>
              </a:rPr>
              <a:t>MĂSURĂRI VERIDICE</a:t>
            </a:r>
            <a:endParaRPr lang="ru-RU" sz="1800" dirty="0">
              <a:solidFill>
                <a:srgbClr val="0070C0"/>
              </a:solidFill>
            </a:endParaRPr>
          </a:p>
        </p:txBody>
      </p:sp>
      <p:sp>
        <p:nvSpPr>
          <p:cNvPr id="9" name="Скругленный прямоугольник 8"/>
          <p:cNvSpPr/>
          <p:nvPr/>
        </p:nvSpPr>
        <p:spPr bwMode="auto">
          <a:xfrm>
            <a:off x="6573342" y="3313091"/>
            <a:ext cx="2032567" cy="1006755"/>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lvl="0"/>
            <a:r>
              <a:rPr lang="ro-MD" sz="1800" dirty="0" smtClean="0">
                <a:solidFill>
                  <a:srgbClr val="0070C0"/>
                </a:solidFill>
              </a:rPr>
              <a:t>CONSUMATOR DE APĂ</a:t>
            </a:r>
            <a:endParaRPr lang="ru-RU" sz="1800" dirty="0">
              <a:solidFill>
                <a:srgbClr val="0070C0"/>
              </a:solidFill>
            </a:endParaRPr>
          </a:p>
        </p:txBody>
      </p:sp>
      <p:sp>
        <p:nvSpPr>
          <p:cNvPr id="11" name="Стрелка вправо 10"/>
          <p:cNvSpPr/>
          <p:nvPr/>
        </p:nvSpPr>
        <p:spPr bwMode="auto">
          <a:xfrm>
            <a:off x="3014943" y="3617173"/>
            <a:ext cx="566400" cy="40746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ru-RU" sz="2200" b="1" i="0" u="none" strike="noStrike" cap="none" normalizeH="0" baseline="0" smtClean="0">
              <a:ln>
                <a:noFill/>
              </a:ln>
              <a:solidFill>
                <a:srgbClr val="999999"/>
              </a:solidFill>
              <a:effectLst/>
              <a:latin typeface="Arial" charset="0"/>
            </a:endParaRPr>
          </a:p>
        </p:txBody>
      </p:sp>
      <p:sp>
        <p:nvSpPr>
          <p:cNvPr id="12" name="Стрелка вправо 11"/>
          <p:cNvSpPr/>
          <p:nvPr/>
        </p:nvSpPr>
        <p:spPr bwMode="auto">
          <a:xfrm>
            <a:off x="5930940" y="3597893"/>
            <a:ext cx="521325" cy="41123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ru-RU" sz="2200" b="1" i="0" u="none" strike="noStrike" cap="none" normalizeH="0" baseline="0" smtClean="0">
              <a:ln>
                <a:noFill/>
              </a:ln>
              <a:solidFill>
                <a:srgbClr val="999999"/>
              </a:solidFill>
              <a:effectLst/>
              <a:latin typeface="Arial" charset="0"/>
            </a:endParaRPr>
          </a:p>
        </p:txBody>
      </p:sp>
    </p:spTree>
    <p:extLst>
      <p:ext uri="{BB962C8B-B14F-4D97-AF65-F5344CB8AC3E}">
        <p14:creationId xmlns:p14="http://schemas.microsoft.com/office/powerpoint/2010/main" val="381111376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323402"/>
            <a:ext cx="7776000" cy="617928"/>
          </a:xfrm>
        </p:spPr>
        <p:txBody>
          <a:bodyPr/>
          <a:lstStyle/>
          <a:p>
            <a:pPr algn="ctr"/>
            <a:r>
              <a:rPr lang="ro-MD" sz="3200" dirty="0" smtClean="0">
                <a:solidFill>
                  <a:schemeClr val="accent4">
                    <a:lumMod val="75000"/>
                  </a:schemeClr>
                </a:solidFill>
              </a:rPr>
              <a:t>MĂSURĂRI VERIDICE</a:t>
            </a: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448000"/>
            <a:ext cx="7776000" cy="3189320"/>
          </a:xfrm>
        </p:spPr>
        <p:txBody>
          <a:bodyPr/>
          <a:lstStyle/>
          <a:p>
            <a:pPr marL="530352" indent="-457200">
              <a:buAutoNum type="arabicPeriod"/>
            </a:pPr>
            <a:r>
              <a:rPr lang="ro-MD" sz="2400" dirty="0" smtClean="0">
                <a:solidFill>
                  <a:schemeClr val="accent4">
                    <a:lumMod val="50000"/>
                  </a:schemeClr>
                </a:solidFill>
              </a:rPr>
              <a:t>ALEGEREA MIJLOACELOR DE MĂSURARE</a:t>
            </a:r>
            <a:endParaRPr lang="ru-RU" sz="2400" dirty="0">
              <a:solidFill>
                <a:schemeClr val="accent4">
                  <a:lumMod val="50000"/>
                </a:schemeClr>
              </a:solidFill>
            </a:endParaRPr>
          </a:p>
          <a:p>
            <a:pPr marL="530352" indent="-457200">
              <a:buAutoNum type="arabicPeriod"/>
            </a:pPr>
            <a:r>
              <a:rPr lang="ro-MD" sz="2400" dirty="0" smtClean="0">
                <a:solidFill>
                  <a:schemeClr val="accent4">
                    <a:lumMod val="50000"/>
                  </a:schemeClr>
                </a:solidFill>
              </a:rPr>
              <a:t>VERIFICAREA METROLOGICĂ</a:t>
            </a:r>
            <a:endParaRPr lang="ru-RU" sz="2400" dirty="0">
              <a:solidFill>
                <a:schemeClr val="accent4">
                  <a:lumMod val="50000"/>
                </a:schemeClr>
              </a:solidFill>
            </a:endParaRPr>
          </a:p>
          <a:p>
            <a:pPr marL="530352" indent="-457200">
              <a:buAutoNum type="arabicPeriod"/>
            </a:pPr>
            <a:r>
              <a:rPr lang="ro-MD" sz="2400" dirty="0" smtClean="0">
                <a:solidFill>
                  <a:schemeClr val="accent4">
                    <a:lumMod val="50000"/>
                  </a:schemeClr>
                </a:solidFill>
              </a:rPr>
              <a:t>PUNEREA ÎN FUNCȚIUNE</a:t>
            </a:r>
            <a:endParaRPr lang="ru-RU" sz="2400" dirty="0">
              <a:solidFill>
                <a:schemeClr val="accent4">
                  <a:lumMod val="50000"/>
                </a:schemeClr>
              </a:solidFill>
            </a:endParaRPr>
          </a:p>
          <a:p>
            <a:pPr marL="530352" indent="-457200">
              <a:buAutoNum type="arabicPeriod"/>
            </a:pPr>
            <a:r>
              <a:rPr lang="ro-MD" sz="2400" dirty="0" smtClean="0">
                <a:solidFill>
                  <a:schemeClr val="accent4">
                    <a:lumMod val="50000"/>
                  </a:schemeClr>
                </a:solidFill>
              </a:rPr>
              <a:t>PLOMBAREA</a:t>
            </a:r>
            <a:endParaRPr lang="ru-RU" sz="2400" dirty="0">
              <a:solidFill>
                <a:schemeClr val="accent4">
                  <a:lumMod val="50000"/>
                </a:schemeClr>
              </a:solidFill>
            </a:endParaRPr>
          </a:p>
          <a:p>
            <a:pPr marL="530352" indent="-457200">
              <a:buAutoNum type="arabicPeriod"/>
            </a:pPr>
            <a:r>
              <a:rPr lang="ro-MD" sz="2400" dirty="0" smtClean="0">
                <a:solidFill>
                  <a:schemeClr val="accent4">
                    <a:lumMod val="50000"/>
                  </a:schemeClr>
                </a:solidFill>
              </a:rPr>
              <a:t>CITIREA INDICAȚIILOR</a:t>
            </a:r>
            <a:endParaRPr lang="ru-RU" sz="2400" dirty="0">
              <a:solidFill>
                <a:schemeClr val="accent4">
                  <a:lumMod val="50000"/>
                </a:schemeClr>
              </a:solidFill>
            </a:endParaRPr>
          </a:p>
          <a:p>
            <a:pPr marL="530352" indent="-457200">
              <a:buAutoNum type="arabicPeriod"/>
            </a:pPr>
            <a:r>
              <a:rPr lang="ro-MD" sz="2400" dirty="0" smtClean="0">
                <a:solidFill>
                  <a:schemeClr val="accent4">
                    <a:lumMod val="50000"/>
                  </a:schemeClr>
                </a:solidFill>
              </a:rPr>
              <a:t>BALANȚA </a:t>
            </a:r>
            <a:endParaRPr lang="ru-RU" sz="2400" dirty="0">
              <a:solidFill>
                <a:schemeClr val="accent4">
                  <a:lumMod val="50000"/>
                </a:schemeClr>
              </a:solidFill>
            </a:endParaRPr>
          </a:p>
          <a:p>
            <a:endParaRPr lang="ru-RU" dirty="0"/>
          </a:p>
        </p:txBody>
      </p:sp>
    </p:spTree>
    <p:extLst>
      <p:ext uri="{BB962C8B-B14F-4D97-AF65-F5344CB8AC3E}">
        <p14:creationId xmlns:p14="http://schemas.microsoft.com/office/powerpoint/2010/main" val="80083396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6144" y="1163603"/>
            <a:ext cx="7776000" cy="617928"/>
          </a:xfrm>
        </p:spPr>
        <p:txBody>
          <a:bodyPr/>
          <a:lstStyle/>
          <a:p>
            <a:pPr algn="ctr"/>
            <a:r>
              <a:rPr lang="ro-MD" sz="4000" dirty="0" smtClean="0">
                <a:solidFill>
                  <a:schemeClr val="accent4">
                    <a:lumMod val="75000"/>
                  </a:schemeClr>
                </a:solidFill>
              </a:rPr>
              <a:t>ALEGEREA MIJLOACELOR DE MĂSURARE</a:t>
            </a:r>
            <a:endParaRPr lang="ru-RU" sz="40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565646"/>
            <a:ext cx="7776000" cy="3266983"/>
          </a:xfrm>
        </p:spPr>
        <p:txBody>
          <a:bodyPr/>
          <a:lstStyle/>
          <a:p>
            <a:r>
              <a:rPr lang="ro-MD" sz="2800" dirty="0" smtClean="0">
                <a:solidFill>
                  <a:schemeClr val="accent4">
                    <a:lumMod val="50000"/>
                  </a:schemeClr>
                </a:solidFill>
              </a:rPr>
              <a:t>DEFINIREA  FLUXULUI </a:t>
            </a:r>
            <a:r>
              <a:rPr lang="ro-MD" sz="2800" dirty="0">
                <a:solidFill>
                  <a:schemeClr val="accent4">
                    <a:lumMod val="50000"/>
                  </a:schemeClr>
                </a:solidFill>
              </a:rPr>
              <a:t>DE </a:t>
            </a:r>
            <a:r>
              <a:rPr lang="ro-MD" sz="2800" dirty="0" smtClean="0">
                <a:solidFill>
                  <a:schemeClr val="accent4">
                    <a:lumMod val="50000"/>
                  </a:schemeClr>
                </a:solidFill>
              </a:rPr>
              <a:t>APĂ – SUB PRESIUNE SAU GREAVITAȚIONAL</a:t>
            </a:r>
          </a:p>
          <a:p>
            <a:endParaRPr lang="ro-MD" sz="2800" dirty="0">
              <a:solidFill>
                <a:schemeClr val="accent4">
                  <a:lumMod val="50000"/>
                </a:schemeClr>
              </a:solidFill>
            </a:endParaRPr>
          </a:p>
          <a:p>
            <a:r>
              <a:rPr lang="ro-MD" sz="2800" dirty="0" smtClean="0">
                <a:solidFill>
                  <a:schemeClr val="accent4">
                    <a:lumMod val="50000"/>
                  </a:schemeClr>
                </a:solidFill>
              </a:rPr>
              <a:t>DEFINIREA METODEI </a:t>
            </a:r>
            <a:r>
              <a:rPr lang="ro-MD" sz="2800" dirty="0">
                <a:solidFill>
                  <a:schemeClr val="accent4">
                    <a:lumMod val="50000"/>
                  </a:schemeClr>
                </a:solidFill>
              </a:rPr>
              <a:t>DE MĂSURARE A DEBITULUI DE APĂ</a:t>
            </a:r>
            <a:r>
              <a:rPr lang="ro-MD" sz="2800" dirty="0" smtClean="0">
                <a:solidFill>
                  <a:schemeClr val="accent4">
                    <a:lumMod val="50000"/>
                  </a:schemeClr>
                </a:solidFill>
              </a:rPr>
              <a:t>.</a:t>
            </a:r>
            <a:endParaRPr lang="ru-RU" sz="2800" dirty="0">
              <a:solidFill>
                <a:schemeClr val="accent4">
                  <a:lumMod val="50000"/>
                </a:schemeClr>
              </a:solidFill>
            </a:endParaRPr>
          </a:p>
        </p:txBody>
      </p:sp>
    </p:spTree>
    <p:extLst>
      <p:ext uri="{BB962C8B-B14F-4D97-AF65-F5344CB8AC3E}">
        <p14:creationId xmlns:p14="http://schemas.microsoft.com/office/powerpoint/2010/main" val="215226027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01460"/>
            <a:ext cx="7776000" cy="617928"/>
          </a:xfrm>
        </p:spPr>
        <p:txBody>
          <a:bodyPr/>
          <a:lstStyle/>
          <a:p>
            <a:pPr algn="ctr"/>
            <a:r>
              <a:rPr lang="ro-MD" sz="3200" dirty="0">
                <a:solidFill>
                  <a:schemeClr val="accent4">
                    <a:lumMod val="75000"/>
                  </a:schemeClr>
                </a:solidFill>
              </a:rPr>
              <a:t>DEFINIREA  FLUXULUI DE APĂ – SUB PRESIUNE SAU </a:t>
            </a:r>
            <a:r>
              <a:rPr lang="ro-MD" sz="3200" dirty="0" smtClean="0">
                <a:solidFill>
                  <a:schemeClr val="accent4">
                    <a:lumMod val="75000"/>
                  </a:schemeClr>
                </a:solidFill>
              </a:rPr>
              <a:t>GREAVITAȚIONAL</a:t>
            </a:r>
            <a:r>
              <a:rPr lang="ru-RU" sz="3200" dirty="0">
                <a:solidFill>
                  <a:schemeClr val="accent4">
                    <a:lumMod val="75000"/>
                  </a:schemeClr>
                </a:solidFill>
              </a:rPr>
              <a:t/>
            </a:r>
            <a:br>
              <a:rPr lang="ru-RU" sz="3200" dirty="0">
                <a:solidFill>
                  <a:schemeClr val="accent4">
                    <a:lumMod val="75000"/>
                  </a:schemeClr>
                </a:solidFill>
              </a:rPr>
            </a:b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746144" y="2293897"/>
            <a:ext cx="3373095" cy="3816000"/>
          </a:xfrm>
        </p:spPr>
        <p:txBody>
          <a:bodyPr/>
          <a:lstStyle/>
          <a:p>
            <a:pPr marL="137160"/>
            <a:r>
              <a:rPr lang="ro-MD" sz="2000" dirty="0" smtClean="0">
                <a:solidFill>
                  <a:schemeClr val="accent1">
                    <a:lumMod val="75000"/>
                  </a:schemeClr>
                </a:solidFill>
              </a:rPr>
              <a:t>FLUX SUB PRESIUNE</a:t>
            </a:r>
            <a:endParaRPr lang="ru-RU" sz="2000" dirty="0">
              <a:solidFill>
                <a:schemeClr val="accent1">
                  <a:lumMod val="75000"/>
                </a:schemeClr>
              </a:solidFill>
            </a:endParaRPr>
          </a:p>
          <a:p>
            <a:r>
              <a:rPr lang="ro-MD" sz="2000" dirty="0" smtClean="0">
                <a:solidFill>
                  <a:schemeClr val="accent4">
                    <a:lumMod val="50000"/>
                  </a:schemeClr>
                </a:solidFill>
              </a:rPr>
              <a:t>FLUXUL ESTE LIMITAT DIN TOATE PĂRȚILE DE PEREȚII APEDUCTULUI, PRESIUNEA ÎN ORICE PUNCT DE CURGERE ESTE MAI MARE DECÎT CEA ATMOSFERICĂ</a:t>
            </a:r>
            <a:r>
              <a:rPr lang="ru-RU" sz="2000" dirty="0" smtClean="0">
                <a:solidFill>
                  <a:schemeClr val="accent4">
                    <a:lumMod val="50000"/>
                  </a:schemeClr>
                </a:solidFill>
              </a:rPr>
              <a:t>.</a:t>
            </a:r>
            <a:endParaRPr lang="ru-RU" sz="2000" dirty="0">
              <a:solidFill>
                <a:schemeClr val="accent4">
                  <a:lumMod val="50000"/>
                </a:schemeClr>
              </a:solidFill>
            </a:endParaRPr>
          </a:p>
          <a:p>
            <a:r>
              <a:rPr lang="ro-MD" sz="2000" dirty="0" smtClean="0">
                <a:solidFill>
                  <a:schemeClr val="accent4">
                    <a:lumMod val="50000"/>
                  </a:schemeClr>
                </a:solidFill>
              </a:rPr>
              <a:t>CU ALTE CUVINTE APEDUCTUL ESTE UMPLUT COMPLET</a:t>
            </a:r>
            <a:r>
              <a:rPr lang="ru-RU" sz="2000" dirty="0" smtClean="0">
                <a:solidFill>
                  <a:schemeClr val="accent4">
                    <a:lumMod val="50000"/>
                  </a:schemeClr>
                </a:solidFill>
              </a:rPr>
              <a:t>.</a:t>
            </a:r>
            <a:endParaRPr lang="ru-RU" sz="2000" dirty="0">
              <a:solidFill>
                <a:schemeClr val="accent4">
                  <a:lumMod val="50000"/>
                </a:schemeClr>
              </a:solidFill>
            </a:endParaRPr>
          </a:p>
        </p:txBody>
      </p:sp>
      <p:sp>
        <p:nvSpPr>
          <p:cNvPr id="6" name="Прямоугольник 5"/>
          <p:cNvSpPr/>
          <p:nvPr/>
        </p:nvSpPr>
        <p:spPr>
          <a:xfrm>
            <a:off x="4518734" y="2293897"/>
            <a:ext cx="3595456" cy="3477875"/>
          </a:xfrm>
          <a:prstGeom prst="rect">
            <a:avLst/>
          </a:prstGeom>
        </p:spPr>
        <p:txBody>
          <a:bodyPr wrap="square">
            <a:spAutoFit/>
          </a:bodyPr>
          <a:lstStyle/>
          <a:p>
            <a:pPr marL="137160" indent="0">
              <a:buNone/>
            </a:pPr>
            <a:r>
              <a:rPr lang="ro-MD" sz="2000" b="0" dirty="0" smtClean="0">
                <a:solidFill>
                  <a:schemeClr val="accent1">
                    <a:lumMod val="75000"/>
                  </a:schemeClr>
                </a:solidFill>
              </a:rPr>
              <a:t>FLUX GRAVITAȚIONAL</a:t>
            </a:r>
            <a:endParaRPr lang="ru-RU" sz="2000" b="0" dirty="0">
              <a:solidFill>
                <a:srgbClr val="FFFF00"/>
              </a:solidFill>
            </a:endParaRPr>
          </a:p>
          <a:p>
            <a:pPr marL="137160" indent="0">
              <a:buNone/>
            </a:pPr>
            <a:endParaRPr lang="ro-MD" sz="2000" b="0" dirty="0" smtClean="0">
              <a:solidFill>
                <a:schemeClr val="accent4">
                  <a:lumMod val="50000"/>
                </a:schemeClr>
              </a:solidFill>
              <a:latin typeface="+mn-lt"/>
            </a:endParaRPr>
          </a:p>
          <a:p>
            <a:pPr marL="137160" indent="0">
              <a:buNone/>
            </a:pPr>
            <a:r>
              <a:rPr lang="ro-MD" sz="2000" b="0" dirty="0" smtClean="0">
                <a:solidFill>
                  <a:schemeClr val="accent4">
                    <a:lumMod val="50000"/>
                  </a:schemeClr>
                </a:solidFill>
                <a:latin typeface="+mn-lt"/>
              </a:rPr>
              <a:t>FLUXUL DE APĂ ARE SUPRAFAȚĂ LIBERĂ, ASUPRA CĂREIA ACȚIONEAZĂ </a:t>
            </a:r>
            <a:r>
              <a:rPr lang="ro-MD" sz="2000" b="0" dirty="0">
                <a:solidFill>
                  <a:schemeClr val="accent4">
                    <a:lumMod val="50000"/>
                  </a:schemeClr>
                </a:solidFill>
                <a:latin typeface="+mn-lt"/>
              </a:rPr>
              <a:t>PRESIUNEA ATMOSFERICĂ</a:t>
            </a:r>
            <a:r>
              <a:rPr lang="ro-MD" sz="2000" b="0" dirty="0" smtClean="0">
                <a:solidFill>
                  <a:schemeClr val="accent4">
                    <a:lumMod val="50000"/>
                  </a:schemeClr>
                </a:solidFill>
                <a:latin typeface="+mn-lt"/>
              </a:rPr>
              <a:t>.</a:t>
            </a:r>
          </a:p>
          <a:p>
            <a:pPr marL="137160" indent="0">
              <a:buNone/>
            </a:pPr>
            <a:endParaRPr lang="ro-MD" sz="2000" b="0" dirty="0">
              <a:solidFill>
                <a:schemeClr val="accent4">
                  <a:lumMod val="50000"/>
                </a:schemeClr>
              </a:solidFill>
              <a:latin typeface="+mn-lt"/>
            </a:endParaRPr>
          </a:p>
          <a:p>
            <a:pPr marL="137160" indent="0">
              <a:buNone/>
            </a:pPr>
            <a:r>
              <a:rPr lang="ro-MD" sz="2000" b="0" dirty="0" smtClean="0">
                <a:solidFill>
                  <a:schemeClr val="accent4">
                    <a:lumMod val="50000"/>
                  </a:schemeClr>
                </a:solidFill>
                <a:latin typeface="+mn-lt"/>
              </a:rPr>
              <a:t>APEDUCTUL ESTE </a:t>
            </a:r>
            <a:r>
              <a:rPr lang="ro-MD" sz="2000" b="0" dirty="0">
                <a:solidFill>
                  <a:schemeClr val="accent4">
                    <a:lumMod val="50000"/>
                  </a:schemeClr>
                </a:solidFill>
                <a:latin typeface="+mn-lt"/>
              </a:rPr>
              <a:t>DESCHIS SAU NU ESTE UMPLUT PÂNĂ LA CAPĂT.</a:t>
            </a:r>
            <a:endParaRPr lang="ru-RU" sz="2000" b="0" dirty="0">
              <a:solidFill>
                <a:schemeClr val="accent4">
                  <a:lumMod val="50000"/>
                </a:schemeClr>
              </a:solidFill>
              <a:latin typeface="+mn-lt"/>
            </a:endParaRPr>
          </a:p>
        </p:txBody>
      </p:sp>
    </p:spTree>
    <p:extLst>
      <p:ext uri="{BB962C8B-B14F-4D97-AF65-F5344CB8AC3E}">
        <p14:creationId xmlns:p14="http://schemas.microsoft.com/office/powerpoint/2010/main" val="182117632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81359"/>
            <a:ext cx="7776000" cy="617928"/>
          </a:xfrm>
        </p:spPr>
        <p:txBody>
          <a:bodyPr/>
          <a:lstStyle/>
          <a:p>
            <a:pPr algn="ctr"/>
            <a:r>
              <a:rPr lang="ro-MD" sz="3200" dirty="0" smtClean="0">
                <a:solidFill>
                  <a:schemeClr val="accent4">
                    <a:lumMod val="75000"/>
                  </a:schemeClr>
                </a:solidFill>
              </a:rPr>
              <a:t>METODELE DE MĂSURARE</a:t>
            </a:r>
            <a:endParaRPr lang="ru-RU" sz="3200" dirty="0">
              <a:solidFill>
                <a:schemeClr val="accent4">
                  <a:lumMod val="75000"/>
                </a:schemeClr>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755021" y="2181670"/>
            <a:ext cx="7776000" cy="3816000"/>
          </a:xfrm>
        </p:spPr>
        <p:txBody>
          <a:bodyPr/>
          <a:lstStyle/>
          <a:p>
            <a:pPr algn="ctr"/>
            <a:r>
              <a:rPr lang="ro-MD" sz="2400" dirty="0" smtClean="0">
                <a:solidFill>
                  <a:schemeClr val="accent4">
                    <a:lumMod val="50000"/>
                  </a:schemeClr>
                </a:solidFill>
              </a:rPr>
              <a:t>METODA TAXOMETRICĂ</a:t>
            </a:r>
            <a:endParaRPr lang="ru-RU" sz="2400" dirty="0">
              <a:solidFill>
                <a:schemeClr val="accent4">
                  <a:lumMod val="50000"/>
                </a:schemeClr>
              </a:solidFill>
            </a:endParaRPr>
          </a:p>
          <a:p>
            <a:pPr algn="ctr"/>
            <a:r>
              <a:rPr lang="ro-MD" sz="2400" dirty="0" smtClean="0">
                <a:solidFill>
                  <a:schemeClr val="accent4">
                    <a:lumMod val="50000"/>
                  </a:schemeClr>
                </a:solidFill>
              </a:rPr>
              <a:t>METODA DE MĂSURARE A PRESIUNII VARIABILE</a:t>
            </a:r>
            <a:endParaRPr lang="ru-RU" sz="2400" dirty="0" smtClean="0">
              <a:solidFill>
                <a:schemeClr val="accent4">
                  <a:lumMod val="50000"/>
                </a:schemeClr>
              </a:solidFill>
            </a:endParaRPr>
          </a:p>
          <a:p>
            <a:pPr algn="ctr"/>
            <a:r>
              <a:rPr lang="ro-MD" sz="2400" dirty="0" smtClean="0">
                <a:solidFill>
                  <a:schemeClr val="accent4">
                    <a:lumMod val="50000"/>
                  </a:schemeClr>
                </a:solidFill>
              </a:rPr>
              <a:t>METODA ULTRASUNET</a:t>
            </a:r>
            <a:endParaRPr lang="ru-RU" sz="2400" dirty="0">
              <a:solidFill>
                <a:schemeClr val="accent4">
                  <a:lumMod val="50000"/>
                </a:schemeClr>
              </a:solidFill>
            </a:endParaRPr>
          </a:p>
          <a:p>
            <a:pPr algn="ctr"/>
            <a:r>
              <a:rPr lang="ro-MD" sz="2400" dirty="0" smtClean="0">
                <a:solidFill>
                  <a:schemeClr val="accent4">
                    <a:lumMod val="50000"/>
                  </a:schemeClr>
                </a:solidFill>
              </a:rPr>
              <a:t>METODA ELECTROMAGNET</a:t>
            </a:r>
            <a:endParaRPr lang="ru-RU" sz="2400" dirty="0">
              <a:solidFill>
                <a:schemeClr val="accent4">
                  <a:lumMod val="50000"/>
                </a:schemeClr>
              </a:solidFill>
            </a:endParaRPr>
          </a:p>
          <a:p>
            <a:pPr algn="ctr"/>
            <a:r>
              <a:rPr lang="ro-MD" sz="2400" dirty="0" smtClean="0">
                <a:solidFill>
                  <a:schemeClr val="tx1">
                    <a:lumMod val="85000"/>
                    <a:lumOff val="15000"/>
                  </a:schemeClr>
                </a:solidFill>
              </a:rPr>
              <a:t>MĂSURAREA FLUXURILOR GRAVITAȚIONALE</a:t>
            </a:r>
            <a:endParaRPr lang="ru-RU" sz="2400" dirty="0">
              <a:solidFill>
                <a:schemeClr val="tx1">
                  <a:lumMod val="85000"/>
                  <a:lumOff val="15000"/>
                </a:schemeClr>
              </a:solidFill>
            </a:endParaRPr>
          </a:p>
          <a:p>
            <a:pPr algn="ctr"/>
            <a:r>
              <a:rPr lang="ro-MD" sz="2400" dirty="0" smtClean="0">
                <a:solidFill>
                  <a:schemeClr val="accent4">
                    <a:lumMod val="50000"/>
                  </a:schemeClr>
                </a:solidFill>
              </a:rPr>
              <a:t>METODA ACUSTICĂ</a:t>
            </a:r>
            <a:endParaRPr lang="ru-RU" sz="2400" dirty="0">
              <a:solidFill>
                <a:schemeClr val="accent4">
                  <a:lumMod val="50000"/>
                </a:schemeClr>
              </a:solidFill>
            </a:endParaRPr>
          </a:p>
          <a:p>
            <a:pPr algn="ctr"/>
            <a:r>
              <a:rPr lang="ro-MD" sz="2400" dirty="0" smtClean="0">
                <a:solidFill>
                  <a:schemeClr val="accent4">
                    <a:lumMod val="50000"/>
                  </a:schemeClr>
                </a:solidFill>
              </a:rPr>
              <a:t>METODA DOPLER</a:t>
            </a:r>
            <a:endParaRPr lang="ru-RU" sz="2400" dirty="0">
              <a:solidFill>
                <a:schemeClr val="accent4">
                  <a:lumMod val="50000"/>
                </a:schemeClr>
              </a:solidFill>
            </a:endParaRPr>
          </a:p>
          <a:p>
            <a:endParaRPr lang="ru-RU" dirty="0"/>
          </a:p>
        </p:txBody>
      </p:sp>
    </p:spTree>
    <p:extLst>
      <p:ext uri="{BB962C8B-B14F-4D97-AF65-F5344CB8AC3E}">
        <p14:creationId xmlns:p14="http://schemas.microsoft.com/office/powerpoint/2010/main" val="383156474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GIZ_Banner_Kopfzeile-Ausland (3)</Template>
  <TotalTime>1002</TotalTime>
  <Words>582</Words>
  <Application>Microsoft Office PowerPoint</Application>
  <PresentationFormat>Экран (4:3)</PresentationFormat>
  <Paragraphs>197</Paragraphs>
  <Slides>19</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19</vt:i4>
      </vt:variant>
    </vt:vector>
  </HeadingPairs>
  <TitlesOfParts>
    <vt:vector size="26" baseType="lpstr">
      <vt:lpstr>Arial</vt:lpstr>
      <vt:lpstr>Arial Narrow</vt:lpstr>
      <vt:lpstr>Calibri</vt:lpstr>
      <vt:lpstr>Candara</vt:lpstr>
      <vt:lpstr>Symbol</vt:lpstr>
      <vt:lpstr>Times New Roman</vt:lpstr>
      <vt:lpstr>GIZ_Banner_Kopfzeile-Ausland (3)</vt:lpstr>
      <vt:lpstr>Curs de instruire pentru angajaţii serviciilor abonaţi a operatorilor „Apă-Canal”  Modulul 1: Aspecte tehnice în funcţionarea direcţiilor Relaţii cu clienţii pentru Operatorii „Apă – Canal”   Sesiunea 7: Sigilarea contoarelor  Martîneţ Andrei  26 octombrie 2016,  Chișinău</vt:lpstr>
      <vt:lpstr>МЕТROLOGIA </vt:lpstr>
      <vt:lpstr>FURNIZORUL DE APĂ</vt:lpstr>
      <vt:lpstr>CONSUMATOR DE APĂ</vt:lpstr>
      <vt:lpstr>RELAȚII CONTRACTUALE</vt:lpstr>
      <vt:lpstr>MĂSURĂRI VERIDICE</vt:lpstr>
      <vt:lpstr>ALEGEREA MIJLOACELOR DE MĂSURARE</vt:lpstr>
      <vt:lpstr>DEFINIREA  FLUXULUI DE APĂ – SUB PRESIUNE SAU GREAVITAȚIONAL </vt:lpstr>
      <vt:lpstr>METODELE DE MĂSURARE</vt:lpstr>
      <vt:lpstr>METODA TAXOMETRICĂ</vt:lpstr>
      <vt:lpstr>VERIFICAREA METROLOGICĂ</vt:lpstr>
      <vt:lpstr>METODE ȘI ECHIPAMENTE DE TESTARE</vt:lpstr>
      <vt:lpstr>TESTAREA METROLOGICĂ</vt:lpstr>
      <vt:lpstr>CARACTERISTICILE METROLOGICE</vt:lpstr>
      <vt:lpstr>CLASELE METROLOGOCE</vt:lpstr>
      <vt:lpstr>MARJA DE EROARE A MĂSURĂRILOR</vt:lpstr>
      <vt:lpstr>NODUL DE MĂSURARE A VOLUMELOR DE APĂ </vt:lpstr>
      <vt:lpstr>Презентация PowerPoint</vt:lpstr>
      <vt:lpstr>Презентация PowerPoint</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PTO</cp:lastModifiedBy>
  <cp:revision>97</cp:revision>
  <cp:lastPrinted>2012-07-19T10:16:59Z</cp:lastPrinted>
  <dcterms:created xsi:type="dcterms:W3CDTF">2013-09-05T11:54:56Z</dcterms:created>
  <dcterms:modified xsi:type="dcterms:W3CDTF">2016-10-21T06:01:36Z</dcterms:modified>
</cp:coreProperties>
</file>