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1"/>
  </p:sldMasterIdLst>
  <p:notesMasterIdLst>
    <p:notesMasterId r:id="rId12"/>
  </p:notesMasterIdLst>
  <p:handoutMasterIdLst>
    <p:handoutMasterId r:id="rId13"/>
  </p:handoutMasterIdLst>
  <p:sldIdLst>
    <p:sldId id="261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9" r:id="rId10"/>
    <p:sldId id="26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rabie Tudor" initials="VT" lastIdx="4" clrIdx="0">
    <p:extLst>
      <p:ext uri="{19B8F6BF-5375-455C-9EA6-DF929625EA0E}">
        <p15:presenceInfo xmlns:p15="http://schemas.microsoft.com/office/powerpoint/2012/main" userId="2c0fc1f47555c62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3" d="100"/>
          <a:sy n="83" d="100"/>
        </p:scale>
        <p:origin x="614" y="91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7T14:51:00.858" idx="1">
    <p:pos x="7152" y="1584"/>
    <p:text>Groundwater has high level of mineral not suitable for drinking/non compliant with water drinking normes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7T15:01:06.397" idx="3">
    <p:pos x="4462" y="3055"/>
    <p:text>...as demostrative projects</p:text>
    <p:extLst>
      <p:ext uri="{C676402C-5697-4E1C-873F-D02D1690AC5C}">
        <p15:threadingInfo xmlns:p15="http://schemas.microsoft.com/office/powerpoint/2012/main" timeZoneBias="-180"/>
      </p:ext>
    </p:extLst>
  </p:cm>
  <p:cm authorId="1" dt="2018-06-07T15:01:29.126" idx="4">
    <p:pos x="2574" y="2515"/>
    <p:text>I would take off the technical operator. put another point saying a consensus about having a single technical/regional operator for the region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7217FB-65FE-4544-9F59-C13D5DA40E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B44F61F-381C-41A7-AFAB-90FBAF0CF1D7}">
      <dgm:prSet phldrT="[Texte]" custT="1"/>
      <dgm:spPr>
        <a:noFill/>
      </dgm:spPr>
      <dgm:t>
        <a:bodyPr/>
        <a:lstStyle/>
        <a:p>
          <a:r>
            <a:rPr lang="en-US" sz="2400" b="1">
              <a:solidFill>
                <a:schemeClr val="accent4">
                  <a:lumMod val="75000"/>
                </a:schemeClr>
              </a:solidFill>
              <a:latin typeface="+mj-lt"/>
            </a:rPr>
            <a:t>Gathering the means and skills to reach the critical size and think at a proper scale</a:t>
          </a:r>
          <a:endParaRPr lang="fr-FR" sz="2400" b="1" dirty="0">
            <a:solidFill>
              <a:schemeClr val="accent4">
                <a:lumMod val="75000"/>
              </a:schemeClr>
            </a:solidFill>
            <a:latin typeface="+mj-lt"/>
          </a:endParaRPr>
        </a:p>
      </dgm:t>
    </dgm:pt>
    <dgm:pt modelId="{7E6A8C13-4EAE-48AD-825B-9A975C37F885}" type="parTrans" cxnId="{3437AC1C-D972-4D47-95EF-2BCA17A9C1F1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7A6B99E9-2013-4C99-B3AE-EEE0C5E23801}" type="sibTrans" cxnId="{3437AC1C-D972-4D47-95EF-2BCA17A9C1F1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29F7C3D1-D0F1-4A41-A866-84186CFD4C97}">
      <dgm:prSet phldrT="[Texte]" custT="1"/>
      <dgm:spPr>
        <a:noFill/>
      </dgm:spPr>
      <dgm:t>
        <a:bodyPr/>
        <a:lstStyle/>
        <a:p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+mj-lt"/>
            </a:rPr>
            <a:t>Become a credible project owner to design, implement and ensure the decentralized management of drinking water and sanitation projects</a:t>
          </a:r>
          <a:endParaRPr lang="fr-FR" sz="2400" b="1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C3482269-2758-4FDF-BFF1-51017F5FB51C}" type="parTrans" cxnId="{68718E7C-4F10-4BD6-BB59-D177222A3262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174CC781-81C6-4D40-8FD4-D50B55EC656A}" type="sibTrans" cxnId="{68718E7C-4F10-4BD6-BB59-D177222A3262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99D1FF14-C142-47AD-9A31-59AA78869B51}">
      <dgm:prSet phldrT="[Texte]" custT="1"/>
      <dgm:spPr>
        <a:noFill/>
      </dgm:spPr>
      <dgm:t>
        <a:bodyPr/>
        <a:lstStyle/>
        <a:p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+mj-lt"/>
            </a:rPr>
            <a:t>Establish a feasible multi-year </a:t>
          </a:r>
          <a:r>
            <a:rPr lang="en-US" sz="2400" b="1" dirty="0" err="1">
              <a:solidFill>
                <a:schemeClr val="accent6">
                  <a:lumMod val="75000"/>
                </a:schemeClr>
              </a:solidFill>
              <a:latin typeface="+mj-lt"/>
            </a:rPr>
            <a:t>programme</a:t>
          </a:r>
          <a:r>
            <a:rPr lang="en-US" sz="2400" b="1" dirty="0">
              <a:solidFill>
                <a:schemeClr val="accent6">
                  <a:lumMod val="75000"/>
                </a:schemeClr>
              </a:solidFill>
              <a:latin typeface="+mj-lt"/>
            </a:rPr>
            <a:t> for the development of municipal water and sanitation services, taking into account the considerable needs and constraints</a:t>
          </a:r>
          <a:endParaRPr lang="fr-FR" sz="2400" b="1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A4F21DCD-D9A7-4C29-BBAE-15266F5E5971}" type="parTrans" cxnId="{9ADC42C3-AEDE-471F-90F4-DA5BD2EE4932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23535B6A-67AB-44DC-9174-E1FF57EE3F88}" type="sibTrans" cxnId="{9ADC42C3-AEDE-471F-90F4-DA5BD2EE4932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F079464A-190A-43A2-A387-CA5D8F5E5BB5}">
      <dgm:prSet phldrT="[Texte]" custT="1"/>
      <dgm:spPr>
        <a:noFill/>
      </dgm:spPr>
      <dgm:t>
        <a:bodyPr/>
        <a:lstStyle/>
        <a:p>
          <a:r>
            <a:rPr lang="en-US" sz="2400" b="1" dirty="0">
              <a:solidFill>
                <a:schemeClr val="accent1">
                  <a:lumMod val="75000"/>
                </a:schemeClr>
              </a:solidFill>
              <a:latin typeface="+mj-lt"/>
            </a:rPr>
            <a:t>Be a focal point for the local implementation, on the sub-basin of the NIRNOVA, of concrete actions envisaged by the basin management plan of the river PRUT</a:t>
          </a:r>
          <a:endParaRPr lang="fr-FR" sz="2400" b="1" dirty="0">
            <a:solidFill>
              <a:schemeClr val="accent1">
                <a:lumMod val="75000"/>
              </a:schemeClr>
            </a:solidFill>
            <a:latin typeface="+mj-lt"/>
          </a:endParaRPr>
        </a:p>
      </dgm:t>
    </dgm:pt>
    <dgm:pt modelId="{50121D28-7E9E-40C3-BAC4-2270F86AAF9D}" type="parTrans" cxnId="{31908F8E-AC97-44BF-96E9-C2BA447E24F4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370779FB-9722-419E-A75C-1ED08C6C7C6C}" type="sibTrans" cxnId="{31908F8E-AC97-44BF-96E9-C2BA447E24F4}">
      <dgm:prSet/>
      <dgm:spPr/>
      <dgm:t>
        <a:bodyPr/>
        <a:lstStyle/>
        <a:p>
          <a:endParaRPr lang="fr-FR" sz="2000">
            <a:solidFill>
              <a:schemeClr val="tx2"/>
            </a:solidFill>
          </a:endParaRPr>
        </a:p>
      </dgm:t>
    </dgm:pt>
    <dgm:pt modelId="{AC52D8D4-6209-4AB8-9720-99558B7364A8}" type="pres">
      <dgm:prSet presAssocID="{B77217FB-65FE-4544-9F59-C13D5DA40E20}" presName="Name0" presStyleCnt="0">
        <dgm:presLayoutVars>
          <dgm:chMax val="7"/>
          <dgm:chPref val="7"/>
          <dgm:dir/>
        </dgm:presLayoutVars>
      </dgm:prSet>
      <dgm:spPr/>
    </dgm:pt>
    <dgm:pt modelId="{DC5ECEDB-8A4E-4D14-9BA6-86517E58AEAA}" type="pres">
      <dgm:prSet presAssocID="{B77217FB-65FE-4544-9F59-C13D5DA40E20}" presName="Name1" presStyleCnt="0"/>
      <dgm:spPr/>
    </dgm:pt>
    <dgm:pt modelId="{D2FCDE77-F592-4A42-B05D-88303A27B4AA}" type="pres">
      <dgm:prSet presAssocID="{B77217FB-65FE-4544-9F59-C13D5DA40E20}" presName="cycle" presStyleCnt="0"/>
      <dgm:spPr/>
    </dgm:pt>
    <dgm:pt modelId="{71617BA3-9597-4068-9B5C-FCD1AE64D5DA}" type="pres">
      <dgm:prSet presAssocID="{B77217FB-65FE-4544-9F59-C13D5DA40E20}" presName="srcNode" presStyleLbl="node1" presStyleIdx="0" presStyleCnt="4"/>
      <dgm:spPr/>
    </dgm:pt>
    <dgm:pt modelId="{3CA28BA5-482E-4111-850C-D14799A7997F}" type="pres">
      <dgm:prSet presAssocID="{B77217FB-65FE-4544-9F59-C13D5DA40E20}" presName="conn" presStyleLbl="parChTrans1D2" presStyleIdx="0" presStyleCnt="1"/>
      <dgm:spPr/>
    </dgm:pt>
    <dgm:pt modelId="{26EF6D4C-879A-4E95-A8A7-7CA509999926}" type="pres">
      <dgm:prSet presAssocID="{B77217FB-65FE-4544-9F59-C13D5DA40E20}" presName="extraNode" presStyleLbl="node1" presStyleIdx="0" presStyleCnt="4"/>
      <dgm:spPr/>
    </dgm:pt>
    <dgm:pt modelId="{7BAE9E75-9EDE-45B6-B57A-D8C463EA6BC7}" type="pres">
      <dgm:prSet presAssocID="{B77217FB-65FE-4544-9F59-C13D5DA40E20}" presName="dstNode" presStyleLbl="node1" presStyleIdx="0" presStyleCnt="4"/>
      <dgm:spPr/>
    </dgm:pt>
    <dgm:pt modelId="{82E9A88B-8E0F-4FB9-B94A-D32E09D94DB5}" type="pres">
      <dgm:prSet presAssocID="{EB44F61F-381C-41A7-AFAB-90FBAF0CF1D7}" presName="text_1" presStyleLbl="node1" presStyleIdx="0" presStyleCnt="4">
        <dgm:presLayoutVars>
          <dgm:bulletEnabled val="1"/>
        </dgm:presLayoutVars>
      </dgm:prSet>
      <dgm:spPr/>
    </dgm:pt>
    <dgm:pt modelId="{1254DA12-6008-4720-B170-28E25B451816}" type="pres">
      <dgm:prSet presAssocID="{EB44F61F-381C-41A7-AFAB-90FBAF0CF1D7}" presName="accent_1" presStyleCnt="0"/>
      <dgm:spPr/>
    </dgm:pt>
    <dgm:pt modelId="{7317A147-48A5-4A75-9CB6-0813BFE39FBC}" type="pres">
      <dgm:prSet presAssocID="{EB44F61F-381C-41A7-AFAB-90FBAF0CF1D7}" presName="accentRepeatNode" presStyleLbl="solidFgAcc1" presStyleIdx="0" presStyleCnt="4"/>
      <dgm:spPr/>
    </dgm:pt>
    <dgm:pt modelId="{A393BD6C-143F-4B71-BCC5-5AD6C1446F37}" type="pres">
      <dgm:prSet presAssocID="{29F7C3D1-D0F1-4A41-A866-84186CFD4C97}" presName="text_2" presStyleLbl="node1" presStyleIdx="1" presStyleCnt="4">
        <dgm:presLayoutVars>
          <dgm:bulletEnabled val="1"/>
        </dgm:presLayoutVars>
      </dgm:prSet>
      <dgm:spPr/>
    </dgm:pt>
    <dgm:pt modelId="{2211A7D1-ED5B-47F5-B26E-49AEC04B7861}" type="pres">
      <dgm:prSet presAssocID="{29F7C3D1-D0F1-4A41-A866-84186CFD4C97}" presName="accent_2" presStyleCnt="0"/>
      <dgm:spPr/>
    </dgm:pt>
    <dgm:pt modelId="{F90A6122-929F-48F5-B2C8-60063DD5C730}" type="pres">
      <dgm:prSet presAssocID="{29F7C3D1-D0F1-4A41-A866-84186CFD4C97}" presName="accentRepeatNode" presStyleLbl="solidFgAcc1" presStyleIdx="1" presStyleCnt="4"/>
      <dgm:spPr/>
    </dgm:pt>
    <dgm:pt modelId="{85036784-FC5B-4115-B86C-34CCDD4B4762}" type="pres">
      <dgm:prSet presAssocID="{99D1FF14-C142-47AD-9A31-59AA78869B51}" presName="text_3" presStyleLbl="node1" presStyleIdx="2" presStyleCnt="4">
        <dgm:presLayoutVars>
          <dgm:bulletEnabled val="1"/>
        </dgm:presLayoutVars>
      </dgm:prSet>
      <dgm:spPr/>
    </dgm:pt>
    <dgm:pt modelId="{061F5841-0620-4AD2-98EF-0A379CA55C65}" type="pres">
      <dgm:prSet presAssocID="{99D1FF14-C142-47AD-9A31-59AA78869B51}" presName="accent_3" presStyleCnt="0"/>
      <dgm:spPr/>
    </dgm:pt>
    <dgm:pt modelId="{E2A0A4EA-9488-4B73-BA20-BBA2EF8B59B8}" type="pres">
      <dgm:prSet presAssocID="{99D1FF14-C142-47AD-9A31-59AA78869B51}" presName="accentRepeatNode" presStyleLbl="solidFgAcc1" presStyleIdx="2" presStyleCnt="4"/>
      <dgm:spPr/>
    </dgm:pt>
    <dgm:pt modelId="{F79EDFAF-408D-424F-9B46-14E77B8AC827}" type="pres">
      <dgm:prSet presAssocID="{F079464A-190A-43A2-A387-CA5D8F5E5BB5}" presName="text_4" presStyleLbl="node1" presStyleIdx="3" presStyleCnt="4">
        <dgm:presLayoutVars>
          <dgm:bulletEnabled val="1"/>
        </dgm:presLayoutVars>
      </dgm:prSet>
      <dgm:spPr/>
    </dgm:pt>
    <dgm:pt modelId="{8ACCE40C-AD88-446D-B6AC-3E8F75F60E31}" type="pres">
      <dgm:prSet presAssocID="{F079464A-190A-43A2-A387-CA5D8F5E5BB5}" presName="accent_4" presStyleCnt="0"/>
      <dgm:spPr/>
    </dgm:pt>
    <dgm:pt modelId="{B032CF64-2C2A-41A5-B376-A7EFBBBE1A92}" type="pres">
      <dgm:prSet presAssocID="{F079464A-190A-43A2-A387-CA5D8F5E5BB5}" presName="accentRepeatNode" presStyleLbl="solidFgAcc1" presStyleIdx="3" presStyleCnt="4"/>
      <dgm:spPr/>
    </dgm:pt>
  </dgm:ptLst>
  <dgm:cxnLst>
    <dgm:cxn modelId="{49D55C19-EACC-4E14-98CC-96E452C42555}" type="presOf" srcId="{EB44F61F-381C-41A7-AFAB-90FBAF0CF1D7}" destId="{82E9A88B-8E0F-4FB9-B94A-D32E09D94DB5}" srcOrd="0" destOrd="0" presId="urn:microsoft.com/office/officeart/2008/layout/VerticalCurvedList"/>
    <dgm:cxn modelId="{3437AC1C-D972-4D47-95EF-2BCA17A9C1F1}" srcId="{B77217FB-65FE-4544-9F59-C13D5DA40E20}" destId="{EB44F61F-381C-41A7-AFAB-90FBAF0CF1D7}" srcOrd="0" destOrd="0" parTransId="{7E6A8C13-4EAE-48AD-825B-9A975C37F885}" sibTransId="{7A6B99E9-2013-4C99-B3AE-EEE0C5E23801}"/>
    <dgm:cxn modelId="{BCF05921-4308-48D4-93C3-5C7E1D5D588C}" type="presOf" srcId="{99D1FF14-C142-47AD-9A31-59AA78869B51}" destId="{85036784-FC5B-4115-B86C-34CCDD4B4762}" srcOrd="0" destOrd="0" presId="urn:microsoft.com/office/officeart/2008/layout/VerticalCurvedList"/>
    <dgm:cxn modelId="{7BF5CD3D-701B-4A3B-A375-5CF4E1D465BF}" type="presOf" srcId="{F079464A-190A-43A2-A387-CA5D8F5E5BB5}" destId="{F79EDFAF-408D-424F-9B46-14E77B8AC827}" srcOrd="0" destOrd="0" presId="urn:microsoft.com/office/officeart/2008/layout/VerticalCurvedList"/>
    <dgm:cxn modelId="{68718E7C-4F10-4BD6-BB59-D177222A3262}" srcId="{B77217FB-65FE-4544-9F59-C13D5DA40E20}" destId="{29F7C3D1-D0F1-4A41-A866-84186CFD4C97}" srcOrd="1" destOrd="0" parTransId="{C3482269-2758-4FDF-BFF1-51017F5FB51C}" sibTransId="{174CC781-81C6-4D40-8FD4-D50B55EC656A}"/>
    <dgm:cxn modelId="{6FBE4A84-017D-49ED-ADA0-11D3157CC1FD}" type="presOf" srcId="{29F7C3D1-D0F1-4A41-A866-84186CFD4C97}" destId="{A393BD6C-143F-4B71-BCC5-5AD6C1446F37}" srcOrd="0" destOrd="0" presId="urn:microsoft.com/office/officeart/2008/layout/VerticalCurvedList"/>
    <dgm:cxn modelId="{5D15148B-6D04-4BB6-9518-82BCA924B4A2}" type="presOf" srcId="{B77217FB-65FE-4544-9F59-C13D5DA40E20}" destId="{AC52D8D4-6209-4AB8-9720-99558B7364A8}" srcOrd="0" destOrd="0" presId="urn:microsoft.com/office/officeart/2008/layout/VerticalCurvedList"/>
    <dgm:cxn modelId="{31908F8E-AC97-44BF-96E9-C2BA447E24F4}" srcId="{B77217FB-65FE-4544-9F59-C13D5DA40E20}" destId="{F079464A-190A-43A2-A387-CA5D8F5E5BB5}" srcOrd="3" destOrd="0" parTransId="{50121D28-7E9E-40C3-BAC4-2270F86AAF9D}" sibTransId="{370779FB-9722-419E-A75C-1ED08C6C7C6C}"/>
    <dgm:cxn modelId="{B9A94D9C-2101-482B-85D5-663534621F81}" type="presOf" srcId="{7A6B99E9-2013-4C99-B3AE-EEE0C5E23801}" destId="{3CA28BA5-482E-4111-850C-D14799A7997F}" srcOrd="0" destOrd="0" presId="urn:microsoft.com/office/officeart/2008/layout/VerticalCurvedList"/>
    <dgm:cxn modelId="{9ADC42C3-AEDE-471F-90F4-DA5BD2EE4932}" srcId="{B77217FB-65FE-4544-9F59-C13D5DA40E20}" destId="{99D1FF14-C142-47AD-9A31-59AA78869B51}" srcOrd="2" destOrd="0" parTransId="{A4F21DCD-D9A7-4C29-BBAE-15266F5E5971}" sibTransId="{23535B6A-67AB-44DC-9174-E1FF57EE3F88}"/>
    <dgm:cxn modelId="{C5698677-4064-4592-910B-DF03032DF37F}" type="presParOf" srcId="{AC52D8D4-6209-4AB8-9720-99558B7364A8}" destId="{DC5ECEDB-8A4E-4D14-9BA6-86517E58AEAA}" srcOrd="0" destOrd="0" presId="urn:microsoft.com/office/officeart/2008/layout/VerticalCurvedList"/>
    <dgm:cxn modelId="{476140C5-9A10-4ECA-9455-6D2B0741AFED}" type="presParOf" srcId="{DC5ECEDB-8A4E-4D14-9BA6-86517E58AEAA}" destId="{D2FCDE77-F592-4A42-B05D-88303A27B4AA}" srcOrd="0" destOrd="0" presId="urn:microsoft.com/office/officeart/2008/layout/VerticalCurvedList"/>
    <dgm:cxn modelId="{D4DB829A-D8BD-48D4-AE1A-3AAF88EDE216}" type="presParOf" srcId="{D2FCDE77-F592-4A42-B05D-88303A27B4AA}" destId="{71617BA3-9597-4068-9B5C-FCD1AE64D5DA}" srcOrd="0" destOrd="0" presId="urn:microsoft.com/office/officeart/2008/layout/VerticalCurvedList"/>
    <dgm:cxn modelId="{11598678-7C24-4F47-B7E5-E1B76CC80B4A}" type="presParOf" srcId="{D2FCDE77-F592-4A42-B05D-88303A27B4AA}" destId="{3CA28BA5-482E-4111-850C-D14799A7997F}" srcOrd="1" destOrd="0" presId="urn:microsoft.com/office/officeart/2008/layout/VerticalCurvedList"/>
    <dgm:cxn modelId="{86A56A41-D34A-4F29-A9FF-6474892A75F8}" type="presParOf" srcId="{D2FCDE77-F592-4A42-B05D-88303A27B4AA}" destId="{26EF6D4C-879A-4E95-A8A7-7CA509999926}" srcOrd="2" destOrd="0" presId="urn:microsoft.com/office/officeart/2008/layout/VerticalCurvedList"/>
    <dgm:cxn modelId="{ECC7AFC2-6125-4088-B543-1A886923CF96}" type="presParOf" srcId="{D2FCDE77-F592-4A42-B05D-88303A27B4AA}" destId="{7BAE9E75-9EDE-45B6-B57A-D8C463EA6BC7}" srcOrd="3" destOrd="0" presId="urn:microsoft.com/office/officeart/2008/layout/VerticalCurvedList"/>
    <dgm:cxn modelId="{58A0333F-1FA3-4C49-8432-972151183682}" type="presParOf" srcId="{DC5ECEDB-8A4E-4D14-9BA6-86517E58AEAA}" destId="{82E9A88B-8E0F-4FB9-B94A-D32E09D94DB5}" srcOrd="1" destOrd="0" presId="urn:microsoft.com/office/officeart/2008/layout/VerticalCurvedList"/>
    <dgm:cxn modelId="{1231093E-FBA8-46F0-9AA6-12A32990EE01}" type="presParOf" srcId="{DC5ECEDB-8A4E-4D14-9BA6-86517E58AEAA}" destId="{1254DA12-6008-4720-B170-28E25B451816}" srcOrd="2" destOrd="0" presId="urn:microsoft.com/office/officeart/2008/layout/VerticalCurvedList"/>
    <dgm:cxn modelId="{0AB168F1-9EE8-42D8-8CE2-DA517C529A6B}" type="presParOf" srcId="{1254DA12-6008-4720-B170-28E25B451816}" destId="{7317A147-48A5-4A75-9CB6-0813BFE39FBC}" srcOrd="0" destOrd="0" presId="urn:microsoft.com/office/officeart/2008/layout/VerticalCurvedList"/>
    <dgm:cxn modelId="{19F28B82-2DE6-4AC8-A289-890D74664B1C}" type="presParOf" srcId="{DC5ECEDB-8A4E-4D14-9BA6-86517E58AEAA}" destId="{A393BD6C-143F-4B71-BCC5-5AD6C1446F37}" srcOrd="3" destOrd="0" presId="urn:microsoft.com/office/officeart/2008/layout/VerticalCurvedList"/>
    <dgm:cxn modelId="{FE873F88-67DA-4E9B-A0CD-D28F762CD465}" type="presParOf" srcId="{DC5ECEDB-8A4E-4D14-9BA6-86517E58AEAA}" destId="{2211A7D1-ED5B-47F5-B26E-49AEC04B7861}" srcOrd="4" destOrd="0" presId="urn:microsoft.com/office/officeart/2008/layout/VerticalCurvedList"/>
    <dgm:cxn modelId="{EBB2D346-FE4B-4D4F-8BF0-B465E47BCB6E}" type="presParOf" srcId="{2211A7D1-ED5B-47F5-B26E-49AEC04B7861}" destId="{F90A6122-929F-48F5-B2C8-60063DD5C730}" srcOrd="0" destOrd="0" presId="urn:microsoft.com/office/officeart/2008/layout/VerticalCurvedList"/>
    <dgm:cxn modelId="{C7B67329-C7C8-4C7F-838C-6165A2315A45}" type="presParOf" srcId="{DC5ECEDB-8A4E-4D14-9BA6-86517E58AEAA}" destId="{85036784-FC5B-4115-B86C-34CCDD4B4762}" srcOrd="5" destOrd="0" presId="urn:microsoft.com/office/officeart/2008/layout/VerticalCurvedList"/>
    <dgm:cxn modelId="{02C1B58A-DEA8-48F1-B18E-54904D2854D0}" type="presParOf" srcId="{DC5ECEDB-8A4E-4D14-9BA6-86517E58AEAA}" destId="{061F5841-0620-4AD2-98EF-0A379CA55C65}" srcOrd="6" destOrd="0" presId="urn:microsoft.com/office/officeart/2008/layout/VerticalCurvedList"/>
    <dgm:cxn modelId="{A8247B7D-20D7-4757-9FA1-89870696C8ED}" type="presParOf" srcId="{061F5841-0620-4AD2-98EF-0A379CA55C65}" destId="{E2A0A4EA-9488-4B73-BA20-BBA2EF8B59B8}" srcOrd="0" destOrd="0" presId="urn:microsoft.com/office/officeart/2008/layout/VerticalCurvedList"/>
    <dgm:cxn modelId="{F7634A78-EA9B-4604-86A2-19860EABAE09}" type="presParOf" srcId="{DC5ECEDB-8A4E-4D14-9BA6-86517E58AEAA}" destId="{F79EDFAF-408D-424F-9B46-14E77B8AC827}" srcOrd="7" destOrd="0" presId="urn:microsoft.com/office/officeart/2008/layout/VerticalCurvedList"/>
    <dgm:cxn modelId="{06466D9A-3061-4E7A-A019-661B06BEEAB7}" type="presParOf" srcId="{DC5ECEDB-8A4E-4D14-9BA6-86517E58AEAA}" destId="{8ACCE40C-AD88-446D-B6AC-3E8F75F60E31}" srcOrd="8" destOrd="0" presId="urn:microsoft.com/office/officeart/2008/layout/VerticalCurvedList"/>
    <dgm:cxn modelId="{E5466963-EE99-48D5-942A-BA61522C177A}" type="presParOf" srcId="{8ACCE40C-AD88-446D-B6AC-3E8F75F60E31}" destId="{B032CF64-2C2A-41A5-B376-A7EFBBBE1A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28BA5-482E-4111-850C-D14799A7997F}">
      <dsp:nvSpPr>
        <dsp:cNvPr id="0" name=""/>
        <dsp:cNvSpPr/>
      </dsp:nvSpPr>
      <dsp:spPr>
        <a:xfrm>
          <a:off x="-5241400" y="-802778"/>
          <a:ext cx="6241481" cy="6241481"/>
        </a:xfrm>
        <a:prstGeom prst="blockArc">
          <a:avLst>
            <a:gd name="adj1" fmla="val 18900000"/>
            <a:gd name="adj2" fmla="val 2700000"/>
            <a:gd name="adj3" fmla="val 34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E9A88B-8E0F-4FB9-B94A-D32E09D94DB5}">
      <dsp:nvSpPr>
        <dsp:cNvPr id="0" name=""/>
        <dsp:cNvSpPr/>
      </dsp:nvSpPr>
      <dsp:spPr>
        <a:xfrm>
          <a:off x="523615" y="356409"/>
          <a:ext cx="11071418" cy="7131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0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accent4">
                  <a:lumMod val="75000"/>
                </a:schemeClr>
              </a:solidFill>
              <a:latin typeface="+mj-lt"/>
            </a:rPr>
            <a:t>Gathering the means and skills to reach the critical size and think at a proper scale</a:t>
          </a:r>
          <a:endParaRPr lang="fr-FR" sz="2400" b="1" kern="1200" dirty="0">
            <a:solidFill>
              <a:schemeClr val="accent4">
                <a:lumMod val="75000"/>
              </a:schemeClr>
            </a:solidFill>
            <a:latin typeface="+mj-lt"/>
          </a:endParaRPr>
        </a:p>
      </dsp:txBody>
      <dsp:txXfrm>
        <a:off x="523615" y="356409"/>
        <a:ext cx="11071418" cy="713190"/>
      </dsp:txXfrm>
    </dsp:sp>
    <dsp:sp modelId="{7317A147-48A5-4A75-9CB6-0813BFE39FBC}">
      <dsp:nvSpPr>
        <dsp:cNvPr id="0" name=""/>
        <dsp:cNvSpPr/>
      </dsp:nvSpPr>
      <dsp:spPr>
        <a:xfrm>
          <a:off x="77871" y="267261"/>
          <a:ext cx="891488" cy="891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93BD6C-143F-4B71-BCC5-5AD6C1446F37}">
      <dsp:nvSpPr>
        <dsp:cNvPr id="0" name=""/>
        <dsp:cNvSpPr/>
      </dsp:nvSpPr>
      <dsp:spPr>
        <a:xfrm>
          <a:off x="932504" y="1426381"/>
          <a:ext cx="10662530" cy="7131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0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Become a credible project owner to design, implement and ensure the decentralized management of drinking water and sanitation projects</a:t>
          </a:r>
          <a:endParaRPr lang="fr-FR" sz="2400" b="1" kern="1200" dirty="0">
            <a:solidFill>
              <a:schemeClr val="accent6">
                <a:lumMod val="75000"/>
              </a:schemeClr>
            </a:solidFill>
            <a:latin typeface="+mj-lt"/>
          </a:endParaRPr>
        </a:p>
      </dsp:txBody>
      <dsp:txXfrm>
        <a:off x="932504" y="1426381"/>
        <a:ext cx="10662530" cy="713190"/>
      </dsp:txXfrm>
    </dsp:sp>
    <dsp:sp modelId="{F90A6122-929F-48F5-B2C8-60063DD5C730}">
      <dsp:nvSpPr>
        <dsp:cNvPr id="0" name=""/>
        <dsp:cNvSpPr/>
      </dsp:nvSpPr>
      <dsp:spPr>
        <a:xfrm>
          <a:off x="486760" y="1337232"/>
          <a:ext cx="891488" cy="891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36784-FC5B-4115-B86C-34CCDD4B4762}">
      <dsp:nvSpPr>
        <dsp:cNvPr id="0" name=""/>
        <dsp:cNvSpPr/>
      </dsp:nvSpPr>
      <dsp:spPr>
        <a:xfrm>
          <a:off x="932504" y="2496352"/>
          <a:ext cx="10662530" cy="7131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0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Establish a feasible multi-year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  <a:latin typeface="+mj-lt"/>
            </a:rPr>
            <a:t>programme</a:t>
          </a:r>
          <a:r>
            <a:rPr lang="en-US" sz="2400" b="1" kern="1200" dirty="0">
              <a:solidFill>
                <a:schemeClr val="accent6">
                  <a:lumMod val="75000"/>
                </a:schemeClr>
              </a:solidFill>
              <a:latin typeface="+mj-lt"/>
            </a:rPr>
            <a:t> for the development of municipal water and sanitation services, taking into account the considerable needs and constraints</a:t>
          </a:r>
          <a:endParaRPr lang="fr-FR" sz="2400" b="1" kern="1200" dirty="0">
            <a:solidFill>
              <a:schemeClr val="accent6">
                <a:lumMod val="75000"/>
              </a:schemeClr>
            </a:solidFill>
            <a:latin typeface="+mj-lt"/>
          </a:endParaRPr>
        </a:p>
      </dsp:txBody>
      <dsp:txXfrm>
        <a:off x="932504" y="2496352"/>
        <a:ext cx="10662530" cy="713190"/>
      </dsp:txXfrm>
    </dsp:sp>
    <dsp:sp modelId="{E2A0A4EA-9488-4B73-BA20-BBA2EF8B59B8}">
      <dsp:nvSpPr>
        <dsp:cNvPr id="0" name=""/>
        <dsp:cNvSpPr/>
      </dsp:nvSpPr>
      <dsp:spPr>
        <a:xfrm>
          <a:off x="486760" y="2407203"/>
          <a:ext cx="891488" cy="891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EDFAF-408D-424F-9B46-14E77B8AC827}">
      <dsp:nvSpPr>
        <dsp:cNvPr id="0" name=""/>
        <dsp:cNvSpPr/>
      </dsp:nvSpPr>
      <dsp:spPr>
        <a:xfrm>
          <a:off x="523615" y="3566323"/>
          <a:ext cx="11071418" cy="7131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095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1">
                  <a:lumMod val="75000"/>
                </a:schemeClr>
              </a:solidFill>
              <a:latin typeface="+mj-lt"/>
            </a:rPr>
            <a:t>Be a focal point for the local implementation, on the sub-basin of the NIRNOVA, of concrete actions envisaged by the basin management plan of the river PRUT</a:t>
          </a:r>
          <a:endParaRPr lang="fr-FR" sz="2400" b="1" kern="1200" dirty="0">
            <a:solidFill>
              <a:schemeClr val="accent1">
                <a:lumMod val="75000"/>
              </a:schemeClr>
            </a:solidFill>
            <a:latin typeface="+mj-lt"/>
          </a:endParaRPr>
        </a:p>
      </dsp:txBody>
      <dsp:txXfrm>
        <a:off x="523615" y="3566323"/>
        <a:ext cx="11071418" cy="713190"/>
      </dsp:txXfrm>
    </dsp:sp>
    <dsp:sp modelId="{B032CF64-2C2A-41A5-B376-A7EFBBBE1A92}">
      <dsp:nvSpPr>
        <dsp:cNvPr id="0" name=""/>
        <dsp:cNvSpPr/>
      </dsp:nvSpPr>
      <dsp:spPr>
        <a:xfrm>
          <a:off x="77871" y="3477174"/>
          <a:ext cx="891488" cy="8914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7ED9B38-3B2C-499F-B1DF-08089C0C689D}" type="datetime1">
              <a:rPr lang="fr-FR" smtClean="0"/>
              <a:t>14/06/2018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5D9EE4-FD73-441F-9FE4-28084827734D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2869989-EB00-4EE7-BCB5-25BDC5BB29F8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13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40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2816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079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27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168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352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0688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61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7D5E7-2A28-4D1B-AB9E-AD66D7D39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7B8E81-F955-4C09-A8DA-AAF0CC719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C07D9C-8F08-4F14-872C-0421FCD3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408CB-D0D8-4D8F-8D7A-C4F535D72F86}" type="datetime1">
              <a:rPr lang="fr-FR" smtClean="0"/>
              <a:t>14/06/2018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BC2F6C-6F70-4F30-89F5-75E442EBA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8B79A4-F374-4E13-B72C-F337B81B0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123C-9816-4E3F-B76E-B5B434113267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 4">
            <a:extLst>
              <a:ext uri="{FF2B5EF4-FFF2-40B4-BE49-F238E27FC236}">
                <a16:creationId xmlns:a16="http://schemas.microsoft.com/office/drawing/2014/main" id="{BE5058E4-A6D3-4A85-9284-5230FAE21A4E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D29A5D31-115F-4EE9-BA54-1AE9F3A8AFB5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5272BE09-64A2-447C-AB94-784FB82F887E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005C68DE-C283-4C5F-A366-C6382E2A4D62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3CF6D311-8659-463E-94D1-6AE8095674D5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054012A2-F638-4D96-A2A4-254547BEA18D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53A7B03-B085-423B-82DD-EE4400CCCEAD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173C3315-157B-4D84-B357-2B4ECFE54E85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410D9FB-ADCE-4CB6-9107-C03B775CDC78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DAF1055B-6DCF-452A-B930-D0DACE4C6FDF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5728A9B2-340F-41C9-B68A-48E712E133ED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9EE88E1-526F-47EE-A11E-DAACACA483DB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502BD3A0-6CA2-44BB-B0ED-460B5104FA80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0A7F6BF-07B5-4F42-B359-7F546589EE58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46235BBC-8DB2-4607-AAE9-F2D5B6A38E21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1087386-F75A-44A8-9110-F729CAC72D0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7FEFDF2-622F-4E3B-BF46-6FF7674BE897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795A8664-3FA0-42F0-84B1-60A7DA6FCDAB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35C6D532-00D9-484C-BB2D-4122D57AECF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5DE35E8F-6EB0-4DCA-85DC-26A10E0E044F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8F5F53E1-6CA0-4D4F-8E1B-1CDB1B4678D7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308AF35A-DD4A-42FB-9697-F33741B8F392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0E0FD94D-5119-4F56-ABF3-5309F00619DB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26A4CB0D-2695-4382-9939-0ACE64D4810F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81D6FF98-5C71-452F-A6B5-29DDD8D9B0CD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2C295002-7217-4EEC-A9FE-49C8D87629DD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38567E42-9C7A-4E3B-BACE-826120DD9059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4D77D7D0-9FAF-4418-B81F-806358014F4C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55E79FDD-912A-43D9-A638-94EE3EE1B8E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E0A1FFC0-F28C-4509-A3CA-72D68AC0AF9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E728AE29-C016-49E8-8094-3A4D0B63008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983C68F9-383E-4A86-8027-2D66730B1C0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52B8A2E9-7FD0-4ED8-B5B2-BD13F232D00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0CD696C9-3A9C-43B9-9DA9-303B6DF30153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1955779F-E28B-4566-98E8-0052CC375DD7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5816230D-64E5-4D8E-8D53-C7EA46CAE44C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8EAB71FB-97D6-4623-8155-6583D504BAB9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B4B74BA9-0DAB-4961-93D9-A3B2BECC5325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3F408AA6-D226-4628-8C20-16DD4D0CC711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BFB83C3C-51F7-44B9-86C9-D0C428D78E1F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F19E0B21-14C4-4167-BA63-DDA1FF02FE69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3705A878-EC86-4562-BD83-D3AEB6E5A4DE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6AC579F1-6472-4F5E-91A6-1C8BD8DDC56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5213E4E2-9590-450C-9343-9A9F66A8DF81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4BC2D348-DE7D-4CC5-83E0-A067A1AAAFD3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8EB3D611-5917-409A-AC29-E59E15E63D8D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1C69EAD-7745-426B-9597-CF29C58AE74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C72EB18E-742D-4DD1-B376-B9A5D1C7193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0C1F3BE8-7D16-4CF9-9B1F-8DEE0169E47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7D89497F-CBA1-4AB5-8BCE-AC0358D7CC5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D4D7B101-366E-402B-97C4-55954B7AC51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Connecteur droit 57">
            <a:extLst>
              <a:ext uri="{FF2B5EF4-FFF2-40B4-BE49-F238E27FC236}">
                <a16:creationId xmlns:a16="http://schemas.microsoft.com/office/drawing/2014/main" id="{3C7A90D0-925A-4DFB-9863-BF3CE19D5F9C}"/>
              </a:ext>
            </a:extLst>
          </p:cNvPr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03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164FFD-AD81-4212-84A6-1D2637A4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33A3A4-80DA-40FD-8802-60B8E81DE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C6015D-7357-4E00-8DE1-A31AA3D6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BAC6248-C891-4C02-9CAC-9EB22F663375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55B98-4392-47B3-BDA3-4DB058B6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9C3BDA-6052-4945-AF69-EB814B82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3632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BE1D76-9423-41A2-B79A-EEA91159E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6FC68CD-E353-41AA-90F5-B0A88EAE2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4145DD-E617-4E75-AC8C-8AA3494C3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202AD95-774D-4E8B-A21C-A656050F4AD8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1FD8A50-B90B-46E4-AD74-5BB791939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64EA5A-A882-4576-ACC4-A5EE18055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245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714DAE-EFCF-436A-8896-161AC0BA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66867C-4978-433D-82E2-ECD7F4E4D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40D9E5E-7F29-4709-A333-8BADAA33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AEF9ABF-1AF7-41B4-8D2A-473406C344E1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C85DDB-4C8E-456D-B722-19B13A572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C2CAB0-FFDB-481C-9CCD-2DAD2EA22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252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91952-FE3C-4776-9A3A-7AC3E1C4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B34ACD-BF96-4204-B4C9-7EC1920F1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249F39-22BB-4C0E-AAF9-B4F8D3A9D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06F599-F85F-4B27-A8A8-3CF408485375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B72C6E-B976-4E79-B05D-A2609AD9B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6CAE95-93F9-468A-AF4C-FB296A927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1207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90171-EA5F-439B-9C9B-BB4462EBC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E6620C-2303-42BC-815D-A23E89535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305E2BB-EECD-4CF4-9108-048659294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1978D32-8BF3-465B-84BE-B43AF143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8C206AB-511E-4955-A3B8-82270E1F383D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FEC502-8D58-4AE8-B07D-AD71163BB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9E529A8-7A04-4BC0-B8C1-D75AD1DE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341603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B5CFB-D91B-4DCB-8BE4-2FF34822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A32AE8-DEAB-4373-B042-2CD1645EA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E9180E-4E08-4FD9-B08D-67BC8380B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1A56A29-737B-4525-89FA-4FC983D4E5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166D4A7-269E-4586-9DE4-24E7B443E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D1DAC9-3379-4D6B-ACFA-37CD560D8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CA66557-96FF-487F-BE5C-A90B906DDECE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341E46E-D65A-469E-82C2-28804B04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D06F1A-8325-4522-9288-E8397AAA6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9714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D93C8C-38F9-46BE-A856-D1D06594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322452A-EEBB-4714-92EF-5E0CF8B4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0527698-12A8-4334-9A26-950AAF1B583E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D572121-67B3-4C5E-8F8A-AECC9165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C10F7A-3FCE-46BA-906B-4D0C45BE2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72804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1C81E5-131B-49E8-A55E-4E10C28CC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3C8959-FE39-4A19-9BA2-4D2339EDD916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461B016-0029-4AAD-83E0-9B3CC338B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FCB0746-C460-43A6-BFA3-D7827A5C2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5" name="Groupe 160">
            <a:extLst>
              <a:ext uri="{FF2B5EF4-FFF2-40B4-BE49-F238E27FC236}">
                <a16:creationId xmlns:a16="http://schemas.microsoft.com/office/drawing/2014/main" id="{E4230D76-D3F0-4D57-8728-ADA0BABD2DA4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Connecteur droit 5">
              <a:extLst>
                <a:ext uri="{FF2B5EF4-FFF2-40B4-BE49-F238E27FC236}">
                  <a16:creationId xmlns:a16="http://schemas.microsoft.com/office/drawing/2014/main" id="{67291FAB-4CB8-4C0E-8F73-0087D534DE9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45501F2-5414-4B6D-8F08-3AFD00ECD1E5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7464FCBE-F84C-4D41-9D9A-D3C58DE6746C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F9A72EFC-1D35-4504-87F6-2390C6AB2378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9543C41-C5EB-4B9D-B877-E8FB4CC4E364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2829CD87-7B8D-4D4C-A07C-A960B604062D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B7BE4C1C-4227-4E1C-9A8E-B85850119556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269155D5-F201-4160-81A8-1C1B8A5B8D1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5496A03B-6AF6-4257-882A-01C038FB8E9D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B1EB6168-1B12-4E2B-81C8-FEA4AEC43089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716A5F3D-A1A1-4FA0-BEA3-0DB9D1DA27E1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7C9686A-4118-45F5-9416-B1BDD2D7EA54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4BEE1B20-3319-4EF5-B9F8-BA8C146179D6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92AAFBAE-6D53-40C4-8A29-00F6DEBA4D59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9F2AF230-D9A1-40D0-84E1-2EBBB16D2022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04AF1BC-E3E5-4068-8615-892353078C85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A78E628-A39E-437C-8A79-A7B79BAF5F4A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51B85FDE-0092-4F24-86DB-C0BD4A95931E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>
                <a:extLst>
                  <a:ext uri="{FF2B5EF4-FFF2-40B4-BE49-F238E27FC236}">
                    <a16:creationId xmlns:a16="http://schemas.microsoft.com/office/drawing/2014/main" id="{66201FE7-D67C-4F9D-AF96-ADB471A665A7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96CDD25D-034B-43F0-8E38-97A4F8B5E659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A2674C2C-FD3D-4DC1-A63E-5E2DA2EF2066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FF322B25-B2B6-41A0-9271-F492EF4C10C6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72BE6FEB-FF90-4435-9D1E-C57E7B8D9A38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1" name="Connecteur droit 50">
                  <a:extLst>
                    <a:ext uri="{FF2B5EF4-FFF2-40B4-BE49-F238E27FC236}">
                      <a16:creationId xmlns:a16="http://schemas.microsoft.com/office/drawing/2014/main" id="{3BB39218-0D3A-4F0A-BFFF-6A18D1EDD9C7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cteur droit 51">
                  <a:extLst>
                    <a:ext uri="{FF2B5EF4-FFF2-40B4-BE49-F238E27FC236}">
                      <a16:creationId xmlns:a16="http://schemas.microsoft.com/office/drawing/2014/main" id="{963772FE-BD3E-4040-9807-7BE8D7F16C6C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C5095D1C-2A4C-4E85-89F5-57FA3801B9EF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BF23C3D3-EB18-43D6-B106-06AA42DE75E4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BB391020-49AD-4A11-8768-7042443EB231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80AA2EBF-445A-40C6-9C2A-DC24B5B6D83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48ABA4AB-4926-4F9F-9E0F-9599706F159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9CCD6547-4B17-4E68-89DF-22DE3696023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00AB95F1-C3BB-414D-BA29-A5BA18D49BF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0626A378-5629-47EE-B2C5-057D9DBD58E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90AD06D2-019F-4722-BCC4-BE474C157D34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A3EB879E-7BD9-40F8-91C3-52875359F1CA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A36C18E1-F6C1-4AEE-A777-2BF4469962E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6BB849AF-1C22-4BC9-BE9A-30C875DA468B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70FBC2D1-6796-44BF-9906-82152EEC9C03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24C72664-CC00-4ECD-9D5B-E4BEC3B6F889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8AE0297C-BE25-45C1-8C0F-70F4FEA333F0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5" name="Connecteur droit 34">
                  <a:extLst>
                    <a:ext uri="{FF2B5EF4-FFF2-40B4-BE49-F238E27FC236}">
                      <a16:creationId xmlns:a16="http://schemas.microsoft.com/office/drawing/2014/main" id="{6876098B-8BC0-4A39-BE77-6A382733D367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Connecteur droit 35">
                  <a:extLst>
                    <a:ext uri="{FF2B5EF4-FFF2-40B4-BE49-F238E27FC236}">
                      <a16:creationId xmlns:a16="http://schemas.microsoft.com/office/drawing/2014/main" id="{B0255450-0E14-4BBF-A973-BC67AFEB6F74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07407DC2-4DBF-464B-A9B6-A050ECD3745F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55DE96CD-613D-4E1B-991C-9C38976E7736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C09E3594-8AFF-44AC-AF03-BC9712142229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A0E9B5D8-9C1F-4848-8D85-C6ED2CC56FF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4A647CCD-2A24-4239-A0CC-58DA1EC2E73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32A5830F-0AF7-452B-B958-FD6B71F4BB2F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4BF5DFE7-F2AC-47E1-8BB7-15FAF34262B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 189">
                <a:extLst>
                  <a:ext uri="{FF2B5EF4-FFF2-40B4-BE49-F238E27FC236}">
                    <a16:creationId xmlns:a16="http://schemas.microsoft.com/office/drawing/2014/main" id="{E98D1C97-9721-439C-8CDB-A42EAC114D7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46902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ADEDC8-4F61-4D38-ACA2-F4C7B4CC0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8954CC-4B97-4F00-A9C7-6C06B8588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45CA54-B8A2-4F26-830B-6195DAE46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681F14-BDBE-4BC4-8F42-8A6FBCB95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94E0DE-9E7B-48D3-A958-3DE45FBB5304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CD23EB-D572-4C3E-B4C6-2E515B332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9446BD-A8CC-4A71-BC1E-36E81D2E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8" name="Groupe 8">
            <a:extLst>
              <a:ext uri="{FF2B5EF4-FFF2-40B4-BE49-F238E27FC236}">
                <a16:creationId xmlns:a16="http://schemas.microsoft.com/office/drawing/2014/main" id="{32B4AAB2-6EDD-4B2B-A56A-819FBBF3A7BC}"/>
              </a:ext>
            </a:extLst>
          </p:cNvPr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F451096-1706-454F-B0B7-AE123F65FBF6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2FC08B3A-2F00-4516-AD71-94EBDADDEBE2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0436EE49-2323-4AD8-964D-20CB5C235E03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ACB596FC-4D04-4556-8A81-80251FCF38DF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33D53A1E-169A-467A-B3B0-7CE26D033777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A1D915C7-D5C9-462F-A7D9-6E680F6FAECA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F6DB09BF-6B91-4466-9256-378540F09D43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93DE3DF-2ACF-41DE-A102-F886C4CE9E4E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ECB2E5B7-3CB3-48C4-8ADD-67D4A1F3E5FB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57A4D1D9-838D-4167-BA17-07A2EAB19B80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196BB363-7515-49C2-972F-5E3788D7E1B7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10B7E6D7-526E-47D6-8563-8708A57954E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AB0D4967-AC5A-403D-BCF3-1A2151E770F7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17C75D2E-E407-4C21-A494-CB533A328A80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41C63FFB-4067-43B6-9754-9DC5C73F4830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039BF7D1-B791-4273-88FF-1C158D8DADDF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e 25">
              <a:extLst>
                <a:ext uri="{FF2B5EF4-FFF2-40B4-BE49-F238E27FC236}">
                  <a16:creationId xmlns:a16="http://schemas.microsoft.com/office/drawing/2014/main" id="{A567EF02-5D28-45D1-B786-565A436E2F0D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BBC92364-C377-4DDE-84E1-7E804C61663A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2E3E5A6F-62B9-4B71-9896-C5E98931FF76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36B58223-9403-4AA3-AA2B-9FBE06CC4D03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E28A8D4D-9489-4C07-8B49-080B465DCBBE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32BD5759-1794-4AD5-A04B-A9D46137645D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e 47">
                <a:extLst>
                  <a:ext uri="{FF2B5EF4-FFF2-40B4-BE49-F238E27FC236}">
                    <a16:creationId xmlns:a16="http://schemas.microsoft.com/office/drawing/2014/main" id="{848D8799-BA94-47BB-93AE-AD715EBE4164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2F9C8E0B-9ABE-4D03-8E25-1DA84E7B79C9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B7A7E853-28D7-4519-959F-F40E514B44D6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CF71B1D3-55EE-4DA9-9272-6B91B07B1133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21205D00-8A3F-4895-BE35-432747688A1B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>
                  <a:extLst>
                    <a:ext uri="{FF2B5EF4-FFF2-40B4-BE49-F238E27FC236}">
                      <a16:creationId xmlns:a16="http://schemas.microsoft.com/office/drawing/2014/main" id="{FE4363D0-AE9C-47EC-9737-9F325C3DE06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3E7F899D-ECD2-435E-BE0A-219658365ED6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7F6C76AA-C7AD-4680-B3FB-5A82A0DC4A2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9DD95235-A1F3-42CF-9781-990C10D0E889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13C1D7DD-3487-4A4D-98AF-63921340EF4B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>
                <a:extLst>
                  <a:ext uri="{FF2B5EF4-FFF2-40B4-BE49-F238E27FC236}">
                    <a16:creationId xmlns:a16="http://schemas.microsoft.com/office/drawing/2014/main" id="{776592DA-3180-4792-98EF-D657DED161E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e 25">
              <a:extLst>
                <a:ext uri="{FF2B5EF4-FFF2-40B4-BE49-F238E27FC236}">
                  <a16:creationId xmlns:a16="http://schemas.microsoft.com/office/drawing/2014/main" id="{46E46EE5-9EBF-4FF9-A50B-92EF1638EE83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92BD85B5-BCB4-4F25-84B6-A193EFC0DC50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4FCADF2D-FB87-44DC-8FCC-FD8B39933ED0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A8482BBC-A09D-4519-BBC3-650A5BDF938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3C14FB0F-DAD3-4772-9D4D-B301566FB25B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19C077B8-A1E8-43BC-AA60-ACA79414E38A}"/>
                  </a:ext>
                </a:extLst>
              </p:cNvPr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e 31">
                <a:extLst>
                  <a:ext uri="{FF2B5EF4-FFF2-40B4-BE49-F238E27FC236}">
                    <a16:creationId xmlns:a16="http://schemas.microsoft.com/office/drawing/2014/main" id="{5223380D-4BEA-4387-A9F8-CFA94E706161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23992C88-7C60-4F10-AE65-928EE73E3B7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63E10355-4C24-42DE-8E0D-EBDB56FE5C61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EC0E13A4-B200-4E5F-B032-BFC78943761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74B20285-9CDF-4845-B317-939D11779552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Connecteur droit 41">
                  <a:extLst>
                    <a:ext uri="{FF2B5EF4-FFF2-40B4-BE49-F238E27FC236}">
                      <a16:creationId xmlns:a16="http://schemas.microsoft.com/office/drawing/2014/main" id="{E70E2F1F-FE94-4171-9451-C9DB0A594622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C321B94B-6768-4430-ABBD-9CDD6382471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53418A72-7A7E-41A9-9151-D4AC8B0B28D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E4B7F325-62EF-4E79-91A3-E1630A681B3A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D3180DA7-37B6-4B5D-8E85-A3784FDDCC0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E6662ADC-A31C-4F88-9936-E6029FC5AAE0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9" name="Rectangle 6">
            <a:extLst>
              <a:ext uri="{FF2B5EF4-FFF2-40B4-BE49-F238E27FC236}">
                <a16:creationId xmlns:a16="http://schemas.microsoft.com/office/drawing/2014/main" id="{6E9BBE71-FBFC-441E-8363-CF098E1A9CF6}"/>
              </a:ext>
            </a:extLst>
          </p:cNvPr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cxnSp>
        <p:nvCxnSpPr>
          <p:cNvPr id="60" name="Connecteur droit 59">
            <a:extLst>
              <a:ext uri="{FF2B5EF4-FFF2-40B4-BE49-F238E27FC236}">
                <a16:creationId xmlns:a16="http://schemas.microsoft.com/office/drawing/2014/main" id="{45464428-2C10-48B5-8554-65F406A51C17}"/>
              </a:ext>
            </a:extLst>
          </p:cNvPr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46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02280B-EF58-4561-889B-73608EEB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236FD50-9604-429D-988A-E312269E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B015C6-0702-45E8-8638-092D1EA47B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0D5DB9-AB6C-46FE-B48F-0EC981882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83B56-E21D-4BDF-B031-67E9BE0E2C11}" type="datetime1">
              <a:rPr lang="fr-FR" smtClean="0"/>
              <a:t>14/06/2018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6B4322-B3C7-4463-8F12-9AF90B3A7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2AB923-8B3C-4F87-9D9B-F31A2D96B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123C-9816-4E3F-B76E-B5B43411326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8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4DCBC3-AF97-4550-B42F-5A8ED94D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25C203-14B9-41FF-AD42-4099AFF2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62F0DD-D960-4612-A68B-0B6A155BC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B2201D0-C33A-4D3E-AA2F-CEEE1D58898A}" type="datetime1">
              <a:rPr lang="fr-FR" noProof="0" smtClean="0"/>
              <a:t>14/06/2018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60613A-7EA6-4380-88AD-F5116D040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467867-2EA4-4EA4-96A0-3576841C5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grpSp>
        <p:nvGrpSpPr>
          <p:cNvPr id="7" name="Groupe 95">
            <a:extLst>
              <a:ext uri="{FF2B5EF4-FFF2-40B4-BE49-F238E27FC236}">
                <a16:creationId xmlns:a16="http://schemas.microsoft.com/office/drawing/2014/main" id="{D5C3449D-4753-47E8-9906-428726E9451D}"/>
              </a:ext>
            </a:extLst>
          </p:cNvPr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EDB0BC83-2BCD-4E2C-AF64-3315365E04AF}"/>
                </a:ext>
              </a:extLst>
            </p:cNvPr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480441C2-7B30-4447-B9BA-32A9CD21288A}"/>
                </a:ext>
              </a:extLst>
            </p:cNvPr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52B42A58-B6BF-4F5A-9BD6-505C40DE9C99}"/>
                </a:ext>
              </a:extLst>
            </p:cNvPr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118042F2-3287-418C-BF5C-8C7120BA33BA}"/>
                </a:ext>
              </a:extLst>
            </p:cNvPr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8990310-0BDC-49A1-BA37-54181A8BAFB3}"/>
                </a:ext>
              </a:extLst>
            </p:cNvPr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DFC402C7-3900-40BB-8FDE-66DC70536769}"/>
                </a:ext>
              </a:extLst>
            </p:cNvPr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3832F15F-9417-430E-AE5B-2BAE93E86301}"/>
                </a:ext>
              </a:extLst>
            </p:cNvPr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8940864-EFF9-4C7A-A655-BDD5356298C3}"/>
                </a:ext>
              </a:extLst>
            </p:cNvPr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69C334BF-50C6-47B0-A27E-6AFAD0E8D467}"/>
                </a:ext>
              </a:extLst>
            </p:cNvPr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6DD48D1-BE42-4DA6-B977-940DFBD31C73}"/>
                </a:ext>
              </a:extLst>
            </p:cNvPr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F61C7714-F306-487E-B424-56AA7CF7D92C}"/>
                </a:ext>
              </a:extLst>
            </p:cNvPr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229E573-6A7C-4583-A328-27226C5C6F43}"/>
                </a:ext>
              </a:extLst>
            </p:cNvPr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A7CBCEC7-14BE-4C2D-A05B-EEA7F9D573DE}"/>
                </a:ext>
              </a:extLst>
            </p:cNvPr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7699A87A-3F6E-48A8-A57B-EBFC635466E4}"/>
                </a:ext>
              </a:extLst>
            </p:cNvPr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0941EAB-3DA7-4BCC-A535-4ED52F1867FE}"/>
                </a:ext>
              </a:extLst>
            </p:cNvPr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9B2C7D63-ACF6-41BC-94E7-1AA5549339E4}"/>
                </a:ext>
              </a:extLst>
            </p:cNvPr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C894C918-165E-429B-B743-782860AD9F39}"/>
                </a:ext>
              </a:extLst>
            </p:cNvPr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Connecteur droit 41">
                <a:extLst>
                  <a:ext uri="{FF2B5EF4-FFF2-40B4-BE49-F238E27FC236}">
                    <a16:creationId xmlns:a16="http://schemas.microsoft.com/office/drawing/2014/main" id="{76F6BFA7-CF18-46ED-9B65-34F1F7A07F4B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46D9F99A-D151-48CA-94B6-0C990B031E8B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75A3A008-3541-4A67-8265-22BDA61A5E4C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849966BC-791D-431D-A335-91D6CA4924D8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>
                <a:extLst>
                  <a:ext uri="{FF2B5EF4-FFF2-40B4-BE49-F238E27FC236}">
                    <a16:creationId xmlns:a16="http://schemas.microsoft.com/office/drawing/2014/main" id="{4EBE5DDC-8896-475F-B071-F5245AA29900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e 46">
                <a:extLst>
                  <a:ext uri="{FF2B5EF4-FFF2-40B4-BE49-F238E27FC236}">
                    <a16:creationId xmlns:a16="http://schemas.microsoft.com/office/drawing/2014/main" id="{D364786F-4F52-4F65-B25E-F1FA065521EC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Connecteur droit 52">
                  <a:extLst>
                    <a:ext uri="{FF2B5EF4-FFF2-40B4-BE49-F238E27FC236}">
                      <a16:creationId xmlns:a16="http://schemas.microsoft.com/office/drawing/2014/main" id="{56BA3269-5DD1-4F0F-A6DA-5526951A07B3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>
                  <a:extLst>
                    <a:ext uri="{FF2B5EF4-FFF2-40B4-BE49-F238E27FC236}">
                      <a16:creationId xmlns:a16="http://schemas.microsoft.com/office/drawing/2014/main" id="{60AACD4B-D643-4318-AEF2-46529A6A5806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>
                  <a:extLst>
                    <a:ext uri="{FF2B5EF4-FFF2-40B4-BE49-F238E27FC236}">
                      <a16:creationId xmlns:a16="http://schemas.microsoft.com/office/drawing/2014/main" id="{EDB3733F-B7B1-482C-85EE-739C732C683F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Connecteur droit 55">
                  <a:extLst>
                    <a:ext uri="{FF2B5EF4-FFF2-40B4-BE49-F238E27FC236}">
                      <a16:creationId xmlns:a16="http://schemas.microsoft.com/office/drawing/2014/main" id="{860B86C9-8273-4B76-B1B9-5A530C20A38D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>
                  <a:extLst>
                    <a:ext uri="{FF2B5EF4-FFF2-40B4-BE49-F238E27FC236}">
                      <a16:creationId xmlns:a16="http://schemas.microsoft.com/office/drawing/2014/main" id="{46707380-81F6-42D5-A3CB-DD5398E07D10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Connecteur droit 47">
                <a:extLst>
                  <a:ext uri="{FF2B5EF4-FFF2-40B4-BE49-F238E27FC236}">
                    <a16:creationId xmlns:a16="http://schemas.microsoft.com/office/drawing/2014/main" id="{5DF79C28-6262-4490-898D-6267A6CC0A85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8663A9F5-D730-4283-8D48-4CBC4DD8FCA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>
                <a:extLst>
                  <a:ext uri="{FF2B5EF4-FFF2-40B4-BE49-F238E27FC236}">
                    <a16:creationId xmlns:a16="http://schemas.microsoft.com/office/drawing/2014/main" id="{F96F3A1B-392C-4401-8427-15115FF53DEC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>
                <a:extLst>
                  <a:ext uri="{FF2B5EF4-FFF2-40B4-BE49-F238E27FC236}">
                    <a16:creationId xmlns:a16="http://schemas.microsoft.com/office/drawing/2014/main" id="{551AE04B-4AB9-4CF3-B001-DB5826631D71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>
                <a:extLst>
                  <a:ext uri="{FF2B5EF4-FFF2-40B4-BE49-F238E27FC236}">
                    <a16:creationId xmlns:a16="http://schemas.microsoft.com/office/drawing/2014/main" id="{0AD3B891-4A60-47E0-B485-F53F12BBC57D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B56D6D68-E655-44C3-B18B-A5AE9616D3F4}"/>
                </a:ext>
              </a:extLst>
            </p:cNvPr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D5A28E5C-F712-4DEE-8401-939E94555F34}"/>
                  </a:ext>
                </a:extLst>
              </p:cNvPr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4DBE19E-6198-4D6E-80AA-66A27718A7AD}"/>
                  </a:ext>
                </a:extLst>
              </p:cNvPr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D7FCD3DD-E2FE-46BD-8A65-F922388CB256}"/>
                  </a:ext>
                </a:extLst>
              </p:cNvPr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91808BF5-AA3F-43FE-893F-B1B3A9BEF856}"/>
                  </a:ext>
                </a:extLst>
              </p:cNvPr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C692EDC6-03D8-4335-A519-74AB2CDDAA19}"/>
                  </a:ext>
                </a:extLst>
              </p:cNvPr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e 30">
                <a:extLst>
                  <a:ext uri="{FF2B5EF4-FFF2-40B4-BE49-F238E27FC236}">
                    <a16:creationId xmlns:a16="http://schemas.microsoft.com/office/drawing/2014/main" id="{2E3DA083-5972-4C92-853B-5E009DD9808D}"/>
                  </a:ext>
                </a:extLst>
              </p:cNvPr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Connecteur droit 36">
                  <a:extLst>
                    <a:ext uri="{FF2B5EF4-FFF2-40B4-BE49-F238E27FC236}">
                      <a16:creationId xmlns:a16="http://schemas.microsoft.com/office/drawing/2014/main" id="{F5D72FA2-D281-42FC-A6DE-A211DB63022A}"/>
                    </a:ext>
                  </a:extLst>
                </p:cNvPr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cteur droit 37">
                  <a:extLst>
                    <a:ext uri="{FF2B5EF4-FFF2-40B4-BE49-F238E27FC236}">
                      <a16:creationId xmlns:a16="http://schemas.microsoft.com/office/drawing/2014/main" id="{5296B611-098F-4411-A706-80B1DCAB6F05}"/>
                    </a:ext>
                  </a:extLst>
                </p:cNvPr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>
                  <a:extLst>
                    <a:ext uri="{FF2B5EF4-FFF2-40B4-BE49-F238E27FC236}">
                      <a16:creationId xmlns:a16="http://schemas.microsoft.com/office/drawing/2014/main" id="{32E53109-F94C-4D94-A342-487D2C9DFBC5}"/>
                    </a:ext>
                  </a:extLst>
                </p:cNvPr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39">
                  <a:extLst>
                    <a:ext uri="{FF2B5EF4-FFF2-40B4-BE49-F238E27FC236}">
                      <a16:creationId xmlns:a16="http://schemas.microsoft.com/office/drawing/2014/main" id="{72E3840E-952D-4B8E-B58C-E0E6267872B8}"/>
                    </a:ext>
                  </a:extLst>
                </p:cNvPr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Connecteur droit 40">
                  <a:extLst>
                    <a:ext uri="{FF2B5EF4-FFF2-40B4-BE49-F238E27FC236}">
                      <a16:creationId xmlns:a16="http://schemas.microsoft.com/office/drawing/2014/main" id="{767F88BD-4C98-49BD-8378-BE2AC20AE1A6}"/>
                    </a:ext>
                  </a:extLst>
                </p:cNvPr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22E4A0CC-78F9-4EDB-86EE-D7DC25B20EE7}"/>
                  </a:ext>
                </a:extLst>
              </p:cNvPr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B84C3E1F-AE78-4C8A-BB63-3C14C534889E}"/>
                  </a:ext>
                </a:extLst>
              </p:cNvPr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89774635-0046-4495-9C8F-56E5AE4E0644}"/>
                  </a:ext>
                </a:extLst>
              </p:cNvPr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68ABBB20-09E6-4CB0-8F23-A5E67B265B88}"/>
                  </a:ext>
                </a:extLst>
              </p:cNvPr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00A9891D-D1E3-4FC5-8B9B-384628611382}"/>
                  </a:ext>
                </a:extLst>
              </p:cNvPr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8" name="Connecteur droit 147">
            <a:extLst>
              <a:ext uri="{FF2B5EF4-FFF2-40B4-BE49-F238E27FC236}">
                <a16:creationId xmlns:a16="http://schemas.microsoft.com/office/drawing/2014/main" id="{DFCD3193-2E2B-4EBD-A344-FD4A5A283A11}"/>
              </a:ext>
            </a:extLst>
          </p:cNvPr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6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59347" y="2096654"/>
            <a:ext cx="9144000" cy="2826472"/>
          </a:xfrm>
        </p:spPr>
        <p:txBody>
          <a:bodyPr rtlCol="0">
            <a:noAutofit/>
          </a:bodyPr>
          <a:lstStyle/>
          <a:p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Improvement of governance and access to drinking water and sanitation in the rural sub-basin of </a:t>
            </a:r>
            <a:r>
              <a:rPr lang="en-US" sz="4800" b="1" dirty="0" err="1">
                <a:solidFill>
                  <a:schemeClr val="tx2">
                    <a:lumMod val="75000"/>
                  </a:schemeClr>
                </a:solidFill>
              </a:rPr>
              <a:t>Nirnova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 (Moldova)</a:t>
            </a:r>
            <a:endParaRPr lang="fr-FR" sz="3600" b="1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F47E7A14-E274-4ED4-8224-3EBA5E9BC9FF}"/>
              </a:ext>
            </a:extLst>
          </p:cNvPr>
          <p:cNvGrpSpPr>
            <a:grpSpLocks/>
          </p:cNvGrpSpPr>
          <p:nvPr/>
        </p:nvGrpSpPr>
        <p:grpSpPr>
          <a:xfrm>
            <a:off x="5139174" y="102313"/>
            <a:ext cx="1784344" cy="1440160"/>
            <a:chOff x="0" y="0"/>
            <a:chExt cx="808075" cy="648586"/>
          </a:xfrm>
        </p:grpSpPr>
        <p:pic>
          <p:nvPicPr>
            <p:cNvPr id="7" name="Image 6" descr="Afficher l'image d'origine">
              <a:extLst>
                <a:ext uri="{FF2B5EF4-FFF2-40B4-BE49-F238E27FC236}">
                  <a16:creationId xmlns:a16="http://schemas.microsoft.com/office/drawing/2014/main" id="{CC0E9B1E-30D6-4483-8BEC-64B2DE201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4038" cy="6485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 7" descr="Afficher l'image d'origine">
              <a:extLst>
                <a:ext uri="{FF2B5EF4-FFF2-40B4-BE49-F238E27FC236}">
                  <a16:creationId xmlns:a16="http://schemas.microsoft.com/office/drawing/2014/main" id="{D06E03B0-C2F4-497C-9486-76DCC9B554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r="18333"/>
            <a:stretch/>
          </p:blipFill>
          <p:spPr bwMode="auto">
            <a:xfrm>
              <a:off x="414670" y="21265"/>
              <a:ext cx="393405" cy="61668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B3C2291-0363-4580-A9E8-175619EF4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A123C-9816-4E3F-B76E-B5B43411326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7783515-1E50-4581-89BA-D2BE6CF8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10</a:t>
            </a:fld>
            <a:endParaRPr lang="fr-FR" noProof="0"/>
          </a:p>
        </p:txBody>
      </p:sp>
      <p:sp>
        <p:nvSpPr>
          <p:cNvPr id="3" name="Titre 1">
            <a:extLst>
              <a:ext uri="{FF2B5EF4-FFF2-40B4-BE49-F238E27FC236}">
                <a16:creationId xmlns:a16="http://schemas.microsoft.com/office/drawing/2014/main" id="{7F2C39AC-3B08-4E63-9CC3-A88CEA315AE5}"/>
              </a:ext>
            </a:extLst>
          </p:cNvPr>
          <p:cNvSpPr txBox="1">
            <a:spLocks/>
          </p:cNvSpPr>
          <p:nvPr/>
        </p:nvSpPr>
        <p:spPr>
          <a:xfrm>
            <a:off x="838200" y="2766581"/>
            <a:ext cx="10515600" cy="696759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Thank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you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for </a:t>
            </a:r>
            <a:r>
              <a:rPr lang="fr-FR" sz="4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your</a:t>
            </a:r>
            <a:r>
              <a:rPr lang="fr-FR" sz="4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attention</a:t>
            </a:r>
            <a:endParaRPr lang="fr-FR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430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3115"/>
          </a:xfrm>
        </p:spPr>
        <p:txBody>
          <a:bodyPr rtlCol="0">
            <a:normAutofit/>
          </a:bodyPr>
          <a:lstStyle/>
          <a:p>
            <a:pPr rtl="0"/>
            <a:r>
              <a:rPr lang="fr-FR" sz="2800" b="1" dirty="0" err="1">
                <a:solidFill>
                  <a:schemeClr val="tx2"/>
                </a:solidFill>
              </a:rPr>
              <a:t>Decentralized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err="1">
                <a:solidFill>
                  <a:schemeClr val="tx2"/>
                </a:solidFill>
              </a:rPr>
              <a:t>cooperation</a:t>
            </a:r>
            <a:r>
              <a:rPr lang="fr-FR" sz="2800" b="1" dirty="0">
                <a:solidFill>
                  <a:schemeClr val="tx2"/>
                </a:solidFill>
              </a:rPr>
              <a:t> in the </a:t>
            </a:r>
            <a:r>
              <a:rPr lang="fr-FR" sz="2800" b="1" dirty="0" err="1">
                <a:solidFill>
                  <a:schemeClr val="tx2"/>
                </a:solidFill>
              </a:rPr>
              <a:t>field</a:t>
            </a:r>
            <a:r>
              <a:rPr lang="fr-FR" sz="2800" b="1" dirty="0">
                <a:solidFill>
                  <a:schemeClr val="tx2"/>
                </a:solidFill>
              </a:rPr>
              <a:t> of </a:t>
            </a:r>
            <a:r>
              <a:rPr lang="fr-FR" sz="2800" b="1" dirty="0" err="1">
                <a:solidFill>
                  <a:schemeClr val="tx2"/>
                </a:solidFill>
              </a:rPr>
              <a:t>drinking</a:t>
            </a:r>
            <a:r>
              <a:rPr lang="fr-FR" sz="2800" b="1" dirty="0">
                <a:solidFill>
                  <a:schemeClr val="tx2"/>
                </a:solidFill>
              </a:rPr>
              <a:t> water and </a:t>
            </a:r>
            <a:r>
              <a:rPr lang="fr-FR" sz="2800" b="1" dirty="0" err="1">
                <a:solidFill>
                  <a:schemeClr val="tx2"/>
                </a:solidFill>
              </a:rPr>
              <a:t>sanitation</a:t>
            </a:r>
            <a:endParaRPr lang="fr-FR" sz="2800" b="1" dirty="0">
              <a:solidFill>
                <a:schemeClr val="tx2"/>
              </a:solidFill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CB8EE76-29E6-4D3A-9807-586DD28D3024}"/>
              </a:ext>
            </a:extLst>
          </p:cNvPr>
          <p:cNvGrpSpPr/>
          <p:nvPr/>
        </p:nvGrpSpPr>
        <p:grpSpPr>
          <a:xfrm>
            <a:off x="293915" y="1790197"/>
            <a:ext cx="11898085" cy="3905429"/>
            <a:chOff x="293915" y="1678127"/>
            <a:chExt cx="11898085" cy="3905429"/>
          </a:xfrm>
        </p:grpSpPr>
        <p:cxnSp>
          <p:nvCxnSpPr>
            <p:cNvPr id="16" name="Connecteur : en angle 15">
              <a:extLst>
                <a:ext uri="{FF2B5EF4-FFF2-40B4-BE49-F238E27FC236}">
                  <a16:creationId xmlns:a16="http://schemas.microsoft.com/office/drawing/2014/main" id="{BB4648B3-7DD2-4360-A151-5AC6BD8A61C4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 flipV="1">
              <a:off x="3102429" y="2801512"/>
              <a:ext cx="1676400" cy="840161"/>
            </a:xfrm>
            <a:prstGeom prst="bentConnector3">
              <a:avLst>
                <a:gd name="adj1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6EFF779A-19B2-4A56-833C-07E0C320D8CD}"/>
                </a:ext>
              </a:extLst>
            </p:cNvPr>
            <p:cNvGrpSpPr/>
            <p:nvPr/>
          </p:nvGrpSpPr>
          <p:grpSpPr>
            <a:xfrm>
              <a:off x="293915" y="1678127"/>
              <a:ext cx="11898085" cy="3905429"/>
              <a:chOff x="293915" y="1678127"/>
              <a:chExt cx="11898085" cy="3905429"/>
            </a:xfrm>
          </p:grpSpPr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CB88F59-9F54-4855-AD97-651F567B46F2}"/>
                  </a:ext>
                </a:extLst>
              </p:cNvPr>
              <p:cNvSpPr txBox="1"/>
              <p:nvPr/>
            </p:nvSpPr>
            <p:spPr>
              <a:xfrm>
                <a:off x="3456215" y="2035403"/>
                <a:ext cx="10971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FRANCE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BAF20D61-7497-42C9-A8DC-ADFA2E74B2D4}"/>
                  </a:ext>
                </a:extLst>
              </p:cNvPr>
              <p:cNvSpPr txBox="1"/>
              <p:nvPr/>
            </p:nvSpPr>
            <p:spPr>
              <a:xfrm>
                <a:off x="3456215" y="4854052"/>
                <a:ext cx="13988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/>
                  <a:t>MOLDOVA</a:t>
                </a:r>
              </a:p>
            </p:txBody>
          </p:sp>
          <p:grpSp>
            <p:nvGrpSpPr>
              <p:cNvPr id="23" name="Groupe 22">
                <a:extLst>
                  <a:ext uri="{FF2B5EF4-FFF2-40B4-BE49-F238E27FC236}">
                    <a16:creationId xmlns:a16="http://schemas.microsoft.com/office/drawing/2014/main" id="{BCE6ED39-D674-4B8B-A4E2-2747A9CA8456}"/>
                  </a:ext>
                </a:extLst>
              </p:cNvPr>
              <p:cNvGrpSpPr/>
              <p:nvPr/>
            </p:nvGrpSpPr>
            <p:grpSpPr>
              <a:xfrm>
                <a:off x="293915" y="1678127"/>
                <a:ext cx="11898085" cy="3905429"/>
                <a:chOff x="293915" y="1678127"/>
                <a:chExt cx="11898085" cy="3905429"/>
              </a:xfrm>
            </p:grpSpPr>
            <p:sp>
              <p:nvSpPr>
                <p:cNvPr id="8" name="ZoneTexte 7">
                  <a:extLst>
                    <a:ext uri="{FF2B5EF4-FFF2-40B4-BE49-F238E27FC236}">
                      <a16:creationId xmlns:a16="http://schemas.microsoft.com/office/drawing/2014/main" id="{E6D1F1A2-46A6-4E77-BB7C-D10B0B2791B6}"/>
                    </a:ext>
                  </a:extLst>
                </p:cNvPr>
                <p:cNvSpPr txBox="1"/>
                <p:nvPr/>
              </p:nvSpPr>
              <p:spPr>
                <a:xfrm>
                  <a:off x="293915" y="3441612"/>
                  <a:ext cx="2808514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2000" b="1" dirty="0" err="1">
                      <a:solidFill>
                        <a:schemeClr val="tx2"/>
                      </a:solidFill>
                    </a:rPr>
                    <a:t>Solidarity</a:t>
                  </a:r>
                  <a:r>
                    <a:rPr lang="fr-FR" sz="2000" b="1" dirty="0">
                      <a:solidFill>
                        <a:schemeClr val="tx2"/>
                      </a:solidFill>
                    </a:rPr>
                    <a:t> Water Europe</a:t>
                  </a:r>
                </a:p>
                <a:p>
                  <a:r>
                    <a:rPr lang="fr-FR" sz="2000" b="1" dirty="0">
                      <a:solidFill>
                        <a:schemeClr val="tx2"/>
                      </a:solidFill>
                    </a:rPr>
                    <a:t>SEE/SWE</a:t>
                  </a:r>
                </a:p>
              </p:txBody>
            </p:sp>
            <p:sp>
              <p:nvSpPr>
                <p:cNvPr id="9" name="ZoneTexte 8">
                  <a:extLst>
                    <a:ext uri="{FF2B5EF4-FFF2-40B4-BE49-F238E27FC236}">
                      <a16:creationId xmlns:a16="http://schemas.microsoft.com/office/drawing/2014/main" id="{AE11CF93-AD19-47D4-A023-F722C4DE871D}"/>
                    </a:ext>
                  </a:extLst>
                </p:cNvPr>
                <p:cNvSpPr txBox="1"/>
                <p:nvPr/>
              </p:nvSpPr>
              <p:spPr>
                <a:xfrm>
                  <a:off x="4778829" y="1678127"/>
                  <a:ext cx="7413171" cy="22467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Artois Picardie Water Agency (AEAP)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Rhin Meuse Water Agency (AERM)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sz="2000" dirty="0">
                      <a:solidFill>
                        <a:schemeClr val="tx2"/>
                      </a:solidFill>
                    </a:rPr>
                    <a:t>The National School of Water and Environment Engineering of Strasbourg (ENGEES)</a:t>
                  </a:r>
                  <a:endParaRPr lang="fr-FR" sz="2000" dirty="0">
                    <a:solidFill>
                      <a:schemeClr val="tx2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en-US" sz="2000" dirty="0">
                      <a:solidFill>
                        <a:schemeClr val="tx2"/>
                      </a:solidFill>
                    </a:rPr>
                    <a:t>Grand Est Solidarity and </a:t>
                  </a:r>
                  <a:r>
                    <a:rPr lang="en-US" sz="2000" dirty="0" err="1">
                      <a:solidFill>
                        <a:schemeClr val="tx2"/>
                      </a:solidFill>
                    </a:rPr>
                    <a:t>Cooperations</a:t>
                  </a:r>
                  <a:r>
                    <a:rPr lang="en-US" sz="2000" dirty="0">
                      <a:solidFill>
                        <a:schemeClr val="tx2"/>
                      </a:solidFill>
                    </a:rPr>
                    <a:t> for Development (GESCOD)</a:t>
                  </a: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Alsace-Moselle Water and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Sanitation</a:t>
                  </a:r>
                  <a:r>
                    <a:rPr lang="fr-FR" sz="2000" dirty="0">
                      <a:solidFill>
                        <a:schemeClr val="tx2"/>
                      </a:solidFill>
                    </a:rPr>
                    <a:t> Inter-municipal Structure (SDEA)</a:t>
                  </a:r>
                </a:p>
              </p:txBody>
            </p:sp>
            <p:sp>
              <p:nvSpPr>
                <p:cNvPr id="10" name="ZoneTexte 9">
                  <a:extLst>
                    <a:ext uri="{FF2B5EF4-FFF2-40B4-BE49-F238E27FC236}">
                      <a16:creationId xmlns:a16="http://schemas.microsoft.com/office/drawing/2014/main" id="{D171E3D9-A09A-48F4-9D6B-CFC48A259D59}"/>
                    </a:ext>
                  </a:extLst>
                </p:cNvPr>
                <p:cNvSpPr txBox="1"/>
                <p:nvPr/>
              </p:nvSpPr>
              <p:spPr>
                <a:xfrm>
                  <a:off x="4778829" y="3952340"/>
                  <a:ext cx="5040086" cy="16312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Rayon of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Nisporeni</a:t>
                  </a:r>
                  <a:endParaRPr lang="fr-FR" sz="2000" dirty="0">
                    <a:solidFill>
                      <a:schemeClr val="tx2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Rayon of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Hincesti</a:t>
                  </a:r>
                  <a:endParaRPr lang="fr-FR" sz="2000" dirty="0">
                    <a:solidFill>
                      <a:schemeClr val="tx2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Water Agency :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Apele</a:t>
                  </a:r>
                  <a:r>
                    <a:rPr lang="fr-FR" sz="20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Moldovei</a:t>
                  </a:r>
                  <a:endParaRPr lang="fr-FR" sz="2000" dirty="0">
                    <a:solidFill>
                      <a:schemeClr val="tx2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Agency of Central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Regional</a:t>
                  </a:r>
                  <a:r>
                    <a:rPr lang="fr-FR" sz="2000" dirty="0">
                      <a:solidFill>
                        <a:schemeClr val="tx2"/>
                      </a:solidFill>
                    </a:rPr>
                    <a:t>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Development</a:t>
                  </a:r>
                  <a:endParaRPr lang="fr-FR" sz="2000" dirty="0">
                    <a:solidFill>
                      <a:schemeClr val="tx2"/>
                    </a:solidFill>
                  </a:endParaRPr>
                </a:p>
                <a:p>
                  <a:pPr marL="285750" indent="-285750">
                    <a:buFont typeface="Wingdings" panose="05000000000000000000" pitchFamily="2" charset="2"/>
                    <a:buChar char="v"/>
                  </a:pPr>
                  <a:r>
                    <a:rPr lang="fr-FR" sz="2000" dirty="0">
                      <a:solidFill>
                        <a:schemeClr val="tx2"/>
                      </a:solidFill>
                    </a:rPr>
                    <a:t>French </a:t>
                  </a:r>
                  <a:r>
                    <a:rPr lang="fr-FR" sz="2000" dirty="0" err="1">
                      <a:solidFill>
                        <a:schemeClr val="tx2"/>
                      </a:solidFill>
                    </a:rPr>
                    <a:t>Embassy</a:t>
                  </a:r>
                  <a:r>
                    <a:rPr lang="fr-FR" sz="2000" dirty="0">
                      <a:solidFill>
                        <a:schemeClr val="tx2"/>
                      </a:solidFill>
                    </a:rPr>
                    <a:t> </a:t>
                  </a:r>
                </a:p>
              </p:txBody>
            </p:sp>
            <p:cxnSp>
              <p:nvCxnSpPr>
                <p:cNvPr id="12" name="Connecteur : en angle 11">
                  <a:extLst>
                    <a:ext uri="{FF2B5EF4-FFF2-40B4-BE49-F238E27FC236}">
                      <a16:creationId xmlns:a16="http://schemas.microsoft.com/office/drawing/2014/main" id="{C4A1D274-428A-432A-B37B-77150E64407E}"/>
                    </a:ext>
                  </a:extLst>
                </p:cNvPr>
                <p:cNvCxnSpPr>
                  <a:cxnSpLocks/>
                  <a:endCxn id="10" idx="1"/>
                </p:cNvCxnSpPr>
                <p:nvPr/>
              </p:nvCxnSpPr>
              <p:spPr>
                <a:xfrm>
                  <a:off x="3102429" y="3641667"/>
                  <a:ext cx="1676400" cy="1126281"/>
                </a:xfrm>
                <a:prstGeom prst="bentConnector3">
                  <a:avLst>
                    <a:gd name="adj1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E4B9AD8A-08E4-48F6-96D3-8BDD359EC5C7}"/>
                    </a:ext>
                  </a:extLst>
                </p:cNvPr>
                <p:cNvSpPr txBox="1"/>
                <p:nvPr/>
              </p:nvSpPr>
              <p:spPr>
                <a:xfrm>
                  <a:off x="3456215" y="3004457"/>
                  <a:ext cx="18473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endParaRPr lang="fr-FR" sz="2000" dirty="0"/>
                </a:p>
              </p:txBody>
            </p:sp>
          </p:grpSp>
        </p:grp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5004993A-6EA0-4623-A059-BE7231D6442A}"/>
              </a:ext>
            </a:extLst>
          </p:cNvPr>
          <p:cNvSpPr txBox="1"/>
          <p:nvPr/>
        </p:nvSpPr>
        <p:spPr>
          <a:xfrm>
            <a:off x="500742" y="1296550"/>
            <a:ext cx="988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Convention </a:t>
            </a:r>
            <a:r>
              <a:rPr lang="fr-FR" sz="2000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between</a:t>
            </a:r>
            <a:r>
              <a:rPr lang="fr-FR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		And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82079B03-0ED9-47BB-A1E6-C0E3BA57ADCE}"/>
              </a:ext>
            </a:extLst>
          </p:cNvPr>
          <p:cNvCxnSpPr>
            <a:cxnSpLocks/>
          </p:cNvCxnSpPr>
          <p:nvPr/>
        </p:nvCxnSpPr>
        <p:spPr>
          <a:xfrm>
            <a:off x="3058885" y="1158240"/>
            <a:ext cx="0" cy="426284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Graphique 35" descr="Poignée de main">
            <a:extLst>
              <a:ext uri="{FF2B5EF4-FFF2-40B4-BE49-F238E27FC236}">
                <a16:creationId xmlns:a16="http://schemas.microsoft.com/office/drawing/2014/main" id="{236A9757-68AD-4A00-B539-264205E503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6936" y="1790197"/>
            <a:ext cx="402770" cy="402770"/>
          </a:xfrm>
          <a:prstGeom prst="rect">
            <a:avLst/>
          </a:prstGeom>
        </p:spPr>
      </p:pic>
      <p:pic>
        <p:nvPicPr>
          <p:cNvPr id="37" name="Graphique 36" descr="Poignée de main">
            <a:extLst>
              <a:ext uri="{FF2B5EF4-FFF2-40B4-BE49-F238E27FC236}">
                <a16:creationId xmlns:a16="http://schemas.microsoft.com/office/drawing/2014/main" id="{B877AE89-209C-48EE-A77B-6798C49FA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5414" y="4678633"/>
            <a:ext cx="402770" cy="402770"/>
          </a:xfrm>
          <a:prstGeom prst="rect">
            <a:avLst/>
          </a:prstGeom>
        </p:spPr>
      </p:pic>
      <p:sp>
        <p:nvSpPr>
          <p:cNvPr id="41" name="Espace réservé du numéro de diapositive 40">
            <a:extLst>
              <a:ext uri="{FF2B5EF4-FFF2-40B4-BE49-F238E27FC236}">
                <a16:creationId xmlns:a16="http://schemas.microsoft.com/office/drawing/2014/main" id="{CDD8BEC4-7D48-4AD5-8B16-723F0589F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2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5286" y="233269"/>
            <a:ext cx="10428514" cy="937727"/>
          </a:xfrm>
        </p:spPr>
        <p:txBody>
          <a:bodyPr rtlCol="0">
            <a:norm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</a:rPr>
              <a:t>Project identification and localization : 30 municipalities concerned</a:t>
            </a:r>
            <a:endParaRPr lang="fr-FR" sz="2800" b="1" dirty="0">
              <a:solidFill>
                <a:schemeClr val="tx2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93B7898C-AF60-4DF2-B6FE-DB861301F681}"/>
              </a:ext>
            </a:extLst>
          </p:cNvPr>
          <p:cNvGrpSpPr/>
          <p:nvPr/>
        </p:nvGrpSpPr>
        <p:grpSpPr>
          <a:xfrm>
            <a:off x="779491" y="1170996"/>
            <a:ext cx="3287486" cy="4770854"/>
            <a:chOff x="-152400" y="-2796780"/>
            <a:chExt cx="8120743" cy="11475407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9F7CAEDA-9137-4CAE-B007-623819588A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2400" y="-2796780"/>
              <a:ext cx="8120743" cy="11475407"/>
            </a:xfrm>
            <a:prstGeom prst="rect">
              <a:avLst/>
            </a:prstGeom>
          </p:spPr>
        </p:pic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A8C83837-51D1-467B-BBD1-276C3A675438}"/>
                </a:ext>
              </a:extLst>
            </p:cNvPr>
            <p:cNvSpPr/>
            <p:nvPr/>
          </p:nvSpPr>
          <p:spPr>
            <a:xfrm>
              <a:off x="3025509" y="2133600"/>
              <a:ext cx="632091" cy="1632857"/>
            </a:xfrm>
            <a:custGeom>
              <a:avLst/>
              <a:gdLst>
                <a:gd name="connsiteX0" fmla="*/ 66034 w 632091"/>
                <a:gd name="connsiteY0" fmla="*/ 0 h 1632857"/>
                <a:gd name="connsiteX1" fmla="*/ 66034 w 632091"/>
                <a:gd name="connsiteY1" fmla="*/ 0 h 1632857"/>
                <a:gd name="connsiteX2" fmla="*/ 22491 w 632091"/>
                <a:gd name="connsiteY2" fmla="*/ 87086 h 1632857"/>
                <a:gd name="connsiteX3" fmla="*/ 720 w 632091"/>
                <a:gd name="connsiteY3" fmla="*/ 119743 h 1632857"/>
                <a:gd name="connsiteX4" fmla="*/ 33377 w 632091"/>
                <a:gd name="connsiteY4" fmla="*/ 272143 h 1632857"/>
                <a:gd name="connsiteX5" fmla="*/ 44262 w 632091"/>
                <a:gd name="connsiteY5" fmla="*/ 304800 h 1632857"/>
                <a:gd name="connsiteX6" fmla="*/ 76920 w 632091"/>
                <a:gd name="connsiteY6" fmla="*/ 370114 h 1632857"/>
                <a:gd name="connsiteX7" fmla="*/ 87805 w 632091"/>
                <a:gd name="connsiteY7" fmla="*/ 457200 h 1632857"/>
                <a:gd name="connsiteX8" fmla="*/ 98691 w 632091"/>
                <a:gd name="connsiteY8" fmla="*/ 489857 h 1632857"/>
                <a:gd name="connsiteX9" fmla="*/ 120462 w 632091"/>
                <a:gd name="connsiteY9" fmla="*/ 620486 h 1632857"/>
                <a:gd name="connsiteX10" fmla="*/ 131348 w 632091"/>
                <a:gd name="connsiteY10" fmla="*/ 653143 h 1632857"/>
                <a:gd name="connsiteX11" fmla="*/ 153120 w 632091"/>
                <a:gd name="connsiteY11" fmla="*/ 740229 h 1632857"/>
                <a:gd name="connsiteX12" fmla="*/ 164005 w 632091"/>
                <a:gd name="connsiteY12" fmla="*/ 772886 h 1632857"/>
                <a:gd name="connsiteX13" fmla="*/ 207548 w 632091"/>
                <a:gd name="connsiteY13" fmla="*/ 816429 h 1632857"/>
                <a:gd name="connsiteX14" fmla="*/ 196662 w 632091"/>
                <a:gd name="connsiteY14" fmla="*/ 892629 h 1632857"/>
                <a:gd name="connsiteX15" fmla="*/ 185777 w 632091"/>
                <a:gd name="connsiteY15" fmla="*/ 947057 h 1632857"/>
                <a:gd name="connsiteX16" fmla="*/ 174891 w 632091"/>
                <a:gd name="connsiteY16" fmla="*/ 1034143 h 1632857"/>
                <a:gd name="connsiteX17" fmla="*/ 153120 w 632091"/>
                <a:gd name="connsiteY17" fmla="*/ 1099457 h 1632857"/>
                <a:gd name="connsiteX18" fmla="*/ 142234 w 632091"/>
                <a:gd name="connsiteY18" fmla="*/ 1132114 h 1632857"/>
                <a:gd name="connsiteX19" fmla="*/ 131348 w 632091"/>
                <a:gd name="connsiteY19" fmla="*/ 1240971 h 1632857"/>
                <a:gd name="connsiteX20" fmla="*/ 120462 w 632091"/>
                <a:gd name="connsiteY20" fmla="*/ 1295400 h 1632857"/>
                <a:gd name="connsiteX21" fmla="*/ 142234 w 632091"/>
                <a:gd name="connsiteY21" fmla="*/ 1480457 h 1632857"/>
                <a:gd name="connsiteX22" fmla="*/ 174891 w 632091"/>
                <a:gd name="connsiteY22" fmla="*/ 1534886 h 1632857"/>
                <a:gd name="connsiteX23" fmla="*/ 218434 w 632091"/>
                <a:gd name="connsiteY23" fmla="*/ 1600200 h 1632857"/>
                <a:gd name="connsiteX24" fmla="*/ 240205 w 632091"/>
                <a:gd name="connsiteY24" fmla="*/ 1632857 h 1632857"/>
                <a:gd name="connsiteX25" fmla="*/ 349062 w 632091"/>
                <a:gd name="connsiteY25" fmla="*/ 1611086 h 1632857"/>
                <a:gd name="connsiteX26" fmla="*/ 381720 w 632091"/>
                <a:gd name="connsiteY26" fmla="*/ 1589314 h 1632857"/>
                <a:gd name="connsiteX27" fmla="*/ 403491 w 632091"/>
                <a:gd name="connsiteY27" fmla="*/ 1556657 h 1632857"/>
                <a:gd name="connsiteX28" fmla="*/ 436148 w 632091"/>
                <a:gd name="connsiteY28" fmla="*/ 1524000 h 1632857"/>
                <a:gd name="connsiteX29" fmla="*/ 468805 w 632091"/>
                <a:gd name="connsiteY29" fmla="*/ 1469571 h 1632857"/>
                <a:gd name="connsiteX30" fmla="*/ 479691 w 632091"/>
                <a:gd name="connsiteY30" fmla="*/ 1436914 h 1632857"/>
                <a:gd name="connsiteX31" fmla="*/ 523234 w 632091"/>
                <a:gd name="connsiteY31" fmla="*/ 1382486 h 1632857"/>
                <a:gd name="connsiteX32" fmla="*/ 534120 w 632091"/>
                <a:gd name="connsiteY32" fmla="*/ 1349829 h 1632857"/>
                <a:gd name="connsiteX33" fmla="*/ 555891 w 632091"/>
                <a:gd name="connsiteY33" fmla="*/ 1328057 h 1632857"/>
                <a:gd name="connsiteX34" fmla="*/ 599434 w 632091"/>
                <a:gd name="connsiteY34" fmla="*/ 1273629 h 1632857"/>
                <a:gd name="connsiteX35" fmla="*/ 610320 w 632091"/>
                <a:gd name="connsiteY35" fmla="*/ 1240971 h 1632857"/>
                <a:gd name="connsiteX36" fmla="*/ 632091 w 632091"/>
                <a:gd name="connsiteY36" fmla="*/ 1143000 h 1632857"/>
                <a:gd name="connsiteX37" fmla="*/ 621205 w 632091"/>
                <a:gd name="connsiteY37" fmla="*/ 1045029 h 1632857"/>
                <a:gd name="connsiteX38" fmla="*/ 588548 w 632091"/>
                <a:gd name="connsiteY38" fmla="*/ 947057 h 1632857"/>
                <a:gd name="connsiteX39" fmla="*/ 577662 w 632091"/>
                <a:gd name="connsiteY39" fmla="*/ 914400 h 1632857"/>
                <a:gd name="connsiteX40" fmla="*/ 555891 w 632091"/>
                <a:gd name="connsiteY40" fmla="*/ 881743 h 1632857"/>
                <a:gd name="connsiteX41" fmla="*/ 534120 w 632091"/>
                <a:gd name="connsiteY41" fmla="*/ 816429 h 1632857"/>
                <a:gd name="connsiteX42" fmla="*/ 512348 w 632091"/>
                <a:gd name="connsiteY42" fmla="*/ 740229 h 1632857"/>
                <a:gd name="connsiteX43" fmla="*/ 501462 w 632091"/>
                <a:gd name="connsiteY43" fmla="*/ 598714 h 1632857"/>
                <a:gd name="connsiteX44" fmla="*/ 490577 w 632091"/>
                <a:gd name="connsiteY44" fmla="*/ 566057 h 1632857"/>
                <a:gd name="connsiteX45" fmla="*/ 479691 w 632091"/>
                <a:gd name="connsiteY45" fmla="*/ 522514 h 1632857"/>
                <a:gd name="connsiteX46" fmla="*/ 457920 w 632091"/>
                <a:gd name="connsiteY46" fmla="*/ 457200 h 1632857"/>
                <a:gd name="connsiteX47" fmla="*/ 436148 w 632091"/>
                <a:gd name="connsiteY47" fmla="*/ 381000 h 1632857"/>
                <a:gd name="connsiteX48" fmla="*/ 425262 w 632091"/>
                <a:gd name="connsiteY48" fmla="*/ 337457 h 1632857"/>
                <a:gd name="connsiteX49" fmla="*/ 392605 w 632091"/>
                <a:gd name="connsiteY49" fmla="*/ 239486 h 1632857"/>
                <a:gd name="connsiteX50" fmla="*/ 370834 w 632091"/>
                <a:gd name="connsiteY50" fmla="*/ 174171 h 1632857"/>
                <a:gd name="connsiteX51" fmla="*/ 283748 w 632091"/>
                <a:gd name="connsiteY51" fmla="*/ 97971 h 1632857"/>
                <a:gd name="connsiteX52" fmla="*/ 251091 w 632091"/>
                <a:gd name="connsiteY52" fmla="*/ 87086 h 1632857"/>
                <a:gd name="connsiteX53" fmla="*/ 207548 w 632091"/>
                <a:gd name="connsiteY53" fmla="*/ 43543 h 1632857"/>
                <a:gd name="connsiteX54" fmla="*/ 109577 w 632091"/>
                <a:gd name="connsiteY54" fmla="*/ 10886 h 1632857"/>
                <a:gd name="connsiteX55" fmla="*/ 66034 w 632091"/>
                <a:gd name="connsiteY55" fmla="*/ 0 h 16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632091" h="1632857">
                  <a:moveTo>
                    <a:pt x="66034" y="0"/>
                  </a:moveTo>
                  <a:lnTo>
                    <a:pt x="66034" y="0"/>
                  </a:lnTo>
                  <a:cubicBezTo>
                    <a:pt x="51520" y="29029"/>
                    <a:pt x="38032" y="58594"/>
                    <a:pt x="22491" y="87086"/>
                  </a:cubicBezTo>
                  <a:cubicBezTo>
                    <a:pt x="16226" y="98571"/>
                    <a:pt x="1904" y="106714"/>
                    <a:pt x="720" y="119743"/>
                  </a:cubicBezTo>
                  <a:cubicBezTo>
                    <a:pt x="-4185" y="173696"/>
                    <a:pt x="16973" y="222931"/>
                    <a:pt x="33377" y="272143"/>
                  </a:cubicBezTo>
                  <a:cubicBezTo>
                    <a:pt x="37006" y="283029"/>
                    <a:pt x="37897" y="295253"/>
                    <a:pt x="44262" y="304800"/>
                  </a:cubicBezTo>
                  <a:cubicBezTo>
                    <a:pt x="72399" y="347004"/>
                    <a:pt x="61897" y="325045"/>
                    <a:pt x="76920" y="370114"/>
                  </a:cubicBezTo>
                  <a:cubicBezTo>
                    <a:pt x="80548" y="399143"/>
                    <a:pt x="82572" y="428417"/>
                    <a:pt x="87805" y="457200"/>
                  </a:cubicBezTo>
                  <a:cubicBezTo>
                    <a:pt x="89858" y="468489"/>
                    <a:pt x="96441" y="478605"/>
                    <a:pt x="98691" y="489857"/>
                  </a:cubicBezTo>
                  <a:cubicBezTo>
                    <a:pt x="107348" y="533143"/>
                    <a:pt x="106502" y="578608"/>
                    <a:pt x="120462" y="620486"/>
                  </a:cubicBezTo>
                  <a:cubicBezTo>
                    <a:pt x="124091" y="631372"/>
                    <a:pt x="128329" y="642073"/>
                    <a:pt x="131348" y="653143"/>
                  </a:cubicBezTo>
                  <a:cubicBezTo>
                    <a:pt x="139221" y="682011"/>
                    <a:pt x="143658" y="711842"/>
                    <a:pt x="153120" y="740229"/>
                  </a:cubicBezTo>
                  <a:cubicBezTo>
                    <a:pt x="156748" y="751115"/>
                    <a:pt x="157336" y="763549"/>
                    <a:pt x="164005" y="772886"/>
                  </a:cubicBezTo>
                  <a:cubicBezTo>
                    <a:pt x="175936" y="789589"/>
                    <a:pt x="207548" y="816429"/>
                    <a:pt x="207548" y="816429"/>
                  </a:cubicBezTo>
                  <a:cubicBezTo>
                    <a:pt x="203919" y="841829"/>
                    <a:pt x="200880" y="867320"/>
                    <a:pt x="196662" y="892629"/>
                  </a:cubicBezTo>
                  <a:cubicBezTo>
                    <a:pt x="193620" y="910879"/>
                    <a:pt x="188590" y="928770"/>
                    <a:pt x="185777" y="947057"/>
                  </a:cubicBezTo>
                  <a:cubicBezTo>
                    <a:pt x="181329" y="975971"/>
                    <a:pt x="181021" y="1005538"/>
                    <a:pt x="174891" y="1034143"/>
                  </a:cubicBezTo>
                  <a:cubicBezTo>
                    <a:pt x="170083" y="1056583"/>
                    <a:pt x="160377" y="1077686"/>
                    <a:pt x="153120" y="1099457"/>
                  </a:cubicBezTo>
                  <a:lnTo>
                    <a:pt x="142234" y="1132114"/>
                  </a:lnTo>
                  <a:cubicBezTo>
                    <a:pt x="138605" y="1168400"/>
                    <a:pt x="136168" y="1204824"/>
                    <a:pt x="131348" y="1240971"/>
                  </a:cubicBezTo>
                  <a:cubicBezTo>
                    <a:pt x="128903" y="1259311"/>
                    <a:pt x="120462" y="1276898"/>
                    <a:pt x="120462" y="1295400"/>
                  </a:cubicBezTo>
                  <a:cubicBezTo>
                    <a:pt x="120462" y="1374360"/>
                    <a:pt x="123679" y="1415515"/>
                    <a:pt x="142234" y="1480457"/>
                  </a:cubicBezTo>
                  <a:cubicBezTo>
                    <a:pt x="158244" y="1536491"/>
                    <a:pt x="143326" y="1492799"/>
                    <a:pt x="174891" y="1534886"/>
                  </a:cubicBezTo>
                  <a:cubicBezTo>
                    <a:pt x="190590" y="1555819"/>
                    <a:pt x="203920" y="1578429"/>
                    <a:pt x="218434" y="1600200"/>
                  </a:cubicBezTo>
                  <a:lnTo>
                    <a:pt x="240205" y="1632857"/>
                  </a:lnTo>
                  <a:cubicBezTo>
                    <a:pt x="268279" y="1628846"/>
                    <a:pt x="318666" y="1626284"/>
                    <a:pt x="349062" y="1611086"/>
                  </a:cubicBezTo>
                  <a:cubicBezTo>
                    <a:pt x="360764" y="1605235"/>
                    <a:pt x="370834" y="1596571"/>
                    <a:pt x="381720" y="1589314"/>
                  </a:cubicBezTo>
                  <a:cubicBezTo>
                    <a:pt x="388977" y="1578428"/>
                    <a:pt x="395116" y="1566708"/>
                    <a:pt x="403491" y="1556657"/>
                  </a:cubicBezTo>
                  <a:cubicBezTo>
                    <a:pt x="413346" y="1544830"/>
                    <a:pt x="427609" y="1536809"/>
                    <a:pt x="436148" y="1524000"/>
                  </a:cubicBezTo>
                  <a:cubicBezTo>
                    <a:pt x="492677" y="1439207"/>
                    <a:pt x="400999" y="1537380"/>
                    <a:pt x="468805" y="1469571"/>
                  </a:cubicBezTo>
                  <a:cubicBezTo>
                    <a:pt x="472434" y="1458685"/>
                    <a:pt x="474559" y="1447177"/>
                    <a:pt x="479691" y="1436914"/>
                  </a:cubicBezTo>
                  <a:cubicBezTo>
                    <a:pt x="493424" y="1409448"/>
                    <a:pt x="502982" y="1402737"/>
                    <a:pt x="523234" y="1382486"/>
                  </a:cubicBezTo>
                  <a:cubicBezTo>
                    <a:pt x="526863" y="1371600"/>
                    <a:pt x="528216" y="1359668"/>
                    <a:pt x="534120" y="1349829"/>
                  </a:cubicBezTo>
                  <a:cubicBezTo>
                    <a:pt x="539400" y="1341028"/>
                    <a:pt x="549480" y="1336071"/>
                    <a:pt x="555891" y="1328057"/>
                  </a:cubicBezTo>
                  <a:cubicBezTo>
                    <a:pt x="610809" y="1259408"/>
                    <a:pt x="546874" y="1326187"/>
                    <a:pt x="599434" y="1273629"/>
                  </a:cubicBezTo>
                  <a:cubicBezTo>
                    <a:pt x="603063" y="1262743"/>
                    <a:pt x="607168" y="1252004"/>
                    <a:pt x="610320" y="1240971"/>
                  </a:cubicBezTo>
                  <a:cubicBezTo>
                    <a:pt x="620566" y="1205108"/>
                    <a:pt x="624610" y="1180403"/>
                    <a:pt x="632091" y="1143000"/>
                  </a:cubicBezTo>
                  <a:cubicBezTo>
                    <a:pt x="628462" y="1110343"/>
                    <a:pt x="627649" y="1077249"/>
                    <a:pt x="621205" y="1045029"/>
                  </a:cubicBezTo>
                  <a:cubicBezTo>
                    <a:pt x="621203" y="1045017"/>
                    <a:pt x="593993" y="963391"/>
                    <a:pt x="588548" y="947057"/>
                  </a:cubicBezTo>
                  <a:cubicBezTo>
                    <a:pt x="584919" y="936171"/>
                    <a:pt x="584027" y="923947"/>
                    <a:pt x="577662" y="914400"/>
                  </a:cubicBezTo>
                  <a:cubicBezTo>
                    <a:pt x="570405" y="903514"/>
                    <a:pt x="561204" y="893698"/>
                    <a:pt x="555891" y="881743"/>
                  </a:cubicBezTo>
                  <a:cubicBezTo>
                    <a:pt x="546571" y="860772"/>
                    <a:pt x="541377" y="838200"/>
                    <a:pt x="534120" y="816429"/>
                  </a:cubicBezTo>
                  <a:cubicBezTo>
                    <a:pt x="518503" y="769576"/>
                    <a:pt x="526018" y="794906"/>
                    <a:pt x="512348" y="740229"/>
                  </a:cubicBezTo>
                  <a:cubicBezTo>
                    <a:pt x="508719" y="693057"/>
                    <a:pt x="507330" y="645660"/>
                    <a:pt x="501462" y="598714"/>
                  </a:cubicBezTo>
                  <a:cubicBezTo>
                    <a:pt x="500039" y="587328"/>
                    <a:pt x="493729" y="577090"/>
                    <a:pt x="490577" y="566057"/>
                  </a:cubicBezTo>
                  <a:cubicBezTo>
                    <a:pt x="486467" y="551672"/>
                    <a:pt x="483990" y="536844"/>
                    <a:pt x="479691" y="522514"/>
                  </a:cubicBezTo>
                  <a:cubicBezTo>
                    <a:pt x="473097" y="500533"/>
                    <a:pt x="463486" y="479464"/>
                    <a:pt x="457920" y="457200"/>
                  </a:cubicBezTo>
                  <a:cubicBezTo>
                    <a:pt x="423888" y="321077"/>
                    <a:pt x="467382" y="490318"/>
                    <a:pt x="436148" y="381000"/>
                  </a:cubicBezTo>
                  <a:cubicBezTo>
                    <a:pt x="432038" y="366615"/>
                    <a:pt x="429561" y="351787"/>
                    <a:pt x="425262" y="337457"/>
                  </a:cubicBezTo>
                  <a:cubicBezTo>
                    <a:pt x="425247" y="337407"/>
                    <a:pt x="398056" y="255839"/>
                    <a:pt x="392605" y="239486"/>
                  </a:cubicBezTo>
                  <a:cubicBezTo>
                    <a:pt x="392604" y="239484"/>
                    <a:pt x="370835" y="174172"/>
                    <a:pt x="370834" y="174171"/>
                  </a:cubicBezTo>
                  <a:cubicBezTo>
                    <a:pt x="342464" y="145801"/>
                    <a:pt x="319749" y="115971"/>
                    <a:pt x="283748" y="97971"/>
                  </a:cubicBezTo>
                  <a:cubicBezTo>
                    <a:pt x="273485" y="92839"/>
                    <a:pt x="261977" y="90714"/>
                    <a:pt x="251091" y="87086"/>
                  </a:cubicBezTo>
                  <a:lnTo>
                    <a:pt x="207548" y="43543"/>
                  </a:lnTo>
                  <a:cubicBezTo>
                    <a:pt x="167633" y="3628"/>
                    <a:pt x="195941" y="23223"/>
                    <a:pt x="109577" y="10886"/>
                  </a:cubicBezTo>
                  <a:lnTo>
                    <a:pt x="66034" y="0"/>
                  </a:lnTo>
                  <a:close/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21008845-D63C-4CA4-A430-741CCC060420}"/>
              </a:ext>
            </a:extLst>
          </p:cNvPr>
          <p:cNvSpPr/>
          <p:nvPr/>
        </p:nvSpPr>
        <p:spPr>
          <a:xfrm>
            <a:off x="4879613" y="3583709"/>
            <a:ext cx="3072895" cy="197040"/>
          </a:xfrm>
          <a:prstGeom prst="rightArrow">
            <a:avLst>
              <a:gd name="adj1" fmla="val 50000"/>
              <a:gd name="adj2" fmla="val 13473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3B90B08-F27C-4CB5-A3B5-D1B05AE9CE66}"/>
              </a:ext>
            </a:extLst>
          </p:cNvPr>
          <p:cNvSpPr txBox="1"/>
          <p:nvPr/>
        </p:nvSpPr>
        <p:spPr>
          <a:xfrm>
            <a:off x="580439" y="6244902"/>
            <a:ext cx="3685589" cy="4001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tx2"/>
                </a:solidFill>
              </a:rPr>
              <a:t>Moldova </a:t>
            </a:r>
            <a:r>
              <a:rPr lang="fr-FR" sz="2000" dirty="0" err="1">
                <a:solidFill>
                  <a:schemeClr val="tx2"/>
                </a:solidFill>
              </a:rPr>
              <a:t>two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hydrographic</a:t>
            </a:r>
            <a:r>
              <a:rPr lang="fr-FR" sz="2000" dirty="0">
                <a:solidFill>
                  <a:schemeClr val="tx2"/>
                </a:solidFill>
              </a:rPr>
              <a:t> basins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63652FB-287A-4AAB-8CBB-9618740DD546}"/>
              </a:ext>
            </a:extLst>
          </p:cNvPr>
          <p:cNvSpPr txBox="1"/>
          <p:nvPr/>
        </p:nvSpPr>
        <p:spPr>
          <a:xfrm>
            <a:off x="8905443" y="6244902"/>
            <a:ext cx="2195423" cy="400110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tx2"/>
                </a:solidFill>
              </a:rPr>
              <a:t>Nirnova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sub</a:t>
            </a:r>
            <a:r>
              <a:rPr lang="fr-FR" sz="2000" dirty="0">
                <a:solidFill>
                  <a:schemeClr val="tx2"/>
                </a:solidFill>
              </a:rPr>
              <a:t>-basin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57D2EE8-5B59-4B68-85BE-57C974F5D225}"/>
              </a:ext>
            </a:extLst>
          </p:cNvPr>
          <p:cNvGrpSpPr/>
          <p:nvPr/>
        </p:nvGrpSpPr>
        <p:grpSpPr>
          <a:xfrm>
            <a:off x="8542565" y="1237798"/>
            <a:ext cx="2879269" cy="4770854"/>
            <a:chOff x="7383106" y="1237798"/>
            <a:chExt cx="2879269" cy="4770854"/>
          </a:xfrm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1E387069-5CF0-4276-B830-690335E49E5F}"/>
                </a:ext>
              </a:extLst>
            </p:cNvPr>
            <p:cNvGrpSpPr/>
            <p:nvPr/>
          </p:nvGrpSpPr>
          <p:grpSpPr>
            <a:xfrm>
              <a:off x="7383106" y="1237798"/>
              <a:ext cx="2879269" cy="4770854"/>
              <a:chOff x="7092045" y="98703"/>
              <a:chExt cx="4377895" cy="7436881"/>
            </a:xfrm>
          </p:grpSpPr>
          <p:pic>
            <p:nvPicPr>
              <p:cNvPr id="11" name="Image 10">
                <a:extLst>
                  <a:ext uri="{FF2B5EF4-FFF2-40B4-BE49-F238E27FC236}">
                    <a16:creationId xmlns:a16="http://schemas.microsoft.com/office/drawing/2014/main" id="{C35DF784-C85F-4207-AEB9-E590D4E81E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2045" y="98703"/>
                <a:ext cx="4377895" cy="7436881"/>
              </a:xfrm>
              <a:prstGeom prst="rect">
                <a:avLst/>
              </a:prstGeom>
            </p:spPr>
          </p:pic>
          <p:sp>
            <p:nvSpPr>
              <p:cNvPr id="18" name="Forme libre : forme 17">
                <a:extLst>
                  <a:ext uri="{FF2B5EF4-FFF2-40B4-BE49-F238E27FC236}">
                    <a16:creationId xmlns:a16="http://schemas.microsoft.com/office/drawing/2014/main" id="{5EB18418-48D8-4DFF-B1E4-D073B104B8B3}"/>
                  </a:ext>
                </a:extLst>
              </p:cNvPr>
              <p:cNvSpPr/>
              <p:nvPr/>
            </p:nvSpPr>
            <p:spPr>
              <a:xfrm>
                <a:off x="7424057" y="141514"/>
                <a:ext cx="3777597" cy="7195457"/>
              </a:xfrm>
              <a:custGeom>
                <a:avLst/>
                <a:gdLst>
                  <a:gd name="connsiteX0" fmla="*/ 1132114 w 3777597"/>
                  <a:gd name="connsiteY0" fmla="*/ 2449286 h 7195457"/>
                  <a:gd name="connsiteX1" fmla="*/ 1121229 w 3777597"/>
                  <a:gd name="connsiteY1" fmla="*/ 2460172 h 7195457"/>
                  <a:gd name="connsiteX2" fmla="*/ 1219200 w 3777597"/>
                  <a:gd name="connsiteY2" fmla="*/ 2492829 h 7195457"/>
                  <a:gd name="connsiteX3" fmla="*/ 1262743 w 3777597"/>
                  <a:gd name="connsiteY3" fmla="*/ 2536372 h 7195457"/>
                  <a:gd name="connsiteX4" fmla="*/ 1295400 w 3777597"/>
                  <a:gd name="connsiteY4" fmla="*/ 2569029 h 7195457"/>
                  <a:gd name="connsiteX5" fmla="*/ 1338943 w 3777597"/>
                  <a:gd name="connsiteY5" fmla="*/ 2656115 h 7195457"/>
                  <a:gd name="connsiteX6" fmla="*/ 1338943 w 3777597"/>
                  <a:gd name="connsiteY6" fmla="*/ 2754086 h 7195457"/>
                  <a:gd name="connsiteX7" fmla="*/ 1360714 w 3777597"/>
                  <a:gd name="connsiteY7" fmla="*/ 2841172 h 7195457"/>
                  <a:gd name="connsiteX8" fmla="*/ 1382486 w 3777597"/>
                  <a:gd name="connsiteY8" fmla="*/ 2862943 h 7195457"/>
                  <a:gd name="connsiteX9" fmla="*/ 1404257 w 3777597"/>
                  <a:gd name="connsiteY9" fmla="*/ 2928257 h 7195457"/>
                  <a:gd name="connsiteX10" fmla="*/ 1415143 w 3777597"/>
                  <a:gd name="connsiteY10" fmla="*/ 3004457 h 7195457"/>
                  <a:gd name="connsiteX11" fmla="*/ 1458686 w 3777597"/>
                  <a:gd name="connsiteY11" fmla="*/ 3048000 h 7195457"/>
                  <a:gd name="connsiteX12" fmla="*/ 1458686 w 3777597"/>
                  <a:gd name="connsiteY12" fmla="*/ 3145972 h 7195457"/>
                  <a:gd name="connsiteX13" fmla="*/ 1426029 w 3777597"/>
                  <a:gd name="connsiteY13" fmla="*/ 3167743 h 7195457"/>
                  <a:gd name="connsiteX14" fmla="*/ 1404257 w 3777597"/>
                  <a:gd name="connsiteY14" fmla="*/ 3189515 h 7195457"/>
                  <a:gd name="connsiteX15" fmla="*/ 1415143 w 3777597"/>
                  <a:gd name="connsiteY15" fmla="*/ 3254829 h 7195457"/>
                  <a:gd name="connsiteX16" fmla="*/ 1458686 w 3777597"/>
                  <a:gd name="connsiteY16" fmla="*/ 3309257 h 7195457"/>
                  <a:gd name="connsiteX17" fmla="*/ 1480457 w 3777597"/>
                  <a:gd name="connsiteY17" fmla="*/ 3374572 h 7195457"/>
                  <a:gd name="connsiteX18" fmla="*/ 1491343 w 3777597"/>
                  <a:gd name="connsiteY18" fmla="*/ 3472543 h 7195457"/>
                  <a:gd name="connsiteX19" fmla="*/ 1502229 w 3777597"/>
                  <a:gd name="connsiteY19" fmla="*/ 3516086 h 7195457"/>
                  <a:gd name="connsiteX20" fmla="*/ 1534886 w 3777597"/>
                  <a:gd name="connsiteY20" fmla="*/ 3548743 h 7195457"/>
                  <a:gd name="connsiteX21" fmla="*/ 1556657 w 3777597"/>
                  <a:gd name="connsiteY21" fmla="*/ 3614057 h 7195457"/>
                  <a:gd name="connsiteX22" fmla="*/ 1545772 w 3777597"/>
                  <a:gd name="connsiteY22" fmla="*/ 3690257 h 7195457"/>
                  <a:gd name="connsiteX23" fmla="*/ 1502229 w 3777597"/>
                  <a:gd name="connsiteY23" fmla="*/ 3788229 h 7195457"/>
                  <a:gd name="connsiteX24" fmla="*/ 1480457 w 3777597"/>
                  <a:gd name="connsiteY24" fmla="*/ 3810000 h 7195457"/>
                  <a:gd name="connsiteX25" fmla="*/ 1480457 w 3777597"/>
                  <a:gd name="connsiteY25" fmla="*/ 3907972 h 7195457"/>
                  <a:gd name="connsiteX26" fmla="*/ 1502229 w 3777597"/>
                  <a:gd name="connsiteY26" fmla="*/ 3929743 h 7195457"/>
                  <a:gd name="connsiteX27" fmla="*/ 1524000 w 3777597"/>
                  <a:gd name="connsiteY27" fmla="*/ 4071257 h 7195457"/>
                  <a:gd name="connsiteX28" fmla="*/ 1556657 w 3777597"/>
                  <a:gd name="connsiteY28" fmla="*/ 4136572 h 7195457"/>
                  <a:gd name="connsiteX29" fmla="*/ 1567543 w 3777597"/>
                  <a:gd name="connsiteY29" fmla="*/ 4169229 h 7195457"/>
                  <a:gd name="connsiteX30" fmla="*/ 1589314 w 3777597"/>
                  <a:gd name="connsiteY30" fmla="*/ 4201886 h 7195457"/>
                  <a:gd name="connsiteX31" fmla="*/ 1611086 w 3777597"/>
                  <a:gd name="connsiteY31" fmla="*/ 4267200 h 7195457"/>
                  <a:gd name="connsiteX32" fmla="*/ 1632857 w 3777597"/>
                  <a:gd name="connsiteY32" fmla="*/ 4386943 h 7195457"/>
                  <a:gd name="connsiteX33" fmla="*/ 1654629 w 3777597"/>
                  <a:gd name="connsiteY33" fmla="*/ 4452257 h 7195457"/>
                  <a:gd name="connsiteX34" fmla="*/ 1676400 w 3777597"/>
                  <a:gd name="connsiteY34" fmla="*/ 4474029 h 7195457"/>
                  <a:gd name="connsiteX35" fmla="*/ 1709057 w 3777597"/>
                  <a:gd name="connsiteY35" fmla="*/ 4582886 h 7195457"/>
                  <a:gd name="connsiteX36" fmla="*/ 1719943 w 3777597"/>
                  <a:gd name="connsiteY36" fmla="*/ 4615543 h 7195457"/>
                  <a:gd name="connsiteX37" fmla="*/ 1730829 w 3777597"/>
                  <a:gd name="connsiteY37" fmla="*/ 4648200 h 7195457"/>
                  <a:gd name="connsiteX38" fmla="*/ 1752600 w 3777597"/>
                  <a:gd name="connsiteY38" fmla="*/ 4669972 h 7195457"/>
                  <a:gd name="connsiteX39" fmla="*/ 1719943 w 3777597"/>
                  <a:gd name="connsiteY39" fmla="*/ 4789715 h 7195457"/>
                  <a:gd name="connsiteX40" fmla="*/ 1709057 w 3777597"/>
                  <a:gd name="connsiteY40" fmla="*/ 4822372 h 7195457"/>
                  <a:gd name="connsiteX41" fmla="*/ 1730829 w 3777597"/>
                  <a:gd name="connsiteY41" fmla="*/ 4844143 h 7195457"/>
                  <a:gd name="connsiteX42" fmla="*/ 1752600 w 3777597"/>
                  <a:gd name="connsiteY42" fmla="*/ 4909457 h 7195457"/>
                  <a:gd name="connsiteX43" fmla="*/ 1763486 w 3777597"/>
                  <a:gd name="connsiteY43" fmla="*/ 4942115 h 7195457"/>
                  <a:gd name="connsiteX44" fmla="*/ 1807029 w 3777597"/>
                  <a:gd name="connsiteY44" fmla="*/ 5007429 h 7195457"/>
                  <a:gd name="connsiteX45" fmla="*/ 1839686 w 3777597"/>
                  <a:gd name="connsiteY45" fmla="*/ 5301343 h 7195457"/>
                  <a:gd name="connsiteX46" fmla="*/ 1828800 w 3777597"/>
                  <a:gd name="connsiteY46" fmla="*/ 5344886 h 7195457"/>
                  <a:gd name="connsiteX47" fmla="*/ 1796143 w 3777597"/>
                  <a:gd name="connsiteY47" fmla="*/ 5355772 h 7195457"/>
                  <a:gd name="connsiteX48" fmla="*/ 1676400 w 3777597"/>
                  <a:gd name="connsiteY48" fmla="*/ 5344886 h 7195457"/>
                  <a:gd name="connsiteX49" fmla="*/ 1643743 w 3777597"/>
                  <a:gd name="connsiteY49" fmla="*/ 5334000 h 7195457"/>
                  <a:gd name="connsiteX50" fmla="*/ 1621972 w 3777597"/>
                  <a:gd name="connsiteY50" fmla="*/ 5301343 h 7195457"/>
                  <a:gd name="connsiteX51" fmla="*/ 1578429 w 3777597"/>
                  <a:gd name="connsiteY51" fmla="*/ 5257800 h 7195457"/>
                  <a:gd name="connsiteX52" fmla="*/ 1556657 w 3777597"/>
                  <a:gd name="connsiteY52" fmla="*/ 5236029 h 7195457"/>
                  <a:gd name="connsiteX53" fmla="*/ 1524000 w 3777597"/>
                  <a:gd name="connsiteY53" fmla="*/ 5225143 h 7195457"/>
                  <a:gd name="connsiteX54" fmla="*/ 1458686 w 3777597"/>
                  <a:gd name="connsiteY54" fmla="*/ 5148943 h 7195457"/>
                  <a:gd name="connsiteX55" fmla="*/ 1426029 w 3777597"/>
                  <a:gd name="connsiteY55" fmla="*/ 5127172 h 7195457"/>
                  <a:gd name="connsiteX56" fmla="*/ 1360714 w 3777597"/>
                  <a:gd name="connsiteY56" fmla="*/ 5105400 h 7195457"/>
                  <a:gd name="connsiteX57" fmla="*/ 1328057 w 3777597"/>
                  <a:gd name="connsiteY57" fmla="*/ 5094515 h 7195457"/>
                  <a:gd name="connsiteX58" fmla="*/ 1273629 w 3777597"/>
                  <a:gd name="connsiteY58" fmla="*/ 5061857 h 7195457"/>
                  <a:gd name="connsiteX59" fmla="*/ 1251857 w 3777597"/>
                  <a:gd name="connsiteY59" fmla="*/ 5040086 h 7195457"/>
                  <a:gd name="connsiteX60" fmla="*/ 1219200 w 3777597"/>
                  <a:gd name="connsiteY60" fmla="*/ 5018315 h 7195457"/>
                  <a:gd name="connsiteX61" fmla="*/ 1175657 w 3777597"/>
                  <a:gd name="connsiteY61" fmla="*/ 4963886 h 7195457"/>
                  <a:gd name="connsiteX62" fmla="*/ 1099457 w 3777597"/>
                  <a:gd name="connsiteY62" fmla="*/ 4953000 h 7195457"/>
                  <a:gd name="connsiteX63" fmla="*/ 1066800 w 3777597"/>
                  <a:gd name="connsiteY63" fmla="*/ 4931229 h 7195457"/>
                  <a:gd name="connsiteX64" fmla="*/ 1023257 w 3777597"/>
                  <a:gd name="connsiteY64" fmla="*/ 5116286 h 7195457"/>
                  <a:gd name="connsiteX65" fmla="*/ 990600 w 3777597"/>
                  <a:gd name="connsiteY65" fmla="*/ 5138057 h 7195457"/>
                  <a:gd name="connsiteX66" fmla="*/ 925286 w 3777597"/>
                  <a:gd name="connsiteY66" fmla="*/ 5159829 h 7195457"/>
                  <a:gd name="connsiteX67" fmla="*/ 881743 w 3777597"/>
                  <a:gd name="connsiteY67" fmla="*/ 5203372 h 7195457"/>
                  <a:gd name="connsiteX68" fmla="*/ 957943 w 3777597"/>
                  <a:gd name="connsiteY68" fmla="*/ 5301343 h 7195457"/>
                  <a:gd name="connsiteX69" fmla="*/ 1012372 w 3777597"/>
                  <a:gd name="connsiteY69" fmla="*/ 5334000 h 7195457"/>
                  <a:gd name="connsiteX70" fmla="*/ 1055914 w 3777597"/>
                  <a:gd name="connsiteY70" fmla="*/ 5388429 h 7195457"/>
                  <a:gd name="connsiteX71" fmla="*/ 1099457 w 3777597"/>
                  <a:gd name="connsiteY71" fmla="*/ 5431972 h 7195457"/>
                  <a:gd name="connsiteX72" fmla="*/ 1121229 w 3777597"/>
                  <a:gd name="connsiteY72" fmla="*/ 5497286 h 7195457"/>
                  <a:gd name="connsiteX73" fmla="*/ 1132114 w 3777597"/>
                  <a:gd name="connsiteY73" fmla="*/ 5529943 h 7195457"/>
                  <a:gd name="connsiteX74" fmla="*/ 1099457 w 3777597"/>
                  <a:gd name="connsiteY74" fmla="*/ 5617029 h 7195457"/>
                  <a:gd name="connsiteX75" fmla="*/ 1088572 w 3777597"/>
                  <a:gd name="connsiteY75" fmla="*/ 5649686 h 7195457"/>
                  <a:gd name="connsiteX76" fmla="*/ 1034143 w 3777597"/>
                  <a:gd name="connsiteY76" fmla="*/ 5682343 h 7195457"/>
                  <a:gd name="connsiteX77" fmla="*/ 979714 w 3777597"/>
                  <a:gd name="connsiteY77" fmla="*/ 5715000 h 7195457"/>
                  <a:gd name="connsiteX78" fmla="*/ 957943 w 3777597"/>
                  <a:gd name="connsiteY78" fmla="*/ 5736772 h 7195457"/>
                  <a:gd name="connsiteX79" fmla="*/ 892629 w 3777597"/>
                  <a:gd name="connsiteY79" fmla="*/ 5758543 h 7195457"/>
                  <a:gd name="connsiteX80" fmla="*/ 859972 w 3777597"/>
                  <a:gd name="connsiteY80" fmla="*/ 5769429 h 7195457"/>
                  <a:gd name="connsiteX81" fmla="*/ 827314 w 3777597"/>
                  <a:gd name="connsiteY81" fmla="*/ 5780315 h 7195457"/>
                  <a:gd name="connsiteX82" fmla="*/ 794657 w 3777597"/>
                  <a:gd name="connsiteY82" fmla="*/ 5802086 h 7195457"/>
                  <a:gd name="connsiteX83" fmla="*/ 859972 w 3777597"/>
                  <a:gd name="connsiteY83" fmla="*/ 5823857 h 7195457"/>
                  <a:gd name="connsiteX84" fmla="*/ 892629 w 3777597"/>
                  <a:gd name="connsiteY84" fmla="*/ 5834743 h 7195457"/>
                  <a:gd name="connsiteX85" fmla="*/ 947057 w 3777597"/>
                  <a:gd name="connsiteY85" fmla="*/ 5867400 h 7195457"/>
                  <a:gd name="connsiteX86" fmla="*/ 968829 w 3777597"/>
                  <a:gd name="connsiteY86" fmla="*/ 5889172 h 7195457"/>
                  <a:gd name="connsiteX87" fmla="*/ 1001486 w 3777597"/>
                  <a:gd name="connsiteY87" fmla="*/ 5910943 h 7195457"/>
                  <a:gd name="connsiteX88" fmla="*/ 1045029 w 3777597"/>
                  <a:gd name="connsiteY88" fmla="*/ 5954486 h 7195457"/>
                  <a:gd name="connsiteX89" fmla="*/ 1077686 w 3777597"/>
                  <a:gd name="connsiteY89" fmla="*/ 5976257 h 7195457"/>
                  <a:gd name="connsiteX90" fmla="*/ 1132114 w 3777597"/>
                  <a:gd name="connsiteY90" fmla="*/ 6019800 h 7195457"/>
                  <a:gd name="connsiteX91" fmla="*/ 1164772 w 3777597"/>
                  <a:gd name="connsiteY91" fmla="*/ 6030686 h 7195457"/>
                  <a:gd name="connsiteX92" fmla="*/ 1208314 w 3777597"/>
                  <a:gd name="connsiteY92" fmla="*/ 6096000 h 7195457"/>
                  <a:gd name="connsiteX93" fmla="*/ 1186543 w 3777597"/>
                  <a:gd name="connsiteY93" fmla="*/ 6128657 h 7195457"/>
                  <a:gd name="connsiteX94" fmla="*/ 1153886 w 3777597"/>
                  <a:gd name="connsiteY94" fmla="*/ 6150429 h 7195457"/>
                  <a:gd name="connsiteX95" fmla="*/ 1186543 w 3777597"/>
                  <a:gd name="connsiteY95" fmla="*/ 6139543 h 7195457"/>
                  <a:gd name="connsiteX96" fmla="*/ 1219200 w 3777597"/>
                  <a:gd name="connsiteY96" fmla="*/ 6150429 h 7195457"/>
                  <a:gd name="connsiteX97" fmla="*/ 1175657 w 3777597"/>
                  <a:gd name="connsiteY97" fmla="*/ 6204857 h 7195457"/>
                  <a:gd name="connsiteX98" fmla="*/ 1164772 w 3777597"/>
                  <a:gd name="connsiteY98" fmla="*/ 6237515 h 7195457"/>
                  <a:gd name="connsiteX99" fmla="*/ 1143000 w 3777597"/>
                  <a:gd name="connsiteY99" fmla="*/ 6259286 h 7195457"/>
                  <a:gd name="connsiteX100" fmla="*/ 1197429 w 3777597"/>
                  <a:gd name="connsiteY100" fmla="*/ 6411686 h 7195457"/>
                  <a:gd name="connsiteX101" fmla="*/ 1219200 w 3777597"/>
                  <a:gd name="connsiteY101" fmla="*/ 6444343 h 7195457"/>
                  <a:gd name="connsiteX102" fmla="*/ 1240972 w 3777597"/>
                  <a:gd name="connsiteY102" fmla="*/ 6466115 h 7195457"/>
                  <a:gd name="connsiteX103" fmla="*/ 1273629 w 3777597"/>
                  <a:gd name="connsiteY103" fmla="*/ 6531429 h 7195457"/>
                  <a:gd name="connsiteX104" fmla="*/ 1295400 w 3777597"/>
                  <a:gd name="connsiteY104" fmla="*/ 6564086 h 7195457"/>
                  <a:gd name="connsiteX105" fmla="*/ 1317172 w 3777597"/>
                  <a:gd name="connsiteY105" fmla="*/ 6629400 h 7195457"/>
                  <a:gd name="connsiteX106" fmla="*/ 1328057 w 3777597"/>
                  <a:gd name="connsiteY106" fmla="*/ 6662057 h 7195457"/>
                  <a:gd name="connsiteX107" fmla="*/ 1349829 w 3777597"/>
                  <a:gd name="connsiteY107" fmla="*/ 6694715 h 7195457"/>
                  <a:gd name="connsiteX108" fmla="*/ 1415143 w 3777597"/>
                  <a:gd name="connsiteY108" fmla="*/ 6760029 h 7195457"/>
                  <a:gd name="connsiteX109" fmla="*/ 1458686 w 3777597"/>
                  <a:gd name="connsiteY109" fmla="*/ 6803572 h 7195457"/>
                  <a:gd name="connsiteX110" fmla="*/ 1513114 w 3777597"/>
                  <a:gd name="connsiteY110" fmla="*/ 6847115 h 7195457"/>
                  <a:gd name="connsiteX111" fmla="*/ 1545772 w 3777597"/>
                  <a:gd name="connsiteY111" fmla="*/ 6912429 h 7195457"/>
                  <a:gd name="connsiteX112" fmla="*/ 1556657 w 3777597"/>
                  <a:gd name="connsiteY112" fmla="*/ 6945086 h 7195457"/>
                  <a:gd name="connsiteX113" fmla="*/ 1600200 w 3777597"/>
                  <a:gd name="connsiteY113" fmla="*/ 6988629 h 7195457"/>
                  <a:gd name="connsiteX114" fmla="*/ 1621972 w 3777597"/>
                  <a:gd name="connsiteY114" fmla="*/ 7010400 h 7195457"/>
                  <a:gd name="connsiteX115" fmla="*/ 1643743 w 3777597"/>
                  <a:gd name="connsiteY115" fmla="*/ 7032172 h 7195457"/>
                  <a:gd name="connsiteX116" fmla="*/ 1709057 w 3777597"/>
                  <a:gd name="connsiteY116" fmla="*/ 7053943 h 7195457"/>
                  <a:gd name="connsiteX117" fmla="*/ 1741714 w 3777597"/>
                  <a:gd name="connsiteY117" fmla="*/ 7064829 h 7195457"/>
                  <a:gd name="connsiteX118" fmla="*/ 1796143 w 3777597"/>
                  <a:gd name="connsiteY118" fmla="*/ 7097486 h 7195457"/>
                  <a:gd name="connsiteX119" fmla="*/ 1861457 w 3777597"/>
                  <a:gd name="connsiteY119" fmla="*/ 7130143 h 7195457"/>
                  <a:gd name="connsiteX120" fmla="*/ 1883229 w 3777597"/>
                  <a:gd name="connsiteY120" fmla="*/ 7151915 h 7195457"/>
                  <a:gd name="connsiteX121" fmla="*/ 1926772 w 3777597"/>
                  <a:gd name="connsiteY121" fmla="*/ 7162800 h 7195457"/>
                  <a:gd name="connsiteX122" fmla="*/ 2188029 w 3777597"/>
                  <a:gd name="connsiteY122" fmla="*/ 7173686 h 7195457"/>
                  <a:gd name="connsiteX123" fmla="*/ 2264229 w 3777597"/>
                  <a:gd name="connsiteY123" fmla="*/ 7184572 h 7195457"/>
                  <a:gd name="connsiteX124" fmla="*/ 2296886 w 3777597"/>
                  <a:gd name="connsiteY124" fmla="*/ 7195457 h 7195457"/>
                  <a:gd name="connsiteX125" fmla="*/ 2405743 w 3777597"/>
                  <a:gd name="connsiteY125" fmla="*/ 7184572 h 7195457"/>
                  <a:gd name="connsiteX126" fmla="*/ 2427514 w 3777597"/>
                  <a:gd name="connsiteY126" fmla="*/ 7119257 h 7195457"/>
                  <a:gd name="connsiteX127" fmla="*/ 2438400 w 3777597"/>
                  <a:gd name="connsiteY127" fmla="*/ 7086600 h 7195457"/>
                  <a:gd name="connsiteX128" fmla="*/ 2416629 w 3777597"/>
                  <a:gd name="connsiteY128" fmla="*/ 7010400 h 7195457"/>
                  <a:gd name="connsiteX129" fmla="*/ 2394857 w 3777597"/>
                  <a:gd name="connsiteY129" fmla="*/ 6945086 h 7195457"/>
                  <a:gd name="connsiteX130" fmla="*/ 2383972 w 3777597"/>
                  <a:gd name="connsiteY130" fmla="*/ 6912429 h 7195457"/>
                  <a:gd name="connsiteX131" fmla="*/ 2394857 w 3777597"/>
                  <a:gd name="connsiteY131" fmla="*/ 6858000 h 7195457"/>
                  <a:gd name="connsiteX132" fmla="*/ 2438400 w 3777597"/>
                  <a:gd name="connsiteY132" fmla="*/ 6814457 h 7195457"/>
                  <a:gd name="connsiteX133" fmla="*/ 2471057 w 3777597"/>
                  <a:gd name="connsiteY133" fmla="*/ 6716486 h 7195457"/>
                  <a:gd name="connsiteX134" fmla="*/ 2481943 w 3777597"/>
                  <a:gd name="connsiteY134" fmla="*/ 6683829 h 7195457"/>
                  <a:gd name="connsiteX135" fmla="*/ 2471057 w 3777597"/>
                  <a:gd name="connsiteY135" fmla="*/ 6596743 h 7195457"/>
                  <a:gd name="connsiteX136" fmla="*/ 2460172 w 3777597"/>
                  <a:gd name="connsiteY136" fmla="*/ 6564086 h 7195457"/>
                  <a:gd name="connsiteX137" fmla="*/ 2481943 w 3777597"/>
                  <a:gd name="connsiteY137" fmla="*/ 6444343 h 7195457"/>
                  <a:gd name="connsiteX138" fmla="*/ 2503714 w 3777597"/>
                  <a:gd name="connsiteY138" fmla="*/ 6411686 h 7195457"/>
                  <a:gd name="connsiteX139" fmla="*/ 2536372 w 3777597"/>
                  <a:gd name="connsiteY139" fmla="*/ 6346372 h 7195457"/>
                  <a:gd name="connsiteX140" fmla="*/ 2569029 w 3777597"/>
                  <a:gd name="connsiteY140" fmla="*/ 6291943 h 7195457"/>
                  <a:gd name="connsiteX141" fmla="*/ 2601686 w 3777597"/>
                  <a:gd name="connsiteY141" fmla="*/ 6237515 h 7195457"/>
                  <a:gd name="connsiteX142" fmla="*/ 2612572 w 3777597"/>
                  <a:gd name="connsiteY142" fmla="*/ 6204857 h 7195457"/>
                  <a:gd name="connsiteX143" fmla="*/ 2677886 w 3777597"/>
                  <a:gd name="connsiteY143" fmla="*/ 6183086 h 7195457"/>
                  <a:gd name="connsiteX144" fmla="*/ 2743200 w 3777597"/>
                  <a:gd name="connsiteY144" fmla="*/ 6161315 h 7195457"/>
                  <a:gd name="connsiteX145" fmla="*/ 2808514 w 3777597"/>
                  <a:gd name="connsiteY145" fmla="*/ 6139543 h 7195457"/>
                  <a:gd name="connsiteX146" fmla="*/ 2884714 w 3777597"/>
                  <a:gd name="connsiteY146" fmla="*/ 6117772 h 7195457"/>
                  <a:gd name="connsiteX147" fmla="*/ 2993572 w 3777597"/>
                  <a:gd name="connsiteY147" fmla="*/ 6096000 h 7195457"/>
                  <a:gd name="connsiteX148" fmla="*/ 3069772 w 3777597"/>
                  <a:gd name="connsiteY148" fmla="*/ 6074229 h 7195457"/>
                  <a:gd name="connsiteX149" fmla="*/ 3407229 w 3777597"/>
                  <a:gd name="connsiteY149" fmla="*/ 6063343 h 7195457"/>
                  <a:gd name="connsiteX150" fmla="*/ 3472543 w 3777597"/>
                  <a:gd name="connsiteY150" fmla="*/ 6041572 h 7195457"/>
                  <a:gd name="connsiteX151" fmla="*/ 3494314 w 3777597"/>
                  <a:gd name="connsiteY151" fmla="*/ 6019800 h 7195457"/>
                  <a:gd name="connsiteX152" fmla="*/ 3526972 w 3777597"/>
                  <a:gd name="connsiteY152" fmla="*/ 6008915 h 7195457"/>
                  <a:gd name="connsiteX153" fmla="*/ 3603172 w 3777597"/>
                  <a:gd name="connsiteY153" fmla="*/ 5987143 h 7195457"/>
                  <a:gd name="connsiteX154" fmla="*/ 3657600 w 3777597"/>
                  <a:gd name="connsiteY154" fmla="*/ 5889172 h 7195457"/>
                  <a:gd name="connsiteX155" fmla="*/ 3646714 w 3777597"/>
                  <a:gd name="connsiteY155" fmla="*/ 5780315 h 7195457"/>
                  <a:gd name="connsiteX156" fmla="*/ 3657600 w 3777597"/>
                  <a:gd name="connsiteY156" fmla="*/ 5627915 h 7195457"/>
                  <a:gd name="connsiteX157" fmla="*/ 3679372 w 3777597"/>
                  <a:gd name="connsiteY157" fmla="*/ 5519057 h 7195457"/>
                  <a:gd name="connsiteX158" fmla="*/ 3690257 w 3777597"/>
                  <a:gd name="connsiteY158" fmla="*/ 5486400 h 7195457"/>
                  <a:gd name="connsiteX159" fmla="*/ 3679372 w 3777597"/>
                  <a:gd name="connsiteY159" fmla="*/ 5127172 h 7195457"/>
                  <a:gd name="connsiteX160" fmla="*/ 3668486 w 3777597"/>
                  <a:gd name="connsiteY160" fmla="*/ 5083629 h 7195457"/>
                  <a:gd name="connsiteX161" fmla="*/ 3646714 w 3777597"/>
                  <a:gd name="connsiteY161" fmla="*/ 4985657 h 7195457"/>
                  <a:gd name="connsiteX162" fmla="*/ 3657600 w 3777597"/>
                  <a:gd name="connsiteY162" fmla="*/ 4702629 h 7195457"/>
                  <a:gd name="connsiteX163" fmla="*/ 3712029 w 3777597"/>
                  <a:gd name="connsiteY163" fmla="*/ 4626429 h 7195457"/>
                  <a:gd name="connsiteX164" fmla="*/ 3733800 w 3777597"/>
                  <a:gd name="connsiteY164" fmla="*/ 4604657 h 7195457"/>
                  <a:gd name="connsiteX165" fmla="*/ 3755572 w 3777597"/>
                  <a:gd name="connsiteY165" fmla="*/ 4582886 h 7195457"/>
                  <a:gd name="connsiteX166" fmla="*/ 3777343 w 3777597"/>
                  <a:gd name="connsiteY166" fmla="*/ 4517572 h 7195457"/>
                  <a:gd name="connsiteX167" fmla="*/ 3766457 w 3777597"/>
                  <a:gd name="connsiteY167" fmla="*/ 4419600 h 7195457"/>
                  <a:gd name="connsiteX168" fmla="*/ 3744686 w 3777597"/>
                  <a:gd name="connsiteY168" fmla="*/ 4386943 h 7195457"/>
                  <a:gd name="connsiteX169" fmla="*/ 3701143 w 3777597"/>
                  <a:gd name="connsiteY169" fmla="*/ 4343400 h 7195457"/>
                  <a:gd name="connsiteX170" fmla="*/ 3646714 w 3777597"/>
                  <a:gd name="connsiteY170" fmla="*/ 4299857 h 7195457"/>
                  <a:gd name="connsiteX171" fmla="*/ 3635829 w 3777597"/>
                  <a:gd name="connsiteY171" fmla="*/ 4267200 h 7195457"/>
                  <a:gd name="connsiteX172" fmla="*/ 3624943 w 3777597"/>
                  <a:gd name="connsiteY172" fmla="*/ 4223657 h 7195457"/>
                  <a:gd name="connsiteX173" fmla="*/ 3581400 w 3777597"/>
                  <a:gd name="connsiteY173" fmla="*/ 4147457 h 7195457"/>
                  <a:gd name="connsiteX174" fmla="*/ 3559629 w 3777597"/>
                  <a:gd name="connsiteY174" fmla="*/ 4082143 h 7195457"/>
                  <a:gd name="connsiteX175" fmla="*/ 3548743 w 3777597"/>
                  <a:gd name="connsiteY175" fmla="*/ 4049486 h 7195457"/>
                  <a:gd name="connsiteX176" fmla="*/ 3537857 w 3777597"/>
                  <a:gd name="connsiteY176" fmla="*/ 4016829 h 7195457"/>
                  <a:gd name="connsiteX177" fmla="*/ 3516086 w 3777597"/>
                  <a:gd name="connsiteY177" fmla="*/ 3984172 h 7195457"/>
                  <a:gd name="connsiteX178" fmla="*/ 3461657 w 3777597"/>
                  <a:gd name="connsiteY178" fmla="*/ 3940629 h 7195457"/>
                  <a:gd name="connsiteX179" fmla="*/ 3418114 w 3777597"/>
                  <a:gd name="connsiteY179" fmla="*/ 3897086 h 7195457"/>
                  <a:gd name="connsiteX180" fmla="*/ 3396343 w 3777597"/>
                  <a:gd name="connsiteY180" fmla="*/ 3864429 h 7195457"/>
                  <a:gd name="connsiteX181" fmla="*/ 3385457 w 3777597"/>
                  <a:gd name="connsiteY181" fmla="*/ 3831772 h 7195457"/>
                  <a:gd name="connsiteX182" fmla="*/ 3363686 w 3777597"/>
                  <a:gd name="connsiteY182" fmla="*/ 3810000 h 7195457"/>
                  <a:gd name="connsiteX183" fmla="*/ 3352800 w 3777597"/>
                  <a:gd name="connsiteY183" fmla="*/ 3766457 h 7195457"/>
                  <a:gd name="connsiteX184" fmla="*/ 3320143 w 3777597"/>
                  <a:gd name="connsiteY184" fmla="*/ 3722915 h 7195457"/>
                  <a:gd name="connsiteX185" fmla="*/ 3243943 w 3777597"/>
                  <a:gd name="connsiteY185" fmla="*/ 3635829 h 7195457"/>
                  <a:gd name="connsiteX186" fmla="*/ 3222172 w 3777597"/>
                  <a:gd name="connsiteY186" fmla="*/ 3614057 h 7195457"/>
                  <a:gd name="connsiteX187" fmla="*/ 3200400 w 3777597"/>
                  <a:gd name="connsiteY187" fmla="*/ 3592286 h 7195457"/>
                  <a:gd name="connsiteX188" fmla="*/ 3189514 w 3777597"/>
                  <a:gd name="connsiteY188" fmla="*/ 3559629 h 7195457"/>
                  <a:gd name="connsiteX189" fmla="*/ 3167743 w 3777597"/>
                  <a:gd name="connsiteY189" fmla="*/ 3537857 h 7195457"/>
                  <a:gd name="connsiteX190" fmla="*/ 3124200 w 3777597"/>
                  <a:gd name="connsiteY190" fmla="*/ 3439886 h 7195457"/>
                  <a:gd name="connsiteX191" fmla="*/ 3124200 w 3777597"/>
                  <a:gd name="connsiteY191" fmla="*/ 3222172 h 7195457"/>
                  <a:gd name="connsiteX192" fmla="*/ 3048000 w 3777597"/>
                  <a:gd name="connsiteY192" fmla="*/ 3156857 h 7195457"/>
                  <a:gd name="connsiteX193" fmla="*/ 3026229 w 3777597"/>
                  <a:gd name="connsiteY193" fmla="*/ 3124200 h 7195457"/>
                  <a:gd name="connsiteX194" fmla="*/ 3015343 w 3777597"/>
                  <a:gd name="connsiteY194" fmla="*/ 3091543 h 7195457"/>
                  <a:gd name="connsiteX195" fmla="*/ 2950029 w 3777597"/>
                  <a:gd name="connsiteY195" fmla="*/ 3004457 h 7195457"/>
                  <a:gd name="connsiteX196" fmla="*/ 2917372 w 3777597"/>
                  <a:gd name="connsiteY196" fmla="*/ 2982686 h 7195457"/>
                  <a:gd name="connsiteX197" fmla="*/ 2895600 w 3777597"/>
                  <a:gd name="connsiteY197" fmla="*/ 2950029 h 7195457"/>
                  <a:gd name="connsiteX198" fmla="*/ 2830286 w 3777597"/>
                  <a:gd name="connsiteY198" fmla="*/ 2917372 h 7195457"/>
                  <a:gd name="connsiteX199" fmla="*/ 2808514 w 3777597"/>
                  <a:gd name="connsiteY199" fmla="*/ 2895600 h 7195457"/>
                  <a:gd name="connsiteX200" fmla="*/ 2775857 w 3777597"/>
                  <a:gd name="connsiteY200" fmla="*/ 2873829 h 7195457"/>
                  <a:gd name="connsiteX201" fmla="*/ 2764972 w 3777597"/>
                  <a:gd name="connsiteY201" fmla="*/ 2841172 h 7195457"/>
                  <a:gd name="connsiteX202" fmla="*/ 2754086 w 3777597"/>
                  <a:gd name="connsiteY202" fmla="*/ 2764972 h 7195457"/>
                  <a:gd name="connsiteX203" fmla="*/ 2721429 w 3777597"/>
                  <a:gd name="connsiteY203" fmla="*/ 2710543 h 7195457"/>
                  <a:gd name="connsiteX204" fmla="*/ 2688772 w 3777597"/>
                  <a:gd name="connsiteY204" fmla="*/ 2699657 h 7195457"/>
                  <a:gd name="connsiteX205" fmla="*/ 2634343 w 3777597"/>
                  <a:gd name="connsiteY205" fmla="*/ 2601686 h 7195457"/>
                  <a:gd name="connsiteX206" fmla="*/ 2623457 w 3777597"/>
                  <a:gd name="connsiteY206" fmla="*/ 2558143 h 7195457"/>
                  <a:gd name="connsiteX207" fmla="*/ 2590800 w 3777597"/>
                  <a:gd name="connsiteY207" fmla="*/ 2525486 h 7195457"/>
                  <a:gd name="connsiteX208" fmla="*/ 2623457 w 3777597"/>
                  <a:gd name="connsiteY208" fmla="*/ 2449286 h 7195457"/>
                  <a:gd name="connsiteX209" fmla="*/ 2656114 w 3777597"/>
                  <a:gd name="connsiteY209" fmla="*/ 2438400 h 7195457"/>
                  <a:gd name="connsiteX210" fmla="*/ 2677886 w 3777597"/>
                  <a:gd name="connsiteY210" fmla="*/ 2405743 h 7195457"/>
                  <a:gd name="connsiteX211" fmla="*/ 2699657 w 3777597"/>
                  <a:gd name="connsiteY211" fmla="*/ 2340429 h 7195457"/>
                  <a:gd name="connsiteX212" fmla="*/ 2677886 w 3777597"/>
                  <a:gd name="connsiteY212" fmla="*/ 2177143 h 7195457"/>
                  <a:gd name="connsiteX213" fmla="*/ 2656114 w 3777597"/>
                  <a:gd name="connsiteY213" fmla="*/ 2144486 h 7195457"/>
                  <a:gd name="connsiteX214" fmla="*/ 2634343 w 3777597"/>
                  <a:gd name="connsiteY214" fmla="*/ 2079172 h 7195457"/>
                  <a:gd name="connsiteX215" fmla="*/ 2623457 w 3777597"/>
                  <a:gd name="connsiteY215" fmla="*/ 2046515 h 7195457"/>
                  <a:gd name="connsiteX216" fmla="*/ 2601686 w 3777597"/>
                  <a:gd name="connsiteY216" fmla="*/ 2024743 h 7195457"/>
                  <a:gd name="connsiteX217" fmla="*/ 2590800 w 3777597"/>
                  <a:gd name="connsiteY217" fmla="*/ 1992086 h 7195457"/>
                  <a:gd name="connsiteX218" fmla="*/ 2558143 w 3777597"/>
                  <a:gd name="connsiteY218" fmla="*/ 1970315 h 7195457"/>
                  <a:gd name="connsiteX219" fmla="*/ 2514600 w 3777597"/>
                  <a:gd name="connsiteY219" fmla="*/ 1926772 h 7195457"/>
                  <a:gd name="connsiteX220" fmla="*/ 2492829 w 3777597"/>
                  <a:gd name="connsiteY220" fmla="*/ 1905000 h 7195457"/>
                  <a:gd name="connsiteX221" fmla="*/ 2514600 w 3777597"/>
                  <a:gd name="connsiteY221" fmla="*/ 1828800 h 7195457"/>
                  <a:gd name="connsiteX222" fmla="*/ 2536372 w 3777597"/>
                  <a:gd name="connsiteY222" fmla="*/ 1807029 h 7195457"/>
                  <a:gd name="connsiteX223" fmla="*/ 2525486 w 3777597"/>
                  <a:gd name="connsiteY223" fmla="*/ 1763486 h 7195457"/>
                  <a:gd name="connsiteX224" fmla="*/ 2503714 w 3777597"/>
                  <a:gd name="connsiteY224" fmla="*/ 1741715 h 7195457"/>
                  <a:gd name="connsiteX225" fmla="*/ 2438400 w 3777597"/>
                  <a:gd name="connsiteY225" fmla="*/ 1698172 h 7195457"/>
                  <a:gd name="connsiteX226" fmla="*/ 2416629 w 3777597"/>
                  <a:gd name="connsiteY226" fmla="*/ 1676400 h 7195457"/>
                  <a:gd name="connsiteX227" fmla="*/ 2394857 w 3777597"/>
                  <a:gd name="connsiteY227" fmla="*/ 1643743 h 7195457"/>
                  <a:gd name="connsiteX228" fmla="*/ 2362200 w 3777597"/>
                  <a:gd name="connsiteY228" fmla="*/ 1621972 h 7195457"/>
                  <a:gd name="connsiteX229" fmla="*/ 2296886 w 3777597"/>
                  <a:gd name="connsiteY229" fmla="*/ 1556657 h 7195457"/>
                  <a:gd name="connsiteX230" fmla="*/ 2275114 w 3777597"/>
                  <a:gd name="connsiteY230" fmla="*/ 1534886 h 7195457"/>
                  <a:gd name="connsiteX231" fmla="*/ 2242457 w 3777597"/>
                  <a:gd name="connsiteY231" fmla="*/ 1513115 h 7195457"/>
                  <a:gd name="connsiteX232" fmla="*/ 2220686 w 3777597"/>
                  <a:gd name="connsiteY232" fmla="*/ 1491343 h 7195457"/>
                  <a:gd name="connsiteX233" fmla="*/ 2155372 w 3777597"/>
                  <a:gd name="connsiteY233" fmla="*/ 1458686 h 7195457"/>
                  <a:gd name="connsiteX234" fmla="*/ 2100943 w 3777597"/>
                  <a:gd name="connsiteY234" fmla="*/ 1415143 h 7195457"/>
                  <a:gd name="connsiteX235" fmla="*/ 2024743 w 3777597"/>
                  <a:gd name="connsiteY235" fmla="*/ 1338943 h 7195457"/>
                  <a:gd name="connsiteX236" fmla="*/ 1948543 w 3777597"/>
                  <a:gd name="connsiteY236" fmla="*/ 1262743 h 7195457"/>
                  <a:gd name="connsiteX237" fmla="*/ 1915886 w 3777597"/>
                  <a:gd name="connsiteY237" fmla="*/ 1230086 h 7195457"/>
                  <a:gd name="connsiteX238" fmla="*/ 1861457 w 3777597"/>
                  <a:gd name="connsiteY238" fmla="*/ 1186543 h 7195457"/>
                  <a:gd name="connsiteX239" fmla="*/ 1839686 w 3777597"/>
                  <a:gd name="connsiteY239" fmla="*/ 1153886 h 7195457"/>
                  <a:gd name="connsiteX240" fmla="*/ 1796143 w 3777597"/>
                  <a:gd name="connsiteY240" fmla="*/ 1110343 h 7195457"/>
                  <a:gd name="connsiteX241" fmla="*/ 1785257 w 3777597"/>
                  <a:gd name="connsiteY241" fmla="*/ 1077686 h 7195457"/>
                  <a:gd name="connsiteX242" fmla="*/ 1785257 w 3777597"/>
                  <a:gd name="connsiteY242" fmla="*/ 968829 h 7195457"/>
                  <a:gd name="connsiteX243" fmla="*/ 1730829 w 3777597"/>
                  <a:gd name="connsiteY243" fmla="*/ 914400 h 7195457"/>
                  <a:gd name="connsiteX244" fmla="*/ 1665514 w 3777597"/>
                  <a:gd name="connsiteY244" fmla="*/ 892629 h 7195457"/>
                  <a:gd name="connsiteX245" fmla="*/ 1611086 w 3777597"/>
                  <a:gd name="connsiteY245" fmla="*/ 838200 h 7195457"/>
                  <a:gd name="connsiteX246" fmla="*/ 1589314 w 3777597"/>
                  <a:gd name="connsiteY246" fmla="*/ 816429 h 7195457"/>
                  <a:gd name="connsiteX247" fmla="*/ 1556657 w 3777597"/>
                  <a:gd name="connsiteY247" fmla="*/ 718457 h 7195457"/>
                  <a:gd name="connsiteX248" fmla="*/ 1545772 w 3777597"/>
                  <a:gd name="connsiteY248" fmla="*/ 685800 h 7195457"/>
                  <a:gd name="connsiteX249" fmla="*/ 1480457 w 3777597"/>
                  <a:gd name="connsiteY249" fmla="*/ 642257 h 7195457"/>
                  <a:gd name="connsiteX250" fmla="*/ 1382486 w 3777597"/>
                  <a:gd name="connsiteY250" fmla="*/ 566057 h 7195457"/>
                  <a:gd name="connsiteX251" fmla="*/ 1360714 w 3777597"/>
                  <a:gd name="connsiteY251" fmla="*/ 533400 h 7195457"/>
                  <a:gd name="connsiteX252" fmla="*/ 1349829 w 3777597"/>
                  <a:gd name="connsiteY252" fmla="*/ 500743 h 7195457"/>
                  <a:gd name="connsiteX253" fmla="*/ 1251857 w 3777597"/>
                  <a:gd name="connsiteY253" fmla="*/ 457200 h 7195457"/>
                  <a:gd name="connsiteX254" fmla="*/ 1219200 w 3777597"/>
                  <a:gd name="connsiteY254" fmla="*/ 435429 h 7195457"/>
                  <a:gd name="connsiteX255" fmla="*/ 1143000 w 3777597"/>
                  <a:gd name="connsiteY255" fmla="*/ 413657 h 7195457"/>
                  <a:gd name="connsiteX256" fmla="*/ 1110343 w 3777597"/>
                  <a:gd name="connsiteY256" fmla="*/ 391886 h 7195457"/>
                  <a:gd name="connsiteX257" fmla="*/ 1088572 w 3777597"/>
                  <a:gd name="connsiteY257" fmla="*/ 359229 h 7195457"/>
                  <a:gd name="connsiteX258" fmla="*/ 1045029 w 3777597"/>
                  <a:gd name="connsiteY258" fmla="*/ 348343 h 7195457"/>
                  <a:gd name="connsiteX259" fmla="*/ 947057 w 3777597"/>
                  <a:gd name="connsiteY259" fmla="*/ 337457 h 7195457"/>
                  <a:gd name="connsiteX260" fmla="*/ 914400 w 3777597"/>
                  <a:gd name="connsiteY260" fmla="*/ 326572 h 7195457"/>
                  <a:gd name="connsiteX261" fmla="*/ 892629 w 3777597"/>
                  <a:gd name="connsiteY261" fmla="*/ 304800 h 7195457"/>
                  <a:gd name="connsiteX262" fmla="*/ 794657 w 3777597"/>
                  <a:gd name="connsiteY262" fmla="*/ 250372 h 7195457"/>
                  <a:gd name="connsiteX263" fmla="*/ 751114 w 3777597"/>
                  <a:gd name="connsiteY263" fmla="*/ 206829 h 7195457"/>
                  <a:gd name="connsiteX264" fmla="*/ 685800 w 3777597"/>
                  <a:gd name="connsiteY264" fmla="*/ 163286 h 7195457"/>
                  <a:gd name="connsiteX265" fmla="*/ 653143 w 3777597"/>
                  <a:gd name="connsiteY265" fmla="*/ 141515 h 7195457"/>
                  <a:gd name="connsiteX266" fmla="*/ 631372 w 3777597"/>
                  <a:gd name="connsiteY266" fmla="*/ 119743 h 7195457"/>
                  <a:gd name="connsiteX267" fmla="*/ 598714 w 3777597"/>
                  <a:gd name="connsiteY267" fmla="*/ 108857 h 7195457"/>
                  <a:gd name="connsiteX268" fmla="*/ 566057 w 3777597"/>
                  <a:gd name="connsiteY268" fmla="*/ 87086 h 7195457"/>
                  <a:gd name="connsiteX269" fmla="*/ 533400 w 3777597"/>
                  <a:gd name="connsiteY269" fmla="*/ 76200 h 7195457"/>
                  <a:gd name="connsiteX270" fmla="*/ 468086 w 3777597"/>
                  <a:gd name="connsiteY270" fmla="*/ 32657 h 7195457"/>
                  <a:gd name="connsiteX271" fmla="*/ 326572 w 3777597"/>
                  <a:gd name="connsiteY271" fmla="*/ 0 h 7195457"/>
                  <a:gd name="connsiteX272" fmla="*/ 152400 w 3777597"/>
                  <a:gd name="connsiteY272" fmla="*/ 10886 h 7195457"/>
                  <a:gd name="connsiteX273" fmla="*/ 141514 w 3777597"/>
                  <a:gd name="connsiteY273" fmla="*/ 54429 h 7195457"/>
                  <a:gd name="connsiteX274" fmla="*/ 119743 w 3777597"/>
                  <a:gd name="connsiteY274" fmla="*/ 87086 h 7195457"/>
                  <a:gd name="connsiteX275" fmla="*/ 108857 w 3777597"/>
                  <a:gd name="connsiteY275" fmla="*/ 119743 h 7195457"/>
                  <a:gd name="connsiteX276" fmla="*/ 87086 w 3777597"/>
                  <a:gd name="connsiteY276" fmla="*/ 141515 h 7195457"/>
                  <a:gd name="connsiteX277" fmla="*/ 32657 w 3777597"/>
                  <a:gd name="connsiteY277" fmla="*/ 195943 h 7195457"/>
                  <a:gd name="connsiteX278" fmla="*/ 10886 w 3777597"/>
                  <a:gd name="connsiteY278" fmla="*/ 261257 h 7195457"/>
                  <a:gd name="connsiteX279" fmla="*/ 0 w 3777597"/>
                  <a:gd name="connsiteY279" fmla="*/ 293915 h 7195457"/>
                  <a:gd name="connsiteX280" fmla="*/ 43543 w 3777597"/>
                  <a:gd name="connsiteY280" fmla="*/ 348343 h 7195457"/>
                  <a:gd name="connsiteX281" fmla="*/ 87086 w 3777597"/>
                  <a:gd name="connsiteY281" fmla="*/ 391886 h 7195457"/>
                  <a:gd name="connsiteX282" fmla="*/ 130629 w 3777597"/>
                  <a:gd name="connsiteY282" fmla="*/ 446315 h 7195457"/>
                  <a:gd name="connsiteX283" fmla="*/ 152400 w 3777597"/>
                  <a:gd name="connsiteY283" fmla="*/ 478972 h 7195457"/>
                  <a:gd name="connsiteX284" fmla="*/ 195943 w 3777597"/>
                  <a:gd name="connsiteY284" fmla="*/ 522515 h 7195457"/>
                  <a:gd name="connsiteX285" fmla="*/ 228600 w 3777597"/>
                  <a:gd name="connsiteY285" fmla="*/ 555172 h 7195457"/>
                  <a:gd name="connsiteX286" fmla="*/ 283029 w 3777597"/>
                  <a:gd name="connsiteY286" fmla="*/ 620486 h 7195457"/>
                  <a:gd name="connsiteX287" fmla="*/ 315686 w 3777597"/>
                  <a:gd name="connsiteY287" fmla="*/ 631372 h 7195457"/>
                  <a:gd name="connsiteX288" fmla="*/ 370114 w 3777597"/>
                  <a:gd name="connsiteY288" fmla="*/ 674915 h 7195457"/>
                  <a:gd name="connsiteX289" fmla="*/ 391886 w 3777597"/>
                  <a:gd name="connsiteY289" fmla="*/ 707572 h 7195457"/>
                  <a:gd name="connsiteX290" fmla="*/ 457200 w 3777597"/>
                  <a:gd name="connsiteY290" fmla="*/ 762000 h 7195457"/>
                  <a:gd name="connsiteX291" fmla="*/ 478972 w 3777597"/>
                  <a:gd name="connsiteY291" fmla="*/ 783772 h 7195457"/>
                  <a:gd name="connsiteX292" fmla="*/ 478972 w 3777597"/>
                  <a:gd name="connsiteY292" fmla="*/ 849086 h 7195457"/>
                  <a:gd name="connsiteX293" fmla="*/ 435429 w 3777597"/>
                  <a:gd name="connsiteY293" fmla="*/ 892629 h 7195457"/>
                  <a:gd name="connsiteX294" fmla="*/ 446314 w 3777597"/>
                  <a:gd name="connsiteY294" fmla="*/ 947057 h 7195457"/>
                  <a:gd name="connsiteX295" fmla="*/ 468086 w 3777597"/>
                  <a:gd name="connsiteY295" fmla="*/ 1012372 h 7195457"/>
                  <a:gd name="connsiteX296" fmla="*/ 478972 w 3777597"/>
                  <a:gd name="connsiteY296" fmla="*/ 1055915 h 7195457"/>
                  <a:gd name="connsiteX297" fmla="*/ 478972 w 3777597"/>
                  <a:gd name="connsiteY297" fmla="*/ 1219200 h 7195457"/>
                  <a:gd name="connsiteX298" fmla="*/ 500743 w 3777597"/>
                  <a:gd name="connsiteY298" fmla="*/ 1251857 h 7195457"/>
                  <a:gd name="connsiteX299" fmla="*/ 544286 w 3777597"/>
                  <a:gd name="connsiteY299" fmla="*/ 1338943 h 7195457"/>
                  <a:gd name="connsiteX300" fmla="*/ 566057 w 3777597"/>
                  <a:gd name="connsiteY300" fmla="*/ 1404257 h 7195457"/>
                  <a:gd name="connsiteX301" fmla="*/ 576943 w 3777597"/>
                  <a:gd name="connsiteY301" fmla="*/ 1436915 h 7195457"/>
                  <a:gd name="connsiteX302" fmla="*/ 598714 w 3777597"/>
                  <a:gd name="connsiteY302" fmla="*/ 1469572 h 7195457"/>
                  <a:gd name="connsiteX303" fmla="*/ 587829 w 3777597"/>
                  <a:gd name="connsiteY303" fmla="*/ 1534886 h 7195457"/>
                  <a:gd name="connsiteX304" fmla="*/ 555172 w 3777597"/>
                  <a:gd name="connsiteY304" fmla="*/ 1545772 h 7195457"/>
                  <a:gd name="connsiteX305" fmla="*/ 609600 w 3777597"/>
                  <a:gd name="connsiteY305" fmla="*/ 1600200 h 7195457"/>
                  <a:gd name="connsiteX306" fmla="*/ 664029 w 3777597"/>
                  <a:gd name="connsiteY306" fmla="*/ 1687286 h 7195457"/>
                  <a:gd name="connsiteX307" fmla="*/ 685800 w 3777597"/>
                  <a:gd name="connsiteY307" fmla="*/ 1752600 h 7195457"/>
                  <a:gd name="connsiteX308" fmla="*/ 696686 w 3777597"/>
                  <a:gd name="connsiteY308" fmla="*/ 1785257 h 7195457"/>
                  <a:gd name="connsiteX309" fmla="*/ 718457 w 3777597"/>
                  <a:gd name="connsiteY309" fmla="*/ 1817915 h 7195457"/>
                  <a:gd name="connsiteX310" fmla="*/ 729343 w 3777597"/>
                  <a:gd name="connsiteY310" fmla="*/ 1850572 h 7195457"/>
                  <a:gd name="connsiteX311" fmla="*/ 762000 w 3777597"/>
                  <a:gd name="connsiteY311" fmla="*/ 1872343 h 7195457"/>
                  <a:gd name="connsiteX312" fmla="*/ 783772 w 3777597"/>
                  <a:gd name="connsiteY312" fmla="*/ 1894115 h 7195457"/>
                  <a:gd name="connsiteX313" fmla="*/ 881743 w 3777597"/>
                  <a:gd name="connsiteY313" fmla="*/ 1948543 h 7195457"/>
                  <a:gd name="connsiteX314" fmla="*/ 925286 w 3777597"/>
                  <a:gd name="connsiteY314" fmla="*/ 1992086 h 7195457"/>
                  <a:gd name="connsiteX315" fmla="*/ 957943 w 3777597"/>
                  <a:gd name="connsiteY315" fmla="*/ 2013857 h 7195457"/>
                  <a:gd name="connsiteX316" fmla="*/ 1023257 w 3777597"/>
                  <a:gd name="connsiteY316" fmla="*/ 2079172 h 7195457"/>
                  <a:gd name="connsiteX317" fmla="*/ 1066800 w 3777597"/>
                  <a:gd name="connsiteY317" fmla="*/ 2122715 h 7195457"/>
                  <a:gd name="connsiteX318" fmla="*/ 1088572 w 3777597"/>
                  <a:gd name="connsiteY318" fmla="*/ 2144486 h 7195457"/>
                  <a:gd name="connsiteX319" fmla="*/ 1099457 w 3777597"/>
                  <a:gd name="connsiteY319" fmla="*/ 2231572 h 7195457"/>
                  <a:gd name="connsiteX320" fmla="*/ 1143000 w 3777597"/>
                  <a:gd name="connsiteY320" fmla="*/ 2275115 h 7195457"/>
                  <a:gd name="connsiteX321" fmla="*/ 1164772 w 3777597"/>
                  <a:gd name="connsiteY321" fmla="*/ 2296886 h 7195457"/>
                  <a:gd name="connsiteX322" fmla="*/ 1175657 w 3777597"/>
                  <a:gd name="connsiteY322" fmla="*/ 2329543 h 7195457"/>
                  <a:gd name="connsiteX323" fmla="*/ 1132114 w 3777597"/>
                  <a:gd name="connsiteY323" fmla="*/ 2383972 h 7195457"/>
                  <a:gd name="connsiteX324" fmla="*/ 1132114 w 3777597"/>
                  <a:gd name="connsiteY324" fmla="*/ 2449286 h 7195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</a:cxnLst>
                <a:rect l="l" t="t" r="r" b="b"/>
                <a:pathLst>
                  <a:path w="3777597" h="7195457">
                    <a:moveTo>
                      <a:pt x="1132114" y="2449286"/>
                    </a:moveTo>
                    <a:cubicBezTo>
                      <a:pt x="1130300" y="2461986"/>
                      <a:pt x="1124857" y="2456543"/>
                      <a:pt x="1121229" y="2460172"/>
                    </a:cubicBezTo>
                    <a:cubicBezTo>
                      <a:pt x="1153886" y="2471058"/>
                      <a:pt x="1188891" y="2476509"/>
                      <a:pt x="1219200" y="2492829"/>
                    </a:cubicBezTo>
                    <a:cubicBezTo>
                      <a:pt x="1237273" y="2502561"/>
                      <a:pt x="1248229" y="2521858"/>
                      <a:pt x="1262743" y="2536372"/>
                    </a:cubicBezTo>
                    <a:lnTo>
                      <a:pt x="1295400" y="2569029"/>
                    </a:lnTo>
                    <a:cubicBezTo>
                      <a:pt x="1320418" y="2644079"/>
                      <a:pt x="1300945" y="2618115"/>
                      <a:pt x="1338943" y="2656115"/>
                    </a:cubicBezTo>
                    <a:cubicBezTo>
                      <a:pt x="1363449" y="2729631"/>
                      <a:pt x="1338943" y="2639137"/>
                      <a:pt x="1338943" y="2754086"/>
                    </a:cubicBezTo>
                    <a:cubicBezTo>
                      <a:pt x="1338943" y="2761886"/>
                      <a:pt x="1352125" y="2826857"/>
                      <a:pt x="1360714" y="2841172"/>
                    </a:cubicBezTo>
                    <a:cubicBezTo>
                      <a:pt x="1365994" y="2849973"/>
                      <a:pt x="1375229" y="2855686"/>
                      <a:pt x="1382486" y="2862943"/>
                    </a:cubicBezTo>
                    <a:cubicBezTo>
                      <a:pt x="1389743" y="2884714"/>
                      <a:pt x="1401011" y="2905539"/>
                      <a:pt x="1404257" y="2928257"/>
                    </a:cubicBezTo>
                    <a:cubicBezTo>
                      <a:pt x="1407886" y="2953657"/>
                      <a:pt x="1404526" y="2981099"/>
                      <a:pt x="1415143" y="3004457"/>
                    </a:cubicBezTo>
                    <a:cubicBezTo>
                      <a:pt x="1423637" y="3023143"/>
                      <a:pt x="1458686" y="3048000"/>
                      <a:pt x="1458686" y="3048000"/>
                    </a:cubicBezTo>
                    <a:cubicBezTo>
                      <a:pt x="1471240" y="3085661"/>
                      <a:pt x="1481676" y="3099991"/>
                      <a:pt x="1458686" y="3145972"/>
                    </a:cubicBezTo>
                    <a:cubicBezTo>
                      <a:pt x="1452835" y="3157674"/>
                      <a:pt x="1436245" y="3159570"/>
                      <a:pt x="1426029" y="3167743"/>
                    </a:cubicBezTo>
                    <a:cubicBezTo>
                      <a:pt x="1418015" y="3174154"/>
                      <a:pt x="1411514" y="3182258"/>
                      <a:pt x="1404257" y="3189515"/>
                    </a:cubicBezTo>
                    <a:cubicBezTo>
                      <a:pt x="1407886" y="3211286"/>
                      <a:pt x="1408163" y="3233890"/>
                      <a:pt x="1415143" y="3254829"/>
                    </a:cubicBezTo>
                    <a:cubicBezTo>
                      <a:pt x="1422010" y="3275429"/>
                      <a:pt x="1443821" y="3294392"/>
                      <a:pt x="1458686" y="3309257"/>
                    </a:cubicBezTo>
                    <a:cubicBezTo>
                      <a:pt x="1465943" y="3331029"/>
                      <a:pt x="1477923" y="3351763"/>
                      <a:pt x="1480457" y="3374572"/>
                    </a:cubicBezTo>
                    <a:cubicBezTo>
                      <a:pt x="1484086" y="3407229"/>
                      <a:pt x="1486347" y="3440067"/>
                      <a:pt x="1491343" y="3472543"/>
                    </a:cubicBezTo>
                    <a:cubicBezTo>
                      <a:pt x="1493618" y="3487330"/>
                      <a:pt x="1494806" y="3503096"/>
                      <a:pt x="1502229" y="3516086"/>
                    </a:cubicBezTo>
                    <a:cubicBezTo>
                      <a:pt x="1509867" y="3529452"/>
                      <a:pt x="1524000" y="3537857"/>
                      <a:pt x="1534886" y="3548743"/>
                    </a:cubicBezTo>
                    <a:cubicBezTo>
                      <a:pt x="1542143" y="3570514"/>
                      <a:pt x="1559902" y="3591339"/>
                      <a:pt x="1556657" y="3614057"/>
                    </a:cubicBezTo>
                    <a:cubicBezTo>
                      <a:pt x="1553029" y="3639457"/>
                      <a:pt x="1551541" y="3665256"/>
                      <a:pt x="1545772" y="3690257"/>
                    </a:cubicBezTo>
                    <a:cubicBezTo>
                      <a:pt x="1535975" y="3732711"/>
                      <a:pt x="1527545" y="3756585"/>
                      <a:pt x="1502229" y="3788229"/>
                    </a:cubicBezTo>
                    <a:cubicBezTo>
                      <a:pt x="1495818" y="3796243"/>
                      <a:pt x="1487714" y="3802743"/>
                      <a:pt x="1480457" y="3810000"/>
                    </a:cubicBezTo>
                    <a:cubicBezTo>
                      <a:pt x="1466498" y="3851878"/>
                      <a:pt x="1460173" y="3853880"/>
                      <a:pt x="1480457" y="3907972"/>
                    </a:cubicBezTo>
                    <a:cubicBezTo>
                      <a:pt x="1484061" y="3917582"/>
                      <a:pt x="1494972" y="3922486"/>
                      <a:pt x="1502229" y="3929743"/>
                    </a:cubicBezTo>
                    <a:cubicBezTo>
                      <a:pt x="1528430" y="4008351"/>
                      <a:pt x="1499944" y="3914895"/>
                      <a:pt x="1524000" y="4071257"/>
                    </a:cubicBezTo>
                    <a:cubicBezTo>
                      <a:pt x="1530081" y="4110780"/>
                      <a:pt x="1538717" y="4100692"/>
                      <a:pt x="1556657" y="4136572"/>
                    </a:cubicBezTo>
                    <a:cubicBezTo>
                      <a:pt x="1561789" y="4146835"/>
                      <a:pt x="1562411" y="4158966"/>
                      <a:pt x="1567543" y="4169229"/>
                    </a:cubicBezTo>
                    <a:cubicBezTo>
                      <a:pt x="1573394" y="4180931"/>
                      <a:pt x="1584001" y="4189931"/>
                      <a:pt x="1589314" y="4201886"/>
                    </a:cubicBezTo>
                    <a:cubicBezTo>
                      <a:pt x="1598635" y="4222857"/>
                      <a:pt x="1611086" y="4267200"/>
                      <a:pt x="1611086" y="4267200"/>
                    </a:cubicBezTo>
                    <a:cubicBezTo>
                      <a:pt x="1614640" y="4288526"/>
                      <a:pt x="1626339" y="4363044"/>
                      <a:pt x="1632857" y="4386943"/>
                    </a:cubicBezTo>
                    <a:cubicBezTo>
                      <a:pt x="1638895" y="4409083"/>
                      <a:pt x="1638402" y="4436029"/>
                      <a:pt x="1654629" y="4452257"/>
                    </a:cubicBezTo>
                    <a:lnTo>
                      <a:pt x="1676400" y="4474029"/>
                    </a:lnTo>
                    <a:cubicBezTo>
                      <a:pt x="1692851" y="4539833"/>
                      <a:pt x="1682556" y="4503384"/>
                      <a:pt x="1709057" y="4582886"/>
                    </a:cubicBezTo>
                    <a:lnTo>
                      <a:pt x="1719943" y="4615543"/>
                    </a:lnTo>
                    <a:cubicBezTo>
                      <a:pt x="1723572" y="4626429"/>
                      <a:pt x="1722715" y="4640086"/>
                      <a:pt x="1730829" y="4648200"/>
                    </a:cubicBezTo>
                    <a:lnTo>
                      <a:pt x="1752600" y="4669972"/>
                    </a:lnTo>
                    <a:cubicBezTo>
                      <a:pt x="1737214" y="4746900"/>
                      <a:pt x="1747564" y="4706852"/>
                      <a:pt x="1719943" y="4789715"/>
                    </a:cubicBezTo>
                    <a:lnTo>
                      <a:pt x="1709057" y="4822372"/>
                    </a:lnTo>
                    <a:cubicBezTo>
                      <a:pt x="1716314" y="4829629"/>
                      <a:pt x="1726239" y="4834963"/>
                      <a:pt x="1730829" y="4844143"/>
                    </a:cubicBezTo>
                    <a:cubicBezTo>
                      <a:pt x="1741092" y="4864669"/>
                      <a:pt x="1745343" y="4887686"/>
                      <a:pt x="1752600" y="4909457"/>
                    </a:cubicBezTo>
                    <a:cubicBezTo>
                      <a:pt x="1756229" y="4920343"/>
                      <a:pt x="1757121" y="4932567"/>
                      <a:pt x="1763486" y="4942115"/>
                    </a:cubicBezTo>
                    <a:lnTo>
                      <a:pt x="1807029" y="5007429"/>
                    </a:lnTo>
                    <a:cubicBezTo>
                      <a:pt x="1845544" y="5161492"/>
                      <a:pt x="1827227" y="5064634"/>
                      <a:pt x="1839686" y="5301343"/>
                    </a:cubicBezTo>
                    <a:cubicBezTo>
                      <a:pt x="1836057" y="5315857"/>
                      <a:pt x="1838146" y="5333203"/>
                      <a:pt x="1828800" y="5344886"/>
                    </a:cubicBezTo>
                    <a:cubicBezTo>
                      <a:pt x="1821632" y="5353846"/>
                      <a:pt x="1807618" y="5355772"/>
                      <a:pt x="1796143" y="5355772"/>
                    </a:cubicBezTo>
                    <a:cubicBezTo>
                      <a:pt x="1756064" y="5355772"/>
                      <a:pt x="1716314" y="5348515"/>
                      <a:pt x="1676400" y="5344886"/>
                    </a:cubicBezTo>
                    <a:cubicBezTo>
                      <a:pt x="1665514" y="5341257"/>
                      <a:pt x="1652703" y="5341168"/>
                      <a:pt x="1643743" y="5334000"/>
                    </a:cubicBezTo>
                    <a:cubicBezTo>
                      <a:pt x="1633527" y="5325827"/>
                      <a:pt x="1630486" y="5311276"/>
                      <a:pt x="1621972" y="5301343"/>
                    </a:cubicBezTo>
                    <a:cubicBezTo>
                      <a:pt x="1608614" y="5285758"/>
                      <a:pt x="1592943" y="5272314"/>
                      <a:pt x="1578429" y="5257800"/>
                    </a:cubicBezTo>
                    <a:cubicBezTo>
                      <a:pt x="1571172" y="5250543"/>
                      <a:pt x="1566393" y="5239275"/>
                      <a:pt x="1556657" y="5236029"/>
                    </a:cubicBezTo>
                    <a:lnTo>
                      <a:pt x="1524000" y="5225143"/>
                    </a:lnTo>
                    <a:cubicBezTo>
                      <a:pt x="1504303" y="5195597"/>
                      <a:pt x="1490363" y="5170060"/>
                      <a:pt x="1458686" y="5148943"/>
                    </a:cubicBezTo>
                    <a:cubicBezTo>
                      <a:pt x="1447800" y="5141686"/>
                      <a:pt x="1437984" y="5132485"/>
                      <a:pt x="1426029" y="5127172"/>
                    </a:cubicBezTo>
                    <a:cubicBezTo>
                      <a:pt x="1405058" y="5117851"/>
                      <a:pt x="1382486" y="5112657"/>
                      <a:pt x="1360714" y="5105400"/>
                    </a:cubicBezTo>
                    <a:lnTo>
                      <a:pt x="1328057" y="5094515"/>
                    </a:lnTo>
                    <a:cubicBezTo>
                      <a:pt x="1272899" y="5039354"/>
                      <a:pt x="1344279" y="5104247"/>
                      <a:pt x="1273629" y="5061857"/>
                    </a:cubicBezTo>
                    <a:cubicBezTo>
                      <a:pt x="1264828" y="5056577"/>
                      <a:pt x="1259871" y="5046497"/>
                      <a:pt x="1251857" y="5040086"/>
                    </a:cubicBezTo>
                    <a:cubicBezTo>
                      <a:pt x="1241641" y="5031913"/>
                      <a:pt x="1230086" y="5025572"/>
                      <a:pt x="1219200" y="5018315"/>
                    </a:cubicBezTo>
                    <a:cubicBezTo>
                      <a:pt x="1214332" y="5011013"/>
                      <a:pt x="1188955" y="4968319"/>
                      <a:pt x="1175657" y="4963886"/>
                    </a:cubicBezTo>
                    <a:cubicBezTo>
                      <a:pt x="1151316" y="4955772"/>
                      <a:pt x="1124857" y="4956629"/>
                      <a:pt x="1099457" y="4953000"/>
                    </a:cubicBezTo>
                    <a:cubicBezTo>
                      <a:pt x="1088571" y="4945743"/>
                      <a:pt x="1078502" y="4937080"/>
                      <a:pt x="1066800" y="4931229"/>
                    </a:cubicBezTo>
                    <a:cubicBezTo>
                      <a:pt x="970178" y="4882918"/>
                      <a:pt x="1045652" y="5004310"/>
                      <a:pt x="1023257" y="5116286"/>
                    </a:cubicBezTo>
                    <a:cubicBezTo>
                      <a:pt x="1020691" y="5129115"/>
                      <a:pt x="1002555" y="5132744"/>
                      <a:pt x="990600" y="5138057"/>
                    </a:cubicBezTo>
                    <a:cubicBezTo>
                      <a:pt x="969629" y="5147378"/>
                      <a:pt x="925286" y="5159829"/>
                      <a:pt x="925286" y="5159829"/>
                    </a:cubicBezTo>
                    <a:cubicBezTo>
                      <a:pt x="910772" y="5174343"/>
                      <a:pt x="875252" y="5183899"/>
                      <a:pt x="881743" y="5203372"/>
                    </a:cubicBezTo>
                    <a:cubicBezTo>
                      <a:pt x="902366" y="5265239"/>
                      <a:pt x="884515" y="5227914"/>
                      <a:pt x="957943" y="5301343"/>
                    </a:cubicBezTo>
                    <a:cubicBezTo>
                      <a:pt x="987829" y="5331230"/>
                      <a:pt x="969976" y="5319869"/>
                      <a:pt x="1012372" y="5334000"/>
                    </a:cubicBezTo>
                    <a:cubicBezTo>
                      <a:pt x="1086496" y="5408128"/>
                      <a:pt x="973506" y="5292286"/>
                      <a:pt x="1055914" y="5388429"/>
                    </a:cubicBezTo>
                    <a:cubicBezTo>
                      <a:pt x="1069272" y="5404014"/>
                      <a:pt x="1099457" y="5431972"/>
                      <a:pt x="1099457" y="5431972"/>
                    </a:cubicBezTo>
                    <a:lnTo>
                      <a:pt x="1121229" y="5497286"/>
                    </a:lnTo>
                    <a:lnTo>
                      <a:pt x="1132114" y="5529943"/>
                    </a:lnTo>
                    <a:cubicBezTo>
                      <a:pt x="1107176" y="5679582"/>
                      <a:pt x="1142586" y="5545146"/>
                      <a:pt x="1099457" y="5617029"/>
                    </a:cubicBezTo>
                    <a:cubicBezTo>
                      <a:pt x="1093554" y="5626868"/>
                      <a:pt x="1094476" y="5639847"/>
                      <a:pt x="1088572" y="5649686"/>
                    </a:cubicBezTo>
                    <a:cubicBezTo>
                      <a:pt x="1073630" y="5674589"/>
                      <a:pt x="1059829" y="5673781"/>
                      <a:pt x="1034143" y="5682343"/>
                    </a:cubicBezTo>
                    <a:cubicBezTo>
                      <a:pt x="978981" y="5737508"/>
                      <a:pt x="1050370" y="5672607"/>
                      <a:pt x="979714" y="5715000"/>
                    </a:cubicBezTo>
                    <a:cubicBezTo>
                      <a:pt x="970913" y="5720280"/>
                      <a:pt x="967123" y="5732182"/>
                      <a:pt x="957943" y="5736772"/>
                    </a:cubicBezTo>
                    <a:cubicBezTo>
                      <a:pt x="937417" y="5747035"/>
                      <a:pt x="914400" y="5751286"/>
                      <a:pt x="892629" y="5758543"/>
                    </a:cubicBezTo>
                    <a:lnTo>
                      <a:pt x="859972" y="5769429"/>
                    </a:lnTo>
                    <a:cubicBezTo>
                      <a:pt x="849086" y="5773058"/>
                      <a:pt x="836862" y="5773950"/>
                      <a:pt x="827314" y="5780315"/>
                    </a:cubicBezTo>
                    <a:lnTo>
                      <a:pt x="794657" y="5802086"/>
                    </a:lnTo>
                    <a:lnTo>
                      <a:pt x="859972" y="5823857"/>
                    </a:lnTo>
                    <a:lnTo>
                      <a:pt x="892629" y="5834743"/>
                    </a:lnTo>
                    <a:cubicBezTo>
                      <a:pt x="947790" y="5889907"/>
                      <a:pt x="876403" y="5825008"/>
                      <a:pt x="947057" y="5867400"/>
                    </a:cubicBezTo>
                    <a:cubicBezTo>
                      <a:pt x="955858" y="5872680"/>
                      <a:pt x="960815" y="5882761"/>
                      <a:pt x="968829" y="5889172"/>
                    </a:cubicBezTo>
                    <a:cubicBezTo>
                      <a:pt x="979045" y="5897345"/>
                      <a:pt x="991553" y="5902429"/>
                      <a:pt x="1001486" y="5910943"/>
                    </a:cubicBezTo>
                    <a:cubicBezTo>
                      <a:pt x="1017071" y="5924301"/>
                      <a:pt x="1027950" y="5943100"/>
                      <a:pt x="1045029" y="5954486"/>
                    </a:cubicBezTo>
                    <a:cubicBezTo>
                      <a:pt x="1055915" y="5961743"/>
                      <a:pt x="1067470" y="5968084"/>
                      <a:pt x="1077686" y="5976257"/>
                    </a:cubicBezTo>
                    <a:cubicBezTo>
                      <a:pt x="1111438" y="6003259"/>
                      <a:pt x="1087437" y="5997462"/>
                      <a:pt x="1132114" y="6019800"/>
                    </a:cubicBezTo>
                    <a:cubicBezTo>
                      <a:pt x="1142377" y="6024932"/>
                      <a:pt x="1153886" y="6027057"/>
                      <a:pt x="1164772" y="6030686"/>
                    </a:cubicBezTo>
                    <a:cubicBezTo>
                      <a:pt x="1178368" y="6044282"/>
                      <a:pt x="1212815" y="6068993"/>
                      <a:pt x="1208314" y="6096000"/>
                    </a:cubicBezTo>
                    <a:cubicBezTo>
                      <a:pt x="1206163" y="6108905"/>
                      <a:pt x="1195794" y="6119406"/>
                      <a:pt x="1186543" y="6128657"/>
                    </a:cubicBezTo>
                    <a:cubicBezTo>
                      <a:pt x="1177292" y="6137908"/>
                      <a:pt x="1153886" y="6137346"/>
                      <a:pt x="1153886" y="6150429"/>
                    </a:cubicBezTo>
                    <a:cubicBezTo>
                      <a:pt x="1153886" y="6161904"/>
                      <a:pt x="1175657" y="6143172"/>
                      <a:pt x="1186543" y="6139543"/>
                    </a:cubicBezTo>
                    <a:cubicBezTo>
                      <a:pt x="1197429" y="6143172"/>
                      <a:pt x="1214069" y="6140166"/>
                      <a:pt x="1219200" y="6150429"/>
                    </a:cubicBezTo>
                    <a:cubicBezTo>
                      <a:pt x="1232345" y="6176719"/>
                      <a:pt x="1185745" y="6198132"/>
                      <a:pt x="1175657" y="6204857"/>
                    </a:cubicBezTo>
                    <a:cubicBezTo>
                      <a:pt x="1172029" y="6215743"/>
                      <a:pt x="1170676" y="6227675"/>
                      <a:pt x="1164772" y="6237515"/>
                    </a:cubicBezTo>
                    <a:cubicBezTo>
                      <a:pt x="1159492" y="6246316"/>
                      <a:pt x="1144021" y="6249074"/>
                      <a:pt x="1143000" y="6259286"/>
                    </a:cubicBezTo>
                    <a:cubicBezTo>
                      <a:pt x="1135013" y="6339158"/>
                      <a:pt x="1157442" y="6351706"/>
                      <a:pt x="1197429" y="6411686"/>
                    </a:cubicBezTo>
                    <a:cubicBezTo>
                      <a:pt x="1204686" y="6422572"/>
                      <a:pt x="1209949" y="6435092"/>
                      <a:pt x="1219200" y="6444343"/>
                    </a:cubicBezTo>
                    <a:cubicBezTo>
                      <a:pt x="1226457" y="6451600"/>
                      <a:pt x="1234561" y="6458101"/>
                      <a:pt x="1240972" y="6466115"/>
                    </a:cubicBezTo>
                    <a:cubicBezTo>
                      <a:pt x="1282565" y="6518107"/>
                      <a:pt x="1246803" y="6477776"/>
                      <a:pt x="1273629" y="6531429"/>
                    </a:cubicBezTo>
                    <a:cubicBezTo>
                      <a:pt x="1279480" y="6543131"/>
                      <a:pt x="1290087" y="6552131"/>
                      <a:pt x="1295400" y="6564086"/>
                    </a:cubicBezTo>
                    <a:cubicBezTo>
                      <a:pt x="1304721" y="6585057"/>
                      <a:pt x="1309915" y="6607629"/>
                      <a:pt x="1317172" y="6629400"/>
                    </a:cubicBezTo>
                    <a:cubicBezTo>
                      <a:pt x="1320801" y="6640286"/>
                      <a:pt x="1321692" y="6652510"/>
                      <a:pt x="1328057" y="6662057"/>
                    </a:cubicBezTo>
                    <a:cubicBezTo>
                      <a:pt x="1335314" y="6672943"/>
                      <a:pt x="1341137" y="6684936"/>
                      <a:pt x="1349829" y="6694715"/>
                    </a:cubicBezTo>
                    <a:cubicBezTo>
                      <a:pt x="1370284" y="6717727"/>
                      <a:pt x="1415143" y="6760029"/>
                      <a:pt x="1415143" y="6760029"/>
                    </a:cubicBezTo>
                    <a:cubicBezTo>
                      <a:pt x="1438894" y="6831281"/>
                      <a:pt x="1405907" y="6761348"/>
                      <a:pt x="1458686" y="6803572"/>
                    </a:cubicBezTo>
                    <a:cubicBezTo>
                      <a:pt x="1529026" y="6859845"/>
                      <a:pt x="1431030" y="6819753"/>
                      <a:pt x="1513114" y="6847115"/>
                    </a:cubicBezTo>
                    <a:cubicBezTo>
                      <a:pt x="1540478" y="6929206"/>
                      <a:pt x="1503564" y="6828013"/>
                      <a:pt x="1545772" y="6912429"/>
                    </a:cubicBezTo>
                    <a:cubicBezTo>
                      <a:pt x="1550904" y="6922692"/>
                      <a:pt x="1549988" y="6935749"/>
                      <a:pt x="1556657" y="6945086"/>
                    </a:cubicBezTo>
                    <a:cubicBezTo>
                      <a:pt x="1568588" y="6961789"/>
                      <a:pt x="1585686" y="6974115"/>
                      <a:pt x="1600200" y="6988629"/>
                    </a:cubicBezTo>
                    <a:lnTo>
                      <a:pt x="1621972" y="7010400"/>
                    </a:lnTo>
                    <a:cubicBezTo>
                      <a:pt x="1629229" y="7017657"/>
                      <a:pt x="1634006" y="7028927"/>
                      <a:pt x="1643743" y="7032172"/>
                    </a:cubicBezTo>
                    <a:lnTo>
                      <a:pt x="1709057" y="7053943"/>
                    </a:lnTo>
                    <a:lnTo>
                      <a:pt x="1741714" y="7064829"/>
                    </a:lnTo>
                    <a:cubicBezTo>
                      <a:pt x="1784240" y="7107353"/>
                      <a:pt x="1739618" y="7069223"/>
                      <a:pt x="1796143" y="7097486"/>
                    </a:cubicBezTo>
                    <a:cubicBezTo>
                      <a:pt x="1880552" y="7139690"/>
                      <a:pt x="1779373" y="7102781"/>
                      <a:pt x="1861457" y="7130143"/>
                    </a:cubicBezTo>
                    <a:cubicBezTo>
                      <a:pt x="1868714" y="7137400"/>
                      <a:pt x="1874049" y="7147325"/>
                      <a:pt x="1883229" y="7151915"/>
                    </a:cubicBezTo>
                    <a:cubicBezTo>
                      <a:pt x="1896611" y="7158606"/>
                      <a:pt x="1911849" y="7161734"/>
                      <a:pt x="1926772" y="7162800"/>
                    </a:cubicBezTo>
                    <a:cubicBezTo>
                      <a:pt x="2013712" y="7169010"/>
                      <a:pt x="2100943" y="7170057"/>
                      <a:pt x="2188029" y="7173686"/>
                    </a:cubicBezTo>
                    <a:cubicBezTo>
                      <a:pt x="2213429" y="7177315"/>
                      <a:pt x="2239069" y="7179540"/>
                      <a:pt x="2264229" y="7184572"/>
                    </a:cubicBezTo>
                    <a:cubicBezTo>
                      <a:pt x="2275481" y="7186822"/>
                      <a:pt x="2285412" y="7195457"/>
                      <a:pt x="2296886" y="7195457"/>
                    </a:cubicBezTo>
                    <a:cubicBezTo>
                      <a:pt x="2333353" y="7195457"/>
                      <a:pt x="2369457" y="7188200"/>
                      <a:pt x="2405743" y="7184572"/>
                    </a:cubicBezTo>
                    <a:lnTo>
                      <a:pt x="2427514" y="7119257"/>
                    </a:lnTo>
                    <a:lnTo>
                      <a:pt x="2438400" y="7086600"/>
                    </a:lnTo>
                    <a:cubicBezTo>
                      <a:pt x="2401815" y="6976850"/>
                      <a:pt x="2457635" y="7147087"/>
                      <a:pt x="2416629" y="7010400"/>
                    </a:cubicBezTo>
                    <a:cubicBezTo>
                      <a:pt x="2410035" y="6988419"/>
                      <a:pt x="2402114" y="6966857"/>
                      <a:pt x="2394857" y="6945086"/>
                    </a:cubicBezTo>
                    <a:lnTo>
                      <a:pt x="2383972" y="6912429"/>
                    </a:lnTo>
                    <a:cubicBezTo>
                      <a:pt x="2387600" y="6894286"/>
                      <a:pt x="2385872" y="6874174"/>
                      <a:pt x="2394857" y="6858000"/>
                    </a:cubicBezTo>
                    <a:cubicBezTo>
                      <a:pt x="2404825" y="6840057"/>
                      <a:pt x="2438400" y="6814457"/>
                      <a:pt x="2438400" y="6814457"/>
                    </a:cubicBezTo>
                    <a:lnTo>
                      <a:pt x="2471057" y="6716486"/>
                    </a:lnTo>
                    <a:lnTo>
                      <a:pt x="2481943" y="6683829"/>
                    </a:lnTo>
                    <a:cubicBezTo>
                      <a:pt x="2478314" y="6654800"/>
                      <a:pt x="2476290" y="6625526"/>
                      <a:pt x="2471057" y="6596743"/>
                    </a:cubicBezTo>
                    <a:cubicBezTo>
                      <a:pt x="2469004" y="6585454"/>
                      <a:pt x="2460172" y="6575560"/>
                      <a:pt x="2460172" y="6564086"/>
                    </a:cubicBezTo>
                    <a:cubicBezTo>
                      <a:pt x="2460172" y="6541566"/>
                      <a:pt x="2466633" y="6474962"/>
                      <a:pt x="2481943" y="6444343"/>
                    </a:cubicBezTo>
                    <a:cubicBezTo>
                      <a:pt x="2487794" y="6432641"/>
                      <a:pt x="2496457" y="6422572"/>
                      <a:pt x="2503714" y="6411686"/>
                    </a:cubicBezTo>
                    <a:cubicBezTo>
                      <a:pt x="2530565" y="6304286"/>
                      <a:pt x="2494777" y="6415697"/>
                      <a:pt x="2536372" y="6346372"/>
                    </a:cubicBezTo>
                    <a:cubicBezTo>
                      <a:pt x="2578768" y="6275713"/>
                      <a:pt x="2513861" y="6347111"/>
                      <a:pt x="2569029" y="6291943"/>
                    </a:cubicBezTo>
                    <a:cubicBezTo>
                      <a:pt x="2599863" y="6199434"/>
                      <a:pt x="2556859" y="6312225"/>
                      <a:pt x="2601686" y="6237515"/>
                    </a:cubicBezTo>
                    <a:cubicBezTo>
                      <a:pt x="2607590" y="6227675"/>
                      <a:pt x="2603235" y="6211527"/>
                      <a:pt x="2612572" y="6204857"/>
                    </a:cubicBezTo>
                    <a:cubicBezTo>
                      <a:pt x="2631246" y="6191518"/>
                      <a:pt x="2656115" y="6190343"/>
                      <a:pt x="2677886" y="6183086"/>
                    </a:cubicBezTo>
                    <a:lnTo>
                      <a:pt x="2743200" y="6161315"/>
                    </a:lnTo>
                    <a:lnTo>
                      <a:pt x="2808514" y="6139543"/>
                    </a:lnTo>
                    <a:cubicBezTo>
                      <a:pt x="2842787" y="6128119"/>
                      <a:pt x="2846439" y="6125974"/>
                      <a:pt x="2884714" y="6117772"/>
                    </a:cubicBezTo>
                    <a:cubicBezTo>
                      <a:pt x="2920897" y="6110018"/>
                      <a:pt x="2958466" y="6107701"/>
                      <a:pt x="2993572" y="6096000"/>
                    </a:cubicBezTo>
                    <a:cubicBezTo>
                      <a:pt x="3011139" y="6090145"/>
                      <a:pt x="3053279" y="6075171"/>
                      <a:pt x="3069772" y="6074229"/>
                    </a:cubicBezTo>
                    <a:cubicBezTo>
                      <a:pt x="3182133" y="6067808"/>
                      <a:pt x="3294743" y="6066972"/>
                      <a:pt x="3407229" y="6063343"/>
                    </a:cubicBezTo>
                    <a:cubicBezTo>
                      <a:pt x="3429000" y="6056086"/>
                      <a:pt x="3456316" y="6057800"/>
                      <a:pt x="3472543" y="6041572"/>
                    </a:cubicBezTo>
                    <a:cubicBezTo>
                      <a:pt x="3479800" y="6034315"/>
                      <a:pt x="3485513" y="6025080"/>
                      <a:pt x="3494314" y="6019800"/>
                    </a:cubicBezTo>
                    <a:cubicBezTo>
                      <a:pt x="3504154" y="6013896"/>
                      <a:pt x="3515939" y="6012067"/>
                      <a:pt x="3526972" y="6008915"/>
                    </a:cubicBezTo>
                    <a:cubicBezTo>
                      <a:pt x="3622627" y="5981585"/>
                      <a:pt x="3524889" y="6013237"/>
                      <a:pt x="3603172" y="5987143"/>
                    </a:cubicBezTo>
                    <a:cubicBezTo>
                      <a:pt x="3653079" y="5912282"/>
                      <a:pt x="3638439" y="5946652"/>
                      <a:pt x="3657600" y="5889172"/>
                    </a:cubicBezTo>
                    <a:cubicBezTo>
                      <a:pt x="3653971" y="5852886"/>
                      <a:pt x="3646714" y="5816782"/>
                      <a:pt x="3646714" y="5780315"/>
                    </a:cubicBezTo>
                    <a:cubicBezTo>
                      <a:pt x="3646714" y="5729386"/>
                      <a:pt x="3652532" y="5678592"/>
                      <a:pt x="3657600" y="5627915"/>
                    </a:cubicBezTo>
                    <a:cubicBezTo>
                      <a:pt x="3660890" y="5595011"/>
                      <a:pt x="3669948" y="5552040"/>
                      <a:pt x="3679372" y="5519057"/>
                    </a:cubicBezTo>
                    <a:cubicBezTo>
                      <a:pt x="3682524" y="5508024"/>
                      <a:pt x="3686629" y="5497286"/>
                      <a:pt x="3690257" y="5486400"/>
                    </a:cubicBezTo>
                    <a:cubicBezTo>
                      <a:pt x="3686629" y="5366657"/>
                      <a:pt x="3685838" y="5246795"/>
                      <a:pt x="3679372" y="5127172"/>
                    </a:cubicBezTo>
                    <a:cubicBezTo>
                      <a:pt x="3678564" y="5112233"/>
                      <a:pt x="3671420" y="5098300"/>
                      <a:pt x="3668486" y="5083629"/>
                    </a:cubicBezTo>
                    <a:cubicBezTo>
                      <a:pt x="3649327" y="4987837"/>
                      <a:pt x="3667900" y="5049215"/>
                      <a:pt x="3646714" y="4985657"/>
                    </a:cubicBezTo>
                    <a:cubicBezTo>
                      <a:pt x="3650343" y="4891314"/>
                      <a:pt x="3651104" y="4796818"/>
                      <a:pt x="3657600" y="4702629"/>
                    </a:cubicBezTo>
                    <a:cubicBezTo>
                      <a:pt x="3660174" y="4665302"/>
                      <a:pt x="3686852" y="4651606"/>
                      <a:pt x="3712029" y="4626429"/>
                    </a:cubicBezTo>
                    <a:lnTo>
                      <a:pt x="3733800" y="4604657"/>
                    </a:lnTo>
                    <a:lnTo>
                      <a:pt x="3755572" y="4582886"/>
                    </a:lnTo>
                    <a:cubicBezTo>
                      <a:pt x="3762829" y="4561115"/>
                      <a:pt x="3779877" y="4540381"/>
                      <a:pt x="3777343" y="4517572"/>
                    </a:cubicBezTo>
                    <a:cubicBezTo>
                      <a:pt x="3773714" y="4484915"/>
                      <a:pt x="3774426" y="4451477"/>
                      <a:pt x="3766457" y="4419600"/>
                    </a:cubicBezTo>
                    <a:cubicBezTo>
                      <a:pt x="3763284" y="4406908"/>
                      <a:pt x="3753200" y="4396876"/>
                      <a:pt x="3744686" y="4386943"/>
                    </a:cubicBezTo>
                    <a:cubicBezTo>
                      <a:pt x="3731328" y="4371358"/>
                      <a:pt x="3718222" y="4354786"/>
                      <a:pt x="3701143" y="4343400"/>
                    </a:cubicBezTo>
                    <a:cubicBezTo>
                      <a:pt x="3659946" y="4315936"/>
                      <a:pt x="3677737" y="4330880"/>
                      <a:pt x="3646714" y="4299857"/>
                    </a:cubicBezTo>
                    <a:cubicBezTo>
                      <a:pt x="3643086" y="4288971"/>
                      <a:pt x="3638981" y="4278233"/>
                      <a:pt x="3635829" y="4267200"/>
                    </a:cubicBezTo>
                    <a:cubicBezTo>
                      <a:pt x="3631719" y="4252815"/>
                      <a:pt x="3630196" y="4237665"/>
                      <a:pt x="3624943" y="4223657"/>
                    </a:cubicBezTo>
                    <a:cubicBezTo>
                      <a:pt x="3572812" y="4084642"/>
                      <a:pt x="3631934" y="4261158"/>
                      <a:pt x="3581400" y="4147457"/>
                    </a:cubicBezTo>
                    <a:cubicBezTo>
                      <a:pt x="3572080" y="4126486"/>
                      <a:pt x="3566886" y="4103914"/>
                      <a:pt x="3559629" y="4082143"/>
                    </a:cubicBezTo>
                    <a:lnTo>
                      <a:pt x="3548743" y="4049486"/>
                    </a:lnTo>
                    <a:cubicBezTo>
                      <a:pt x="3545114" y="4038600"/>
                      <a:pt x="3544222" y="4026376"/>
                      <a:pt x="3537857" y="4016829"/>
                    </a:cubicBezTo>
                    <a:cubicBezTo>
                      <a:pt x="3530600" y="4005943"/>
                      <a:pt x="3524259" y="3994388"/>
                      <a:pt x="3516086" y="3984172"/>
                    </a:cubicBezTo>
                    <a:cubicBezTo>
                      <a:pt x="3489135" y="3950483"/>
                      <a:pt x="3497663" y="3971491"/>
                      <a:pt x="3461657" y="3940629"/>
                    </a:cubicBezTo>
                    <a:cubicBezTo>
                      <a:pt x="3446072" y="3927271"/>
                      <a:pt x="3429500" y="3914165"/>
                      <a:pt x="3418114" y="3897086"/>
                    </a:cubicBezTo>
                    <a:cubicBezTo>
                      <a:pt x="3410857" y="3886200"/>
                      <a:pt x="3402194" y="3876131"/>
                      <a:pt x="3396343" y="3864429"/>
                    </a:cubicBezTo>
                    <a:cubicBezTo>
                      <a:pt x="3391211" y="3854166"/>
                      <a:pt x="3391361" y="3841611"/>
                      <a:pt x="3385457" y="3831772"/>
                    </a:cubicBezTo>
                    <a:cubicBezTo>
                      <a:pt x="3380177" y="3822971"/>
                      <a:pt x="3370943" y="3817257"/>
                      <a:pt x="3363686" y="3810000"/>
                    </a:cubicBezTo>
                    <a:cubicBezTo>
                      <a:pt x="3360057" y="3795486"/>
                      <a:pt x="3359491" y="3779839"/>
                      <a:pt x="3352800" y="3766457"/>
                    </a:cubicBezTo>
                    <a:cubicBezTo>
                      <a:pt x="3344686" y="3750230"/>
                      <a:pt x="3330688" y="3737678"/>
                      <a:pt x="3320143" y="3722915"/>
                    </a:cubicBezTo>
                    <a:cubicBezTo>
                      <a:pt x="3275133" y="3659901"/>
                      <a:pt x="3325287" y="3717173"/>
                      <a:pt x="3243943" y="3635829"/>
                    </a:cubicBezTo>
                    <a:lnTo>
                      <a:pt x="3222172" y="3614057"/>
                    </a:lnTo>
                    <a:lnTo>
                      <a:pt x="3200400" y="3592286"/>
                    </a:lnTo>
                    <a:cubicBezTo>
                      <a:pt x="3196771" y="3581400"/>
                      <a:pt x="3195418" y="3569468"/>
                      <a:pt x="3189514" y="3559629"/>
                    </a:cubicBezTo>
                    <a:cubicBezTo>
                      <a:pt x="3184234" y="3550828"/>
                      <a:pt x="3172333" y="3547037"/>
                      <a:pt x="3167743" y="3537857"/>
                    </a:cubicBezTo>
                    <a:cubicBezTo>
                      <a:pt x="3090028" y="3382423"/>
                      <a:pt x="3188237" y="3535938"/>
                      <a:pt x="3124200" y="3439886"/>
                    </a:cubicBezTo>
                    <a:cubicBezTo>
                      <a:pt x="3125549" y="3421001"/>
                      <a:pt x="3148274" y="3270319"/>
                      <a:pt x="3124200" y="3222172"/>
                    </a:cubicBezTo>
                    <a:cubicBezTo>
                      <a:pt x="3111002" y="3195776"/>
                      <a:pt x="3072498" y="3173190"/>
                      <a:pt x="3048000" y="3156857"/>
                    </a:cubicBezTo>
                    <a:cubicBezTo>
                      <a:pt x="3040743" y="3145971"/>
                      <a:pt x="3032080" y="3135902"/>
                      <a:pt x="3026229" y="3124200"/>
                    </a:cubicBezTo>
                    <a:cubicBezTo>
                      <a:pt x="3021097" y="3113937"/>
                      <a:pt x="3020916" y="3101574"/>
                      <a:pt x="3015343" y="3091543"/>
                    </a:cubicBezTo>
                    <a:cubicBezTo>
                      <a:pt x="3001417" y="3066477"/>
                      <a:pt x="2976452" y="3025596"/>
                      <a:pt x="2950029" y="3004457"/>
                    </a:cubicBezTo>
                    <a:cubicBezTo>
                      <a:pt x="2939813" y="2996284"/>
                      <a:pt x="2928258" y="2989943"/>
                      <a:pt x="2917372" y="2982686"/>
                    </a:cubicBezTo>
                    <a:cubicBezTo>
                      <a:pt x="2910115" y="2971800"/>
                      <a:pt x="2904851" y="2959280"/>
                      <a:pt x="2895600" y="2950029"/>
                    </a:cubicBezTo>
                    <a:cubicBezTo>
                      <a:pt x="2874496" y="2928925"/>
                      <a:pt x="2856849" y="2926226"/>
                      <a:pt x="2830286" y="2917372"/>
                    </a:cubicBezTo>
                    <a:cubicBezTo>
                      <a:pt x="2823029" y="2910115"/>
                      <a:pt x="2816528" y="2902011"/>
                      <a:pt x="2808514" y="2895600"/>
                    </a:cubicBezTo>
                    <a:cubicBezTo>
                      <a:pt x="2798298" y="2887427"/>
                      <a:pt x="2784030" y="2884045"/>
                      <a:pt x="2775857" y="2873829"/>
                    </a:cubicBezTo>
                    <a:cubicBezTo>
                      <a:pt x="2768689" y="2864869"/>
                      <a:pt x="2768600" y="2852058"/>
                      <a:pt x="2764972" y="2841172"/>
                    </a:cubicBezTo>
                    <a:cubicBezTo>
                      <a:pt x="2761343" y="2815772"/>
                      <a:pt x="2759118" y="2790132"/>
                      <a:pt x="2754086" y="2764972"/>
                    </a:cubicBezTo>
                    <a:cubicBezTo>
                      <a:pt x="2749416" y="2741621"/>
                      <a:pt x="2742851" y="2723397"/>
                      <a:pt x="2721429" y="2710543"/>
                    </a:cubicBezTo>
                    <a:cubicBezTo>
                      <a:pt x="2711590" y="2704639"/>
                      <a:pt x="2699658" y="2703286"/>
                      <a:pt x="2688772" y="2699657"/>
                    </a:cubicBezTo>
                    <a:cubicBezTo>
                      <a:pt x="2662132" y="2619738"/>
                      <a:pt x="2683227" y="2650570"/>
                      <a:pt x="2634343" y="2601686"/>
                    </a:cubicBezTo>
                    <a:cubicBezTo>
                      <a:pt x="2630714" y="2587172"/>
                      <a:pt x="2630880" y="2571133"/>
                      <a:pt x="2623457" y="2558143"/>
                    </a:cubicBezTo>
                    <a:cubicBezTo>
                      <a:pt x="2615819" y="2544777"/>
                      <a:pt x="2595029" y="2540288"/>
                      <a:pt x="2590800" y="2525486"/>
                    </a:cubicBezTo>
                    <a:cubicBezTo>
                      <a:pt x="2585936" y="2508461"/>
                      <a:pt x="2609935" y="2460104"/>
                      <a:pt x="2623457" y="2449286"/>
                    </a:cubicBezTo>
                    <a:cubicBezTo>
                      <a:pt x="2632417" y="2442118"/>
                      <a:pt x="2645228" y="2442029"/>
                      <a:pt x="2656114" y="2438400"/>
                    </a:cubicBezTo>
                    <a:cubicBezTo>
                      <a:pt x="2663371" y="2427514"/>
                      <a:pt x="2672572" y="2417698"/>
                      <a:pt x="2677886" y="2405743"/>
                    </a:cubicBezTo>
                    <a:cubicBezTo>
                      <a:pt x="2687207" y="2384772"/>
                      <a:pt x="2699657" y="2340429"/>
                      <a:pt x="2699657" y="2340429"/>
                    </a:cubicBezTo>
                    <a:cubicBezTo>
                      <a:pt x="2697225" y="2311242"/>
                      <a:pt x="2700120" y="2221609"/>
                      <a:pt x="2677886" y="2177143"/>
                    </a:cubicBezTo>
                    <a:cubicBezTo>
                      <a:pt x="2672035" y="2165441"/>
                      <a:pt x="2663371" y="2155372"/>
                      <a:pt x="2656114" y="2144486"/>
                    </a:cubicBezTo>
                    <a:lnTo>
                      <a:pt x="2634343" y="2079172"/>
                    </a:lnTo>
                    <a:cubicBezTo>
                      <a:pt x="2630714" y="2068286"/>
                      <a:pt x="2631571" y="2054629"/>
                      <a:pt x="2623457" y="2046515"/>
                    </a:cubicBezTo>
                    <a:lnTo>
                      <a:pt x="2601686" y="2024743"/>
                    </a:lnTo>
                    <a:cubicBezTo>
                      <a:pt x="2598057" y="2013857"/>
                      <a:pt x="2597968" y="2001046"/>
                      <a:pt x="2590800" y="1992086"/>
                    </a:cubicBezTo>
                    <a:cubicBezTo>
                      <a:pt x="2582627" y="1981870"/>
                      <a:pt x="2568076" y="1978829"/>
                      <a:pt x="2558143" y="1970315"/>
                    </a:cubicBezTo>
                    <a:cubicBezTo>
                      <a:pt x="2542558" y="1956957"/>
                      <a:pt x="2529114" y="1941286"/>
                      <a:pt x="2514600" y="1926772"/>
                    </a:cubicBezTo>
                    <a:lnTo>
                      <a:pt x="2492829" y="1905000"/>
                    </a:lnTo>
                    <a:cubicBezTo>
                      <a:pt x="2494863" y="1896863"/>
                      <a:pt x="2507905" y="1839957"/>
                      <a:pt x="2514600" y="1828800"/>
                    </a:cubicBezTo>
                    <a:cubicBezTo>
                      <a:pt x="2519881" y="1819999"/>
                      <a:pt x="2529115" y="1814286"/>
                      <a:pt x="2536372" y="1807029"/>
                    </a:cubicBezTo>
                    <a:cubicBezTo>
                      <a:pt x="2532743" y="1792515"/>
                      <a:pt x="2532177" y="1776867"/>
                      <a:pt x="2525486" y="1763486"/>
                    </a:cubicBezTo>
                    <a:cubicBezTo>
                      <a:pt x="2520896" y="1754306"/>
                      <a:pt x="2511925" y="1747873"/>
                      <a:pt x="2503714" y="1741715"/>
                    </a:cubicBezTo>
                    <a:cubicBezTo>
                      <a:pt x="2482781" y="1726016"/>
                      <a:pt x="2456902" y="1716675"/>
                      <a:pt x="2438400" y="1698172"/>
                    </a:cubicBezTo>
                    <a:cubicBezTo>
                      <a:pt x="2431143" y="1690915"/>
                      <a:pt x="2423040" y="1684414"/>
                      <a:pt x="2416629" y="1676400"/>
                    </a:cubicBezTo>
                    <a:cubicBezTo>
                      <a:pt x="2408456" y="1666184"/>
                      <a:pt x="2404108" y="1652994"/>
                      <a:pt x="2394857" y="1643743"/>
                    </a:cubicBezTo>
                    <a:cubicBezTo>
                      <a:pt x="2385606" y="1634492"/>
                      <a:pt x="2372133" y="1630486"/>
                      <a:pt x="2362200" y="1621972"/>
                    </a:cubicBezTo>
                    <a:cubicBezTo>
                      <a:pt x="2362177" y="1621952"/>
                      <a:pt x="2307783" y="1567554"/>
                      <a:pt x="2296886" y="1556657"/>
                    </a:cubicBezTo>
                    <a:cubicBezTo>
                      <a:pt x="2289629" y="1549400"/>
                      <a:pt x="2283654" y="1540579"/>
                      <a:pt x="2275114" y="1534886"/>
                    </a:cubicBezTo>
                    <a:cubicBezTo>
                      <a:pt x="2264228" y="1527629"/>
                      <a:pt x="2252673" y="1521288"/>
                      <a:pt x="2242457" y="1513115"/>
                    </a:cubicBezTo>
                    <a:cubicBezTo>
                      <a:pt x="2234443" y="1506704"/>
                      <a:pt x="2228700" y="1497754"/>
                      <a:pt x="2220686" y="1491343"/>
                    </a:cubicBezTo>
                    <a:cubicBezTo>
                      <a:pt x="2190542" y="1467227"/>
                      <a:pt x="2189863" y="1470183"/>
                      <a:pt x="2155372" y="1458686"/>
                    </a:cubicBezTo>
                    <a:cubicBezTo>
                      <a:pt x="2070474" y="1373792"/>
                      <a:pt x="2210816" y="1511282"/>
                      <a:pt x="2100943" y="1415143"/>
                    </a:cubicBezTo>
                    <a:cubicBezTo>
                      <a:pt x="2100903" y="1415108"/>
                      <a:pt x="2039998" y="1354198"/>
                      <a:pt x="2024743" y="1338943"/>
                    </a:cubicBezTo>
                    <a:lnTo>
                      <a:pt x="1948543" y="1262743"/>
                    </a:lnTo>
                    <a:cubicBezTo>
                      <a:pt x="1937657" y="1251857"/>
                      <a:pt x="1928695" y="1238625"/>
                      <a:pt x="1915886" y="1230086"/>
                    </a:cubicBezTo>
                    <a:cubicBezTo>
                      <a:pt x="1891637" y="1213920"/>
                      <a:pt x="1879184" y="1208702"/>
                      <a:pt x="1861457" y="1186543"/>
                    </a:cubicBezTo>
                    <a:cubicBezTo>
                      <a:pt x="1853284" y="1176327"/>
                      <a:pt x="1848200" y="1163819"/>
                      <a:pt x="1839686" y="1153886"/>
                    </a:cubicBezTo>
                    <a:cubicBezTo>
                      <a:pt x="1826328" y="1138301"/>
                      <a:pt x="1796143" y="1110343"/>
                      <a:pt x="1796143" y="1110343"/>
                    </a:cubicBezTo>
                    <a:cubicBezTo>
                      <a:pt x="1792514" y="1099457"/>
                      <a:pt x="1785257" y="1089161"/>
                      <a:pt x="1785257" y="1077686"/>
                    </a:cubicBezTo>
                    <a:cubicBezTo>
                      <a:pt x="1785257" y="1029304"/>
                      <a:pt x="1814286" y="1017211"/>
                      <a:pt x="1785257" y="968829"/>
                    </a:cubicBezTo>
                    <a:cubicBezTo>
                      <a:pt x="1772056" y="946828"/>
                      <a:pt x="1755170" y="922513"/>
                      <a:pt x="1730829" y="914400"/>
                    </a:cubicBezTo>
                    <a:lnTo>
                      <a:pt x="1665514" y="892629"/>
                    </a:lnTo>
                    <a:lnTo>
                      <a:pt x="1611086" y="838200"/>
                    </a:lnTo>
                    <a:lnTo>
                      <a:pt x="1589314" y="816429"/>
                    </a:lnTo>
                    <a:lnTo>
                      <a:pt x="1556657" y="718457"/>
                    </a:lnTo>
                    <a:cubicBezTo>
                      <a:pt x="1553029" y="707571"/>
                      <a:pt x="1555319" y="692165"/>
                      <a:pt x="1545772" y="685800"/>
                    </a:cubicBezTo>
                    <a:cubicBezTo>
                      <a:pt x="1524000" y="671286"/>
                      <a:pt x="1498959" y="660759"/>
                      <a:pt x="1480457" y="642257"/>
                    </a:cubicBezTo>
                    <a:cubicBezTo>
                      <a:pt x="1407029" y="568829"/>
                      <a:pt x="1444352" y="586680"/>
                      <a:pt x="1382486" y="566057"/>
                    </a:cubicBezTo>
                    <a:cubicBezTo>
                      <a:pt x="1375229" y="555171"/>
                      <a:pt x="1366565" y="545102"/>
                      <a:pt x="1360714" y="533400"/>
                    </a:cubicBezTo>
                    <a:cubicBezTo>
                      <a:pt x="1355582" y="523137"/>
                      <a:pt x="1356997" y="509703"/>
                      <a:pt x="1349829" y="500743"/>
                    </a:cubicBezTo>
                    <a:cubicBezTo>
                      <a:pt x="1324511" y="469095"/>
                      <a:pt x="1283214" y="478104"/>
                      <a:pt x="1251857" y="457200"/>
                    </a:cubicBezTo>
                    <a:cubicBezTo>
                      <a:pt x="1240971" y="449943"/>
                      <a:pt x="1231225" y="440583"/>
                      <a:pt x="1219200" y="435429"/>
                    </a:cubicBezTo>
                    <a:cubicBezTo>
                      <a:pt x="1170368" y="414501"/>
                      <a:pt x="1185369" y="434842"/>
                      <a:pt x="1143000" y="413657"/>
                    </a:cubicBezTo>
                    <a:cubicBezTo>
                      <a:pt x="1131298" y="407806"/>
                      <a:pt x="1121229" y="399143"/>
                      <a:pt x="1110343" y="391886"/>
                    </a:cubicBezTo>
                    <a:cubicBezTo>
                      <a:pt x="1103086" y="381000"/>
                      <a:pt x="1099458" y="366486"/>
                      <a:pt x="1088572" y="359229"/>
                    </a:cubicBezTo>
                    <a:cubicBezTo>
                      <a:pt x="1076124" y="350930"/>
                      <a:pt x="1059816" y="350618"/>
                      <a:pt x="1045029" y="348343"/>
                    </a:cubicBezTo>
                    <a:cubicBezTo>
                      <a:pt x="1012553" y="343347"/>
                      <a:pt x="979714" y="341086"/>
                      <a:pt x="947057" y="337457"/>
                    </a:cubicBezTo>
                    <a:cubicBezTo>
                      <a:pt x="936171" y="333829"/>
                      <a:pt x="924239" y="332476"/>
                      <a:pt x="914400" y="326572"/>
                    </a:cubicBezTo>
                    <a:cubicBezTo>
                      <a:pt x="905599" y="321292"/>
                      <a:pt x="900840" y="310958"/>
                      <a:pt x="892629" y="304800"/>
                    </a:cubicBezTo>
                    <a:cubicBezTo>
                      <a:pt x="832740" y="259883"/>
                      <a:pt x="845571" y="267342"/>
                      <a:pt x="794657" y="250372"/>
                    </a:cubicBezTo>
                    <a:cubicBezTo>
                      <a:pt x="780143" y="235858"/>
                      <a:pt x="768193" y="218215"/>
                      <a:pt x="751114" y="206829"/>
                    </a:cubicBezTo>
                    <a:lnTo>
                      <a:pt x="685800" y="163286"/>
                    </a:lnTo>
                    <a:cubicBezTo>
                      <a:pt x="674914" y="156029"/>
                      <a:pt x="662394" y="150766"/>
                      <a:pt x="653143" y="141515"/>
                    </a:cubicBezTo>
                    <a:cubicBezTo>
                      <a:pt x="645886" y="134258"/>
                      <a:pt x="640173" y="125023"/>
                      <a:pt x="631372" y="119743"/>
                    </a:cubicBezTo>
                    <a:cubicBezTo>
                      <a:pt x="621532" y="113839"/>
                      <a:pt x="608977" y="113989"/>
                      <a:pt x="598714" y="108857"/>
                    </a:cubicBezTo>
                    <a:cubicBezTo>
                      <a:pt x="587012" y="103006"/>
                      <a:pt x="577759" y="92937"/>
                      <a:pt x="566057" y="87086"/>
                    </a:cubicBezTo>
                    <a:cubicBezTo>
                      <a:pt x="555794" y="81954"/>
                      <a:pt x="543431" y="81773"/>
                      <a:pt x="533400" y="76200"/>
                    </a:cubicBezTo>
                    <a:cubicBezTo>
                      <a:pt x="510527" y="63493"/>
                      <a:pt x="492909" y="40931"/>
                      <a:pt x="468086" y="32657"/>
                    </a:cubicBezTo>
                    <a:cubicBezTo>
                      <a:pt x="378431" y="2772"/>
                      <a:pt x="425490" y="14132"/>
                      <a:pt x="326572" y="0"/>
                    </a:cubicBezTo>
                    <a:cubicBezTo>
                      <a:pt x="268515" y="3629"/>
                      <a:pt x="208207" y="-5528"/>
                      <a:pt x="152400" y="10886"/>
                    </a:cubicBezTo>
                    <a:cubicBezTo>
                      <a:pt x="138047" y="15108"/>
                      <a:pt x="147407" y="40678"/>
                      <a:pt x="141514" y="54429"/>
                    </a:cubicBezTo>
                    <a:cubicBezTo>
                      <a:pt x="136360" y="66454"/>
                      <a:pt x="125594" y="75384"/>
                      <a:pt x="119743" y="87086"/>
                    </a:cubicBezTo>
                    <a:cubicBezTo>
                      <a:pt x="114611" y="97349"/>
                      <a:pt x="114761" y="109904"/>
                      <a:pt x="108857" y="119743"/>
                    </a:cubicBezTo>
                    <a:cubicBezTo>
                      <a:pt x="103577" y="128544"/>
                      <a:pt x="93497" y="133501"/>
                      <a:pt x="87086" y="141515"/>
                    </a:cubicBezTo>
                    <a:cubicBezTo>
                      <a:pt x="45619" y="193350"/>
                      <a:pt x="88638" y="158623"/>
                      <a:pt x="32657" y="195943"/>
                    </a:cubicBezTo>
                    <a:lnTo>
                      <a:pt x="10886" y="261257"/>
                    </a:lnTo>
                    <a:lnTo>
                      <a:pt x="0" y="293915"/>
                    </a:lnTo>
                    <a:cubicBezTo>
                      <a:pt x="74102" y="368013"/>
                      <a:pt x="-38835" y="252235"/>
                      <a:pt x="43543" y="348343"/>
                    </a:cubicBezTo>
                    <a:cubicBezTo>
                      <a:pt x="56901" y="363928"/>
                      <a:pt x="75700" y="374807"/>
                      <a:pt x="87086" y="391886"/>
                    </a:cubicBezTo>
                    <a:cubicBezTo>
                      <a:pt x="154094" y="492399"/>
                      <a:pt x="68584" y="368759"/>
                      <a:pt x="130629" y="446315"/>
                    </a:cubicBezTo>
                    <a:cubicBezTo>
                      <a:pt x="138802" y="456531"/>
                      <a:pt x="143886" y="469039"/>
                      <a:pt x="152400" y="478972"/>
                    </a:cubicBezTo>
                    <a:cubicBezTo>
                      <a:pt x="165758" y="494557"/>
                      <a:pt x="181429" y="508001"/>
                      <a:pt x="195943" y="522515"/>
                    </a:cubicBezTo>
                    <a:cubicBezTo>
                      <a:pt x="206829" y="533401"/>
                      <a:pt x="220060" y="542363"/>
                      <a:pt x="228600" y="555172"/>
                    </a:cubicBezTo>
                    <a:cubicBezTo>
                      <a:pt x="244665" y="579268"/>
                      <a:pt x="257885" y="603723"/>
                      <a:pt x="283029" y="620486"/>
                    </a:cubicBezTo>
                    <a:cubicBezTo>
                      <a:pt x="292576" y="626851"/>
                      <a:pt x="304800" y="627743"/>
                      <a:pt x="315686" y="631372"/>
                    </a:cubicBezTo>
                    <a:cubicBezTo>
                      <a:pt x="378077" y="724959"/>
                      <a:pt x="295002" y="614826"/>
                      <a:pt x="370114" y="674915"/>
                    </a:cubicBezTo>
                    <a:cubicBezTo>
                      <a:pt x="380330" y="683088"/>
                      <a:pt x="383510" y="697521"/>
                      <a:pt x="391886" y="707572"/>
                    </a:cubicBezTo>
                    <a:cubicBezTo>
                      <a:pt x="430676" y="754119"/>
                      <a:pt x="414384" y="727747"/>
                      <a:pt x="457200" y="762000"/>
                    </a:cubicBezTo>
                    <a:cubicBezTo>
                      <a:pt x="465214" y="768411"/>
                      <a:pt x="471715" y="776515"/>
                      <a:pt x="478972" y="783772"/>
                    </a:cubicBezTo>
                    <a:cubicBezTo>
                      <a:pt x="488207" y="811480"/>
                      <a:pt x="498763" y="821378"/>
                      <a:pt x="478972" y="849086"/>
                    </a:cubicBezTo>
                    <a:cubicBezTo>
                      <a:pt x="467041" y="865789"/>
                      <a:pt x="435429" y="892629"/>
                      <a:pt x="435429" y="892629"/>
                    </a:cubicBezTo>
                    <a:cubicBezTo>
                      <a:pt x="439057" y="910772"/>
                      <a:pt x="441446" y="929207"/>
                      <a:pt x="446314" y="947057"/>
                    </a:cubicBezTo>
                    <a:cubicBezTo>
                      <a:pt x="452352" y="969198"/>
                      <a:pt x="462520" y="990108"/>
                      <a:pt x="468086" y="1012372"/>
                    </a:cubicBezTo>
                    <a:lnTo>
                      <a:pt x="478972" y="1055915"/>
                    </a:lnTo>
                    <a:cubicBezTo>
                      <a:pt x="470445" y="1124129"/>
                      <a:pt x="459088" y="1152921"/>
                      <a:pt x="478972" y="1219200"/>
                    </a:cubicBezTo>
                    <a:cubicBezTo>
                      <a:pt x="482731" y="1231731"/>
                      <a:pt x="495430" y="1239902"/>
                      <a:pt x="500743" y="1251857"/>
                    </a:cubicBezTo>
                    <a:cubicBezTo>
                      <a:pt x="540769" y="1341917"/>
                      <a:pt x="499574" y="1294233"/>
                      <a:pt x="544286" y="1338943"/>
                    </a:cubicBezTo>
                    <a:lnTo>
                      <a:pt x="566057" y="1404257"/>
                    </a:lnTo>
                    <a:cubicBezTo>
                      <a:pt x="569686" y="1415143"/>
                      <a:pt x="570578" y="1427367"/>
                      <a:pt x="576943" y="1436915"/>
                    </a:cubicBezTo>
                    <a:lnTo>
                      <a:pt x="598714" y="1469572"/>
                    </a:lnTo>
                    <a:cubicBezTo>
                      <a:pt x="595086" y="1491343"/>
                      <a:pt x="598779" y="1515722"/>
                      <a:pt x="587829" y="1534886"/>
                    </a:cubicBezTo>
                    <a:cubicBezTo>
                      <a:pt x="582136" y="1544849"/>
                      <a:pt x="557955" y="1534640"/>
                      <a:pt x="555172" y="1545772"/>
                    </a:cubicBezTo>
                    <a:cubicBezTo>
                      <a:pt x="549988" y="1566507"/>
                      <a:pt x="600269" y="1593980"/>
                      <a:pt x="609600" y="1600200"/>
                    </a:cubicBezTo>
                    <a:cubicBezTo>
                      <a:pt x="635509" y="1677926"/>
                      <a:pt x="612277" y="1652785"/>
                      <a:pt x="664029" y="1687286"/>
                    </a:cubicBezTo>
                    <a:lnTo>
                      <a:pt x="685800" y="1752600"/>
                    </a:lnTo>
                    <a:cubicBezTo>
                      <a:pt x="689429" y="1763486"/>
                      <a:pt x="690321" y="1775709"/>
                      <a:pt x="696686" y="1785257"/>
                    </a:cubicBezTo>
                    <a:cubicBezTo>
                      <a:pt x="703943" y="1796143"/>
                      <a:pt x="712606" y="1806213"/>
                      <a:pt x="718457" y="1817915"/>
                    </a:cubicBezTo>
                    <a:cubicBezTo>
                      <a:pt x="723589" y="1828178"/>
                      <a:pt x="722175" y="1841612"/>
                      <a:pt x="729343" y="1850572"/>
                    </a:cubicBezTo>
                    <a:cubicBezTo>
                      <a:pt x="737516" y="1860788"/>
                      <a:pt x="751784" y="1864170"/>
                      <a:pt x="762000" y="1872343"/>
                    </a:cubicBezTo>
                    <a:cubicBezTo>
                      <a:pt x="770014" y="1878754"/>
                      <a:pt x="775561" y="1887957"/>
                      <a:pt x="783772" y="1894115"/>
                    </a:cubicBezTo>
                    <a:cubicBezTo>
                      <a:pt x="843660" y="1939030"/>
                      <a:pt x="830829" y="1931571"/>
                      <a:pt x="881743" y="1948543"/>
                    </a:cubicBezTo>
                    <a:cubicBezTo>
                      <a:pt x="896257" y="1963057"/>
                      <a:pt x="908207" y="1980700"/>
                      <a:pt x="925286" y="1992086"/>
                    </a:cubicBezTo>
                    <a:cubicBezTo>
                      <a:pt x="936172" y="1999343"/>
                      <a:pt x="948010" y="2005343"/>
                      <a:pt x="957943" y="2013857"/>
                    </a:cubicBezTo>
                    <a:cubicBezTo>
                      <a:pt x="957966" y="2013877"/>
                      <a:pt x="1012360" y="2068275"/>
                      <a:pt x="1023257" y="2079172"/>
                    </a:cubicBezTo>
                    <a:lnTo>
                      <a:pt x="1066800" y="2122715"/>
                    </a:lnTo>
                    <a:lnTo>
                      <a:pt x="1088572" y="2144486"/>
                    </a:lnTo>
                    <a:cubicBezTo>
                      <a:pt x="1092200" y="2173515"/>
                      <a:pt x="1088205" y="2204568"/>
                      <a:pt x="1099457" y="2231572"/>
                    </a:cubicBezTo>
                    <a:cubicBezTo>
                      <a:pt x="1107352" y="2250519"/>
                      <a:pt x="1128486" y="2260601"/>
                      <a:pt x="1143000" y="2275115"/>
                    </a:cubicBezTo>
                    <a:lnTo>
                      <a:pt x="1164772" y="2296886"/>
                    </a:lnTo>
                    <a:cubicBezTo>
                      <a:pt x="1168400" y="2307772"/>
                      <a:pt x="1177543" y="2318225"/>
                      <a:pt x="1175657" y="2329543"/>
                    </a:cubicBezTo>
                    <a:cubicBezTo>
                      <a:pt x="1173481" y="2342600"/>
                      <a:pt x="1143299" y="2375024"/>
                      <a:pt x="1132114" y="2383972"/>
                    </a:cubicBezTo>
                    <a:cubicBezTo>
                      <a:pt x="1096438" y="2412513"/>
                      <a:pt x="1133928" y="2436586"/>
                      <a:pt x="1132114" y="2449286"/>
                    </a:cubicBezTo>
                    <a:close/>
                  </a:path>
                </a:pathLst>
              </a:custGeom>
              <a:noFill/>
              <a:ln w="412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noFill/>
                </a:endParaRPr>
              </a:p>
            </p:txBody>
          </p:sp>
        </p:grpSp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5D7F348C-F0E9-4D5F-AD76-5404F10C9A56}"/>
                </a:ext>
              </a:extLst>
            </p:cNvPr>
            <p:cNvSpPr/>
            <p:nvPr/>
          </p:nvSpPr>
          <p:spPr>
            <a:xfrm>
              <a:off x="8781910" y="3472543"/>
              <a:ext cx="885233" cy="1118043"/>
            </a:xfrm>
            <a:custGeom>
              <a:avLst/>
              <a:gdLst>
                <a:gd name="connsiteX0" fmla="*/ 24625 w 885233"/>
                <a:gd name="connsiteY0" fmla="*/ 1088571 h 1118043"/>
                <a:gd name="connsiteX1" fmla="*/ 133482 w 885233"/>
                <a:gd name="connsiteY1" fmla="*/ 1099457 h 1118043"/>
                <a:gd name="connsiteX2" fmla="*/ 122597 w 885233"/>
                <a:gd name="connsiteY2" fmla="*/ 1066800 h 1118043"/>
                <a:gd name="connsiteX3" fmla="*/ 68168 w 885233"/>
                <a:gd name="connsiteY3" fmla="*/ 1034142 h 1118043"/>
                <a:gd name="connsiteX4" fmla="*/ 46397 w 885233"/>
                <a:gd name="connsiteY4" fmla="*/ 1001485 h 1118043"/>
                <a:gd name="connsiteX5" fmla="*/ 2854 w 885233"/>
                <a:gd name="connsiteY5" fmla="*/ 957942 h 1118043"/>
                <a:gd name="connsiteX6" fmla="*/ 13739 w 885233"/>
                <a:gd name="connsiteY6" fmla="*/ 859971 h 1118043"/>
                <a:gd name="connsiteX7" fmla="*/ 133482 w 885233"/>
                <a:gd name="connsiteY7" fmla="*/ 849085 h 1118043"/>
                <a:gd name="connsiteX8" fmla="*/ 155254 w 885233"/>
                <a:gd name="connsiteY8" fmla="*/ 827314 h 1118043"/>
                <a:gd name="connsiteX9" fmla="*/ 253225 w 885233"/>
                <a:gd name="connsiteY9" fmla="*/ 838200 h 1118043"/>
                <a:gd name="connsiteX10" fmla="*/ 285882 w 885233"/>
                <a:gd name="connsiteY10" fmla="*/ 849085 h 1118043"/>
                <a:gd name="connsiteX11" fmla="*/ 329425 w 885233"/>
                <a:gd name="connsiteY11" fmla="*/ 859971 h 1118043"/>
                <a:gd name="connsiteX12" fmla="*/ 394739 w 885233"/>
                <a:gd name="connsiteY12" fmla="*/ 881742 h 1118043"/>
                <a:gd name="connsiteX13" fmla="*/ 416511 w 885233"/>
                <a:gd name="connsiteY13" fmla="*/ 903514 h 1118043"/>
                <a:gd name="connsiteX14" fmla="*/ 427397 w 885233"/>
                <a:gd name="connsiteY14" fmla="*/ 990600 h 1118043"/>
                <a:gd name="connsiteX15" fmla="*/ 460054 w 885233"/>
                <a:gd name="connsiteY15" fmla="*/ 1001485 h 1118043"/>
                <a:gd name="connsiteX16" fmla="*/ 492711 w 885233"/>
                <a:gd name="connsiteY16" fmla="*/ 1023257 h 1118043"/>
                <a:gd name="connsiteX17" fmla="*/ 558025 w 885233"/>
                <a:gd name="connsiteY17" fmla="*/ 1045028 h 1118043"/>
                <a:gd name="connsiteX18" fmla="*/ 590682 w 885233"/>
                <a:gd name="connsiteY18" fmla="*/ 1055914 h 1118043"/>
                <a:gd name="connsiteX19" fmla="*/ 623339 w 885233"/>
                <a:gd name="connsiteY19" fmla="*/ 1077685 h 1118043"/>
                <a:gd name="connsiteX20" fmla="*/ 634225 w 885233"/>
                <a:gd name="connsiteY20" fmla="*/ 1110342 h 1118043"/>
                <a:gd name="connsiteX21" fmla="*/ 764854 w 885233"/>
                <a:gd name="connsiteY21" fmla="*/ 1077685 h 1118043"/>
                <a:gd name="connsiteX22" fmla="*/ 775739 w 885233"/>
                <a:gd name="connsiteY22" fmla="*/ 1034142 h 1118043"/>
                <a:gd name="connsiteX23" fmla="*/ 786625 w 885233"/>
                <a:gd name="connsiteY23" fmla="*/ 1001485 h 1118043"/>
                <a:gd name="connsiteX24" fmla="*/ 797511 w 885233"/>
                <a:gd name="connsiteY24" fmla="*/ 947057 h 1118043"/>
                <a:gd name="connsiteX25" fmla="*/ 786625 w 885233"/>
                <a:gd name="connsiteY25" fmla="*/ 729342 h 1118043"/>
                <a:gd name="connsiteX26" fmla="*/ 786625 w 885233"/>
                <a:gd name="connsiteY26" fmla="*/ 664028 h 1118043"/>
                <a:gd name="connsiteX27" fmla="*/ 819282 w 885233"/>
                <a:gd name="connsiteY27" fmla="*/ 674914 h 1118043"/>
                <a:gd name="connsiteX28" fmla="*/ 808397 w 885233"/>
                <a:gd name="connsiteY28" fmla="*/ 620485 h 1118043"/>
                <a:gd name="connsiteX29" fmla="*/ 808397 w 885233"/>
                <a:gd name="connsiteY29" fmla="*/ 511628 h 1118043"/>
                <a:gd name="connsiteX30" fmla="*/ 830168 w 885233"/>
                <a:gd name="connsiteY30" fmla="*/ 446314 h 1118043"/>
                <a:gd name="connsiteX31" fmla="*/ 841054 w 885233"/>
                <a:gd name="connsiteY31" fmla="*/ 87085 h 1118043"/>
                <a:gd name="connsiteX32" fmla="*/ 873711 w 885233"/>
                <a:gd name="connsiteY32" fmla="*/ 76200 h 1118043"/>
                <a:gd name="connsiteX33" fmla="*/ 884597 w 885233"/>
                <a:gd name="connsiteY33" fmla="*/ 0 h 1118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85233" h="1118043">
                  <a:moveTo>
                    <a:pt x="24625" y="1088571"/>
                  </a:moveTo>
                  <a:cubicBezTo>
                    <a:pt x="51821" y="1099449"/>
                    <a:pt x="101944" y="1130994"/>
                    <a:pt x="133482" y="1099457"/>
                  </a:cubicBezTo>
                  <a:cubicBezTo>
                    <a:pt x="141596" y="1091343"/>
                    <a:pt x="128500" y="1076639"/>
                    <a:pt x="122597" y="1066800"/>
                  </a:cubicBezTo>
                  <a:cubicBezTo>
                    <a:pt x="107654" y="1041895"/>
                    <a:pt x="93855" y="1042705"/>
                    <a:pt x="68168" y="1034142"/>
                  </a:cubicBezTo>
                  <a:cubicBezTo>
                    <a:pt x="60911" y="1023256"/>
                    <a:pt x="54911" y="1011418"/>
                    <a:pt x="46397" y="1001485"/>
                  </a:cubicBezTo>
                  <a:cubicBezTo>
                    <a:pt x="33039" y="985900"/>
                    <a:pt x="2854" y="957942"/>
                    <a:pt x="2854" y="957942"/>
                  </a:cubicBezTo>
                  <a:cubicBezTo>
                    <a:pt x="6482" y="925285"/>
                    <a:pt x="-11503" y="881006"/>
                    <a:pt x="13739" y="859971"/>
                  </a:cubicBezTo>
                  <a:cubicBezTo>
                    <a:pt x="44528" y="834313"/>
                    <a:pt x="94429" y="858097"/>
                    <a:pt x="133482" y="849085"/>
                  </a:cubicBezTo>
                  <a:cubicBezTo>
                    <a:pt x="143482" y="846777"/>
                    <a:pt x="147997" y="834571"/>
                    <a:pt x="155254" y="827314"/>
                  </a:cubicBezTo>
                  <a:cubicBezTo>
                    <a:pt x="187911" y="830943"/>
                    <a:pt x="220814" y="832798"/>
                    <a:pt x="253225" y="838200"/>
                  </a:cubicBezTo>
                  <a:cubicBezTo>
                    <a:pt x="264543" y="840086"/>
                    <a:pt x="274849" y="845933"/>
                    <a:pt x="285882" y="849085"/>
                  </a:cubicBezTo>
                  <a:cubicBezTo>
                    <a:pt x="300267" y="853195"/>
                    <a:pt x="315095" y="855672"/>
                    <a:pt x="329425" y="859971"/>
                  </a:cubicBezTo>
                  <a:cubicBezTo>
                    <a:pt x="351406" y="866565"/>
                    <a:pt x="394739" y="881742"/>
                    <a:pt x="394739" y="881742"/>
                  </a:cubicBezTo>
                  <a:cubicBezTo>
                    <a:pt x="401996" y="888999"/>
                    <a:pt x="415059" y="893354"/>
                    <a:pt x="416511" y="903514"/>
                  </a:cubicBezTo>
                  <a:cubicBezTo>
                    <a:pt x="423980" y="955796"/>
                    <a:pt x="380568" y="953137"/>
                    <a:pt x="427397" y="990600"/>
                  </a:cubicBezTo>
                  <a:cubicBezTo>
                    <a:pt x="436357" y="997768"/>
                    <a:pt x="449168" y="997857"/>
                    <a:pt x="460054" y="1001485"/>
                  </a:cubicBezTo>
                  <a:cubicBezTo>
                    <a:pt x="470940" y="1008742"/>
                    <a:pt x="480756" y="1017943"/>
                    <a:pt x="492711" y="1023257"/>
                  </a:cubicBezTo>
                  <a:cubicBezTo>
                    <a:pt x="513682" y="1032578"/>
                    <a:pt x="536254" y="1037771"/>
                    <a:pt x="558025" y="1045028"/>
                  </a:cubicBezTo>
                  <a:cubicBezTo>
                    <a:pt x="568911" y="1048657"/>
                    <a:pt x="581135" y="1049549"/>
                    <a:pt x="590682" y="1055914"/>
                  </a:cubicBezTo>
                  <a:lnTo>
                    <a:pt x="623339" y="1077685"/>
                  </a:lnTo>
                  <a:cubicBezTo>
                    <a:pt x="626968" y="1088571"/>
                    <a:pt x="622936" y="1108289"/>
                    <a:pt x="634225" y="1110342"/>
                  </a:cubicBezTo>
                  <a:cubicBezTo>
                    <a:pt x="724901" y="1126829"/>
                    <a:pt x="725287" y="1117252"/>
                    <a:pt x="764854" y="1077685"/>
                  </a:cubicBezTo>
                  <a:cubicBezTo>
                    <a:pt x="768482" y="1063171"/>
                    <a:pt x="771629" y="1048527"/>
                    <a:pt x="775739" y="1034142"/>
                  </a:cubicBezTo>
                  <a:cubicBezTo>
                    <a:pt x="778891" y="1023109"/>
                    <a:pt x="783842" y="1012617"/>
                    <a:pt x="786625" y="1001485"/>
                  </a:cubicBezTo>
                  <a:cubicBezTo>
                    <a:pt x="791113" y="983535"/>
                    <a:pt x="793882" y="965200"/>
                    <a:pt x="797511" y="947057"/>
                  </a:cubicBezTo>
                  <a:cubicBezTo>
                    <a:pt x="793882" y="874485"/>
                    <a:pt x="792920" y="801731"/>
                    <a:pt x="786625" y="729342"/>
                  </a:cubicBezTo>
                  <a:cubicBezTo>
                    <a:pt x="780619" y="660274"/>
                    <a:pt x="763602" y="733096"/>
                    <a:pt x="786625" y="664028"/>
                  </a:cubicBezTo>
                  <a:cubicBezTo>
                    <a:pt x="797511" y="667657"/>
                    <a:pt x="809019" y="680045"/>
                    <a:pt x="819282" y="674914"/>
                  </a:cubicBezTo>
                  <a:cubicBezTo>
                    <a:pt x="856965" y="656073"/>
                    <a:pt x="817216" y="629305"/>
                    <a:pt x="808397" y="620485"/>
                  </a:cubicBezTo>
                  <a:cubicBezTo>
                    <a:pt x="791431" y="569589"/>
                    <a:pt x="791340" y="585543"/>
                    <a:pt x="808397" y="511628"/>
                  </a:cubicBezTo>
                  <a:cubicBezTo>
                    <a:pt x="813557" y="489267"/>
                    <a:pt x="830168" y="446314"/>
                    <a:pt x="830168" y="446314"/>
                  </a:cubicBezTo>
                  <a:cubicBezTo>
                    <a:pt x="833797" y="326571"/>
                    <a:pt x="827057" y="206062"/>
                    <a:pt x="841054" y="87085"/>
                  </a:cubicBezTo>
                  <a:cubicBezTo>
                    <a:pt x="842395" y="75689"/>
                    <a:pt x="865597" y="84314"/>
                    <a:pt x="873711" y="76200"/>
                  </a:cubicBezTo>
                  <a:cubicBezTo>
                    <a:pt x="889187" y="60724"/>
                    <a:pt x="884597" y="15868"/>
                    <a:pt x="884597" y="0"/>
                  </a:cubicBezTo>
                </a:path>
              </a:pathLst>
            </a:custGeom>
            <a:noFill/>
            <a:ln w="28575">
              <a:solidFill>
                <a:schemeClr val="tx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4" name="Espace réservé du numéro de diapositive 23">
            <a:extLst>
              <a:ext uri="{FF2B5EF4-FFF2-40B4-BE49-F238E27FC236}">
                <a16:creationId xmlns:a16="http://schemas.microsoft.com/office/drawing/2014/main" id="{EE0903E0-10A2-46DE-A112-45D683BC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3</a:t>
            </a:fld>
            <a:endParaRPr lang="fr-FR" noProof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B76DF9-C059-4333-AD8F-A6A7090EAC69}"/>
              </a:ext>
            </a:extLst>
          </p:cNvPr>
          <p:cNvSpPr/>
          <p:nvPr/>
        </p:nvSpPr>
        <p:spPr>
          <a:xfrm>
            <a:off x="5151342" y="2342784"/>
            <a:ext cx="2487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b="1" dirty="0">
                <a:ea typeface="Calibri"/>
                <a:cs typeface="Times New Roman"/>
              </a:rPr>
              <a:t>16 </a:t>
            </a:r>
            <a:r>
              <a:rPr lang="fr-FR" dirty="0">
                <a:ea typeface="Calibri"/>
                <a:cs typeface="Times New Roman"/>
              </a:rPr>
              <a:t>villages in </a:t>
            </a:r>
            <a:r>
              <a:rPr lang="fr-FR" b="1" dirty="0" err="1">
                <a:ea typeface="Calibri"/>
                <a:cs typeface="Times New Roman"/>
              </a:rPr>
              <a:t>Nisporeni</a:t>
            </a:r>
            <a:endParaRPr lang="fr-FR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fr-FR" b="1" dirty="0">
                <a:ea typeface="Calibri"/>
                <a:cs typeface="Times New Roman"/>
              </a:rPr>
              <a:t>14 </a:t>
            </a:r>
            <a:r>
              <a:rPr lang="fr-FR" dirty="0">
                <a:ea typeface="Calibri"/>
                <a:cs typeface="Times New Roman"/>
              </a:rPr>
              <a:t>villages in </a:t>
            </a:r>
            <a:r>
              <a:rPr lang="fr-FR" b="1" dirty="0" err="1">
                <a:ea typeface="Calibri"/>
                <a:cs typeface="Times New Roman"/>
              </a:rPr>
              <a:t>Hincesti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F530D08-4801-4C1A-AFDC-F69672B747DB}"/>
              </a:ext>
            </a:extLst>
          </p:cNvPr>
          <p:cNvSpPr/>
          <p:nvPr/>
        </p:nvSpPr>
        <p:spPr>
          <a:xfrm>
            <a:off x="5645221" y="1434537"/>
            <a:ext cx="1319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2000" b="1" dirty="0">
                <a:ea typeface="Calibri"/>
                <a:cs typeface="Times New Roman"/>
              </a:rPr>
              <a:t>2 Rayons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7601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989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2800" b="1" dirty="0" err="1">
                <a:solidFill>
                  <a:schemeClr val="tx2"/>
                </a:solidFill>
              </a:rPr>
              <a:t>Actual</a:t>
            </a:r>
            <a:r>
              <a:rPr lang="fr-FR" sz="2800" b="1" dirty="0">
                <a:solidFill>
                  <a:schemeClr val="tx2"/>
                </a:solidFill>
              </a:rPr>
              <a:t> </a:t>
            </a:r>
            <a:r>
              <a:rPr lang="fr-FR" sz="2800" b="1" dirty="0" err="1">
                <a:solidFill>
                  <a:schemeClr val="tx2"/>
                </a:solidFill>
              </a:rPr>
              <a:t>context</a:t>
            </a:r>
            <a:r>
              <a:rPr lang="fr-FR" sz="2800" b="1" dirty="0">
                <a:solidFill>
                  <a:schemeClr val="tx2"/>
                </a:solidFill>
              </a:rPr>
              <a:t> of the </a:t>
            </a:r>
            <a:r>
              <a:rPr lang="fr-FR" sz="2800" b="1" dirty="0" err="1">
                <a:solidFill>
                  <a:schemeClr val="tx2"/>
                </a:solidFill>
              </a:rPr>
              <a:t>project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CC6852-BCCF-480B-96B2-73875588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4</a:t>
            </a:fld>
            <a:endParaRPr lang="fr-FR" noProof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4E5C574-E7A4-4BF1-8F1F-EC0A78C2B738}"/>
              </a:ext>
            </a:extLst>
          </p:cNvPr>
          <p:cNvSpPr txBox="1"/>
          <p:nvPr/>
        </p:nvSpPr>
        <p:spPr>
          <a:xfrm>
            <a:off x="838200" y="1343484"/>
            <a:ext cx="287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C00000"/>
                </a:solidFill>
              </a:rPr>
              <a:t>43 858   </a:t>
            </a:r>
            <a:r>
              <a:rPr lang="fr-FR" sz="2400" dirty="0" err="1">
                <a:solidFill>
                  <a:schemeClr val="tx2"/>
                </a:solidFill>
              </a:rPr>
              <a:t>inhabitants</a:t>
            </a:r>
            <a:endParaRPr lang="fr-FR" sz="2400" dirty="0">
              <a:solidFill>
                <a:schemeClr val="tx2"/>
              </a:solidFill>
            </a:endParaRPr>
          </a:p>
          <a:p>
            <a:pPr algn="ctr"/>
            <a:endParaRPr lang="fr-FR" sz="2400" dirty="0">
              <a:solidFill>
                <a:srgbClr val="C0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4D1747B-E91A-4E0D-9FDC-846059A2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326" y="4105120"/>
            <a:ext cx="1469219" cy="146921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AA5E309-9736-47ED-ACCC-E5011C77C0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639" y="1529443"/>
            <a:ext cx="1043853" cy="1043853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114DB45-FEBA-4724-8C47-49D17BF50A2E}"/>
              </a:ext>
            </a:extLst>
          </p:cNvPr>
          <p:cNvSpPr txBox="1"/>
          <p:nvPr/>
        </p:nvSpPr>
        <p:spPr>
          <a:xfrm>
            <a:off x="1556579" y="2477664"/>
            <a:ext cx="2208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23 %</a:t>
            </a:r>
          </a:p>
          <a:p>
            <a:pPr algn="ctr"/>
            <a:r>
              <a:rPr lang="fr-FR" sz="2400" dirty="0" err="1">
                <a:solidFill>
                  <a:schemeClr val="tx2"/>
                </a:solidFill>
              </a:rPr>
              <a:t>urban</a:t>
            </a:r>
            <a:r>
              <a:rPr lang="fr-FR" sz="2400" dirty="0">
                <a:solidFill>
                  <a:schemeClr val="tx2"/>
                </a:solidFill>
              </a:rPr>
              <a:t> areas</a:t>
            </a:r>
          </a:p>
          <a:p>
            <a:pPr algn="ctr"/>
            <a:endParaRPr lang="fr-FR" sz="2400" dirty="0">
              <a:solidFill>
                <a:schemeClr val="tx2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08F20E2-B9D5-42AA-86CB-5380791474E5}"/>
              </a:ext>
            </a:extLst>
          </p:cNvPr>
          <p:cNvSpPr txBox="1"/>
          <p:nvPr/>
        </p:nvSpPr>
        <p:spPr>
          <a:xfrm>
            <a:off x="1335311" y="4158566"/>
            <a:ext cx="26510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2"/>
                </a:solidFill>
              </a:rPr>
              <a:t>77 % </a:t>
            </a:r>
          </a:p>
          <a:p>
            <a:pPr algn="ctr"/>
            <a:r>
              <a:rPr lang="fr-FR" sz="2400" dirty="0">
                <a:solidFill>
                  <a:schemeClr val="tx2"/>
                </a:solidFill>
              </a:rPr>
              <a:t>rural areas</a:t>
            </a:r>
          </a:p>
          <a:p>
            <a:pPr algn="ctr"/>
            <a:endParaRPr lang="fr-FR" sz="2400" dirty="0">
              <a:solidFill>
                <a:schemeClr val="tx2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3BB7035-8C14-4E8E-863C-C5EF6BEDCD0A}"/>
              </a:ext>
            </a:extLst>
          </p:cNvPr>
          <p:cNvCxnSpPr/>
          <p:nvPr/>
        </p:nvCxnSpPr>
        <p:spPr>
          <a:xfrm>
            <a:off x="5486400" y="1413164"/>
            <a:ext cx="0" cy="4008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224A774A-81DD-4F15-ABF8-BBCA5E790D1E}"/>
              </a:ext>
            </a:extLst>
          </p:cNvPr>
          <p:cNvSpPr txBox="1"/>
          <p:nvPr/>
        </p:nvSpPr>
        <p:spPr>
          <a:xfrm>
            <a:off x="7962123" y="1280283"/>
            <a:ext cx="3297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30 % </a:t>
            </a:r>
            <a:r>
              <a:rPr lang="fr-FR" sz="2000" dirty="0" err="1">
                <a:solidFill>
                  <a:schemeClr val="tx2"/>
                </a:solidFill>
              </a:rPr>
              <a:t>connected</a:t>
            </a:r>
            <a:r>
              <a:rPr lang="fr-FR" sz="2000" dirty="0">
                <a:solidFill>
                  <a:schemeClr val="tx2"/>
                </a:solidFill>
              </a:rPr>
              <a:t> to WS system</a:t>
            </a:r>
          </a:p>
          <a:p>
            <a:pPr algn="ctr"/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15A0D8-0259-4124-ACF5-FDBE532E53FB}"/>
              </a:ext>
            </a:extLst>
          </p:cNvPr>
          <p:cNvSpPr txBox="1"/>
          <p:nvPr/>
        </p:nvSpPr>
        <p:spPr>
          <a:xfrm>
            <a:off x="7998393" y="1924480"/>
            <a:ext cx="3679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15 % </a:t>
            </a:r>
            <a:r>
              <a:rPr lang="fr-FR" sz="2000" dirty="0" err="1">
                <a:solidFill>
                  <a:schemeClr val="tx2"/>
                </a:solidFill>
              </a:rPr>
              <a:t>without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Nisporeni</a:t>
            </a:r>
            <a:endParaRPr lang="fr-FR" sz="2000" dirty="0">
              <a:solidFill>
                <a:schemeClr val="tx2"/>
              </a:solidFill>
            </a:endParaRP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BC2A7F91-1724-41EC-A68F-FE133812797C}"/>
              </a:ext>
            </a:extLst>
          </p:cNvPr>
          <p:cNvCxnSpPr/>
          <p:nvPr/>
        </p:nvCxnSpPr>
        <p:spPr>
          <a:xfrm>
            <a:off x="8275280" y="1660860"/>
            <a:ext cx="0" cy="24600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D79AF3B7-0196-4C75-8C19-180C623FAA96}"/>
              </a:ext>
            </a:extLst>
          </p:cNvPr>
          <p:cNvSpPr txBox="1"/>
          <p:nvPr/>
        </p:nvSpPr>
        <p:spPr>
          <a:xfrm>
            <a:off x="7887212" y="2442871"/>
            <a:ext cx="3675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>
                <a:solidFill>
                  <a:schemeClr val="tx2"/>
                </a:solidFill>
              </a:rPr>
              <a:t>Other</a:t>
            </a:r>
            <a:r>
              <a:rPr lang="fr-FR" sz="2000" dirty="0">
                <a:solidFill>
                  <a:schemeClr val="tx2"/>
                </a:solidFill>
              </a:rPr>
              <a:t> part use </a:t>
            </a:r>
            <a:r>
              <a:rPr lang="fr-FR" sz="2000" dirty="0" err="1">
                <a:solidFill>
                  <a:schemeClr val="tx2"/>
                </a:solidFill>
              </a:rPr>
              <a:t>wells</a:t>
            </a:r>
            <a:r>
              <a:rPr lang="fr-FR" sz="2000" dirty="0">
                <a:solidFill>
                  <a:schemeClr val="tx2"/>
                </a:solidFill>
              </a:rPr>
              <a:t> and sources</a:t>
            </a:r>
          </a:p>
          <a:p>
            <a:pPr algn="ctr"/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021E4CE-4848-4514-9B6D-DFB537BB72C6}"/>
              </a:ext>
            </a:extLst>
          </p:cNvPr>
          <p:cNvSpPr txBox="1"/>
          <p:nvPr/>
        </p:nvSpPr>
        <p:spPr>
          <a:xfrm>
            <a:off x="7998393" y="3943123"/>
            <a:ext cx="40362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tx2"/>
                </a:solidFill>
              </a:rPr>
              <a:t>4 </a:t>
            </a:r>
            <a:r>
              <a:rPr lang="fr-FR" sz="2000" dirty="0" err="1">
                <a:solidFill>
                  <a:schemeClr val="tx2"/>
                </a:solidFill>
              </a:rPr>
              <a:t>municipalities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dirty="0">
                <a:solidFill>
                  <a:schemeClr val="tx2"/>
                </a:solidFill>
              </a:rPr>
              <a:t>have a </a:t>
            </a:r>
            <a:r>
              <a:rPr lang="fr-FR" sz="2000" dirty="0" err="1">
                <a:solidFill>
                  <a:schemeClr val="tx2"/>
                </a:solidFill>
              </a:rPr>
              <a:t>sewer</a:t>
            </a:r>
            <a:r>
              <a:rPr lang="fr-FR" sz="2000" dirty="0">
                <a:solidFill>
                  <a:schemeClr val="tx2"/>
                </a:solidFill>
              </a:rPr>
              <a:t> system</a:t>
            </a:r>
          </a:p>
          <a:p>
            <a:pPr algn="ctr"/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</a:rPr>
              <a:t>1</a:t>
            </a:r>
            <a:r>
              <a:rPr lang="fr-FR" sz="2000" dirty="0">
                <a:solidFill>
                  <a:schemeClr val="tx2"/>
                </a:solidFill>
              </a:rPr>
              <a:t> </a:t>
            </a:r>
            <a:r>
              <a:rPr lang="fr-FR" sz="2000" dirty="0" err="1">
                <a:solidFill>
                  <a:schemeClr val="tx2"/>
                </a:solidFill>
              </a:rPr>
              <a:t>treatment</a:t>
            </a:r>
            <a:r>
              <a:rPr lang="fr-FR" sz="2000" dirty="0">
                <a:solidFill>
                  <a:schemeClr val="tx2"/>
                </a:solidFill>
              </a:rPr>
              <a:t> plant in </a:t>
            </a:r>
            <a:r>
              <a:rPr lang="fr-FR" sz="2000" dirty="0" err="1">
                <a:solidFill>
                  <a:schemeClr val="tx2"/>
                </a:solidFill>
              </a:rPr>
              <a:t>Nisporeni</a:t>
            </a:r>
            <a:endParaRPr lang="fr-FR" sz="200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  <a:p>
            <a:r>
              <a:rPr lang="fr-FR" sz="2000" b="1" dirty="0">
                <a:solidFill>
                  <a:schemeClr val="tx2"/>
                </a:solidFill>
              </a:rPr>
              <a:t>15 % </a:t>
            </a:r>
            <a:r>
              <a:rPr lang="fr-FR" sz="2000" dirty="0">
                <a:solidFill>
                  <a:schemeClr val="tx2"/>
                </a:solidFill>
              </a:rPr>
              <a:t>have a </a:t>
            </a:r>
            <a:r>
              <a:rPr lang="fr-FR" sz="2000" dirty="0" err="1">
                <a:solidFill>
                  <a:schemeClr val="tx2"/>
                </a:solidFill>
              </a:rPr>
              <a:t>septic</a:t>
            </a:r>
            <a:r>
              <a:rPr lang="fr-FR" sz="2000" dirty="0">
                <a:solidFill>
                  <a:schemeClr val="tx2"/>
                </a:solidFill>
              </a:rPr>
              <a:t> tank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DFC7512-DB8F-4378-A89E-56F6278B8308}"/>
              </a:ext>
            </a:extLst>
          </p:cNvPr>
          <p:cNvSpPr/>
          <p:nvPr/>
        </p:nvSpPr>
        <p:spPr>
          <a:xfrm>
            <a:off x="1422220" y="2324590"/>
            <a:ext cx="2342840" cy="12051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0A330BA9-5181-43FA-BE4D-F078A3AD58D2}"/>
              </a:ext>
            </a:extLst>
          </p:cNvPr>
          <p:cNvSpPr/>
          <p:nvPr/>
        </p:nvSpPr>
        <p:spPr>
          <a:xfrm>
            <a:off x="1422220" y="4072806"/>
            <a:ext cx="2342840" cy="120519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4309" y="198872"/>
            <a:ext cx="11059886" cy="1137104"/>
          </a:xfrm>
        </p:spPr>
        <p:txBody>
          <a:bodyPr rtlCol="0">
            <a:no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Building up a local inter-municipal structure covering the </a:t>
            </a:r>
            <a:r>
              <a:rPr lang="en-US" sz="2800" b="1" dirty="0" err="1">
                <a:solidFill>
                  <a:schemeClr val="tx2"/>
                </a:solidFill>
              </a:rPr>
              <a:t>Nirnova</a:t>
            </a:r>
            <a:r>
              <a:rPr lang="en-US" sz="2800" b="1" dirty="0">
                <a:solidFill>
                  <a:schemeClr val="tx2"/>
                </a:solidFill>
              </a:rPr>
              <a:t> sub-basin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41889F9-ED9E-4184-BAF4-83ADB2B7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rtl="0"/>
            <a:fld id="{E31375A4-56A4-47D6-9801-1991572033F7}" type="slidenum">
              <a:rPr lang="fr-FR" noProof="0" smtClean="0"/>
              <a:t>5</a:t>
            </a:fld>
            <a:endParaRPr lang="fr-FR" noProof="0"/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F8A5052-E5FD-4F25-BAD7-7AA2BC12D6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2845007"/>
              </p:ext>
            </p:extLst>
          </p:nvPr>
        </p:nvGraphicFramePr>
        <p:xfrm>
          <a:off x="246419" y="1222092"/>
          <a:ext cx="11659254" cy="4635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151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0D412FC-E744-49BC-AD6E-6E28DB31333F}"/>
              </a:ext>
            </a:extLst>
          </p:cNvPr>
          <p:cNvSpPr/>
          <p:nvPr/>
        </p:nvSpPr>
        <p:spPr>
          <a:xfrm>
            <a:off x="172738" y="1334957"/>
            <a:ext cx="5519612" cy="1707906"/>
          </a:xfrm>
          <a:prstGeom prst="rect">
            <a:avLst/>
          </a:prstGeom>
          <a:solidFill>
            <a:schemeClr val="accent1">
              <a:alpha val="11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392F30-7727-464A-9E13-37CF3B87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6</a:t>
            </a:fld>
            <a:endParaRPr lang="fr-FR" noProof="0"/>
          </a:p>
        </p:txBody>
      </p:sp>
      <p:pic>
        <p:nvPicPr>
          <p:cNvPr id="7" name="Espace réservé du contenu 3" descr="arbre">
            <a:extLst>
              <a:ext uri="{FF2B5EF4-FFF2-40B4-BE49-F238E27FC236}">
                <a16:creationId xmlns:a16="http://schemas.microsoft.com/office/drawing/2014/main" id="{421FFB0D-30F1-4028-8D78-718B01F172C2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r="7384" b="3247"/>
          <a:stretch/>
        </p:blipFill>
        <p:spPr bwMode="auto">
          <a:xfrm>
            <a:off x="6092637" y="1210039"/>
            <a:ext cx="5914636" cy="45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10CCD0-1AE2-47E7-8DA4-3D5F3BE4667A}"/>
              </a:ext>
            </a:extLst>
          </p:cNvPr>
          <p:cNvSpPr txBox="1"/>
          <p:nvPr/>
        </p:nvSpPr>
        <p:spPr>
          <a:xfrm>
            <a:off x="858982" y="415637"/>
            <a:ext cx="10935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Link </a:t>
            </a:r>
            <a:r>
              <a:rPr lang="fr-FR" sz="2800" b="1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between</a:t>
            </a:r>
            <a:r>
              <a:rPr lang="fr-FR" sz="28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inter-municipal structure and river basin Management Plan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169692-3A0B-4B0A-85DF-359C7F7700B8}"/>
              </a:ext>
            </a:extLst>
          </p:cNvPr>
          <p:cNvSpPr txBox="1"/>
          <p:nvPr/>
        </p:nvSpPr>
        <p:spPr>
          <a:xfrm>
            <a:off x="501699" y="1462172"/>
            <a:ext cx="4861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Overall</a:t>
            </a:r>
            <a:r>
              <a:rPr lang="fr-FR" sz="2000" dirty="0"/>
              <a:t> </a:t>
            </a:r>
            <a:r>
              <a:rPr lang="fr-FR" sz="2000" dirty="0" err="1"/>
              <a:t>political</a:t>
            </a:r>
            <a:r>
              <a:rPr lang="fr-FR" sz="2000" dirty="0"/>
              <a:t> vision of Management Plans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7C28F90-7182-4A4D-AB23-B128B5FBC491}"/>
              </a:ext>
            </a:extLst>
          </p:cNvPr>
          <p:cNvSpPr txBox="1"/>
          <p:nvPr/>
        </p:nvSpPr>
        <p:spPr>
          <a:xfrm>
            <a:off x="258618" y="2515539"/>
            <a:ext cx="559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implementation of concrete measures and actions</a:t>
            </a:r>
            <a:endParaRPr lang="fr-FR" dirty="0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471A3EC-CE28-43F6-B8A3-A5D5414EE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289" y="4080275"/>
            <a:ext cx="584662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The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inter-municipal structure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could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be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:</a:t>
            </a:r>
          </a:p>
          <a:p>
            <a:pPr marL="171450" marR="0" lvl="0" indent="-17145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consulted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and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give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its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opinion for 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the </a:t>
            </a:r>
            <a:r>
              <a:rPr kumimoji="0" lang="fr-FR" altLang="fr-FR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elaboration</a:t>
            </a: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of the Programme of </a:t>
            </a:r>
            <a:r>
              <a:rPr kumimoji="0" lang="fr-FR" altLang="fr-FR" b="1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measures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(pressure on the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resource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,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advice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on the provisions to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be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retained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 in the </a:t>
            </a:r>
            <a:r>
              <a:rPr kumimoji="0" lang="fr-FR" altLang="fr-FR" b="0" i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PoM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)</a:t>
            </a:r>
          </a:p>
          <a:p>
            <a:pPr marL="171450" lvl="0" indent="-171450" eaLnBrk="0" fontAlgn="base" hangingPunct="0"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Support </a:t>
            </a:r>
            <a:r>
              <a:rPr lang="fr-FR" altLang="fr-FR" b="1" dirty="0">
                <a:solidFill>
                  <a:schemeClr val="tx2">
                    <a:lumMod val="75000"/>
                  </a:schemeClr>
                </a:solidFill>
              </a:rPr>
              <a:t>local </a:t>
            </a:r>
            <a:r>
              <a:rPr lang="fr-FR" altLang="fr-FR" b="1" dirty="0" err="1">
                <a:solidFill>
                  <a:schemeClr val="tx2">
                    <a:lumMod val="75000"/>
                  </a:schemeClr>
                </a:solidFill>
              </a:rPr>
              <a:t>implementation</a:t>
            </a:r>
            <a:r>
              <a:rPr lang="fr-FR" altLang="fr-FR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fr-FR" altLang="fr-FR" dirty="0" err="1">
                <a:solidFill>
                  <a:schemeClr val="tx2">
                    <a:lumMod val="75000"/>
                  </a:schemeClr>
                </a:solidFill>
              </a:rPr>
              <a:t>selected</a:t>
            </a:r>
            <a:r>
              <a:rPr lang="fr-FR" alt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altLang="fr-FR" b="1" dirty="0" err="1">
                <a:solidFill>
                  <a:schemeClr val="tx2">
                    <a:lumMod val="75000"/>
                  </a:schemeClr>
                </a:solidFill>
              </a:rPr>
              <a:t>measures</a:t>
            </a:r>
            <a:endParaRPr kumimoji="0" lang="fr-FR" altLang="fr-FR" b="1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pic>
        <p:nvPicPr>
          <p:cNvPr id="19" name="Graphique 18" descr="Flèche : courbe dans le sens inverse des aiguilles d’une montre">
            <a:extLst>
              <a:ext uri="{FF2B5EF4-FFF2-40B4-BE49-F238E27FC236}">
                <a16:creationId xmlns:a16="http://schemas.microsoft.com/office/drawing/2014/main" id="{BC8C42AA-4F74-4CD2-9735-2C94F5EC1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393974" y="3176392"/>
            <a:ext cx="701617" cy="701617"/>
          </a:xfrm>
          <a:prstGeom prst="rect">
            <a:avLst/>
          </a:prstGeom>
        </p:spPr>
      </p:pic>
      <p:sp>
        <p:nvSpPr>
          <p:cNvPr id="20" name="Non égal 19">
            <a:extLst>
              <a:ext uri="{FF2B5EF4-FFF2-40B4-BE49-F238E27FC236}">
                <a16:creationId xmlns:a16="http://schemas.microsoft.com/office/drawing/2014/main" id="{A48D52AF-DA8E-4A9F-B7AB-CB6088C408B9}"/>
              </a:ext>
            </a:extLst>
          </p:cNvPr>
          <p:cNvSpPr/>
          <p:nvPr/>
        </p:nvSpPr>
        <p:spPr>
          <a:xfrm>
            <a:off x="2429163" y="2013507"/>
            <a:ext cx="738909" cy="350807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2476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2800" b="1" dirty="0">
                <a:solidFill>
                  <a:schemeClr val="tx2"/>
                </a:solidFill>
              </a:rPr>
              <a:t>Project </a:t>
            </a:r>
            <a:r>
              <a:rPr lang="fr-FR" sz="2800" b="1" dirty="0" err="1">
                <a:solidFill>
                  <a:schemeClr val="tx2"/>
                </a:solidFill>
              </a:rPr>
              <a:t>Implementation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7AD513-17F4-4AE9-98B0-AF024951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t>7</a:t>
            </a:fld>
            <a:endParaRPr lang="fr-FR" noProof="0"/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72E56E86-0D77-484C-AE1A-CBB8CF39B330}"/>
              </a:ext>
            </a:extLst>
          </p:cNvPr>
          <p:cNvGrpSpPr/>
          <p:nvPr/>
        </p:nvGrpSpPr>
        <p:grpSpPr>
          <a:xfrm>
            <a:off x="1193078" y="1511162"/>
            <a:ext cx="10398558" cy="4270029"/>
            <a:chOff x="1193078" y="1511162"/>
            <a:chExt cx="9809019" cy="427002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F5FCB44-089B-4ABB-A947-CF427D25D2A8}"/>
                </a:ext>
              </a:extLst>
            </p:cNvPr>
            <p:cNvSpPr/>
            <p:nvPr/>
          </p:nvSpPr>
          <p:spPr>
            <a:xfrm>
              <a:off x="1193078" y="1511162"/>
              <a:ext cx="9809019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36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>
                  <a:solidFill>
                    <a:srgbClr val="C00000"/>
                  </a:solidFill>
                </a:rPr>
                <a:t>A technical and institutional diagnosis of the sub-basin was carried out 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(Moldovan regulatory framework, water and sanitation situation in the villages, detection of first priority projects that can be financed)</a:t>
              </a:r>
            </a:p>
            <a:p>
              <a:pPr marL="285750" indent="-285750">
                <a:spcAft>
                  <a:spcPts val="3600"/>
                </a:spcAft>
                <a:buFont typeface="Wingdings" panose="05000000000000000000" pitchFamily="2" charset="2"/>
                <a:buChar char="v"/>
              </a:pPr>
              <a:r>
                <a:rPr lang="en-US" sz="2000" b="1" dirty="0">
                  <a:solidFill>
                    <a:srgbClr val="C00000"/>
                  </a:solidFill>
                </a:rPr>
                <a:t>Creation in Strasbourg in March 2018 of a Moldovan and Alsatian "platform of mayors"</a:t>
              </a:r>
              <a:r>
                <a:rPr lang="en-US" sz="2000" dirty="0"/>
                <a:t>, 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resulting in:</a:t>
              </a:r>
              <a:endParaRPr lang="fr-FR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2E97A1-BB08-4739-ABC3-6BA4C7BC9DBA}"/>
                </a:ext>
              </a:extLst>
            </p:cNvPr>
            <p:cNvSpPr/>
            <p:nvPr/>
          </p:nvSpPr>
          <p:spPr>
            <a:xfrm>
              <a:off x="2186709" y="3842199"/>
              <a:ext cx="881538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a consensus on the creation of an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inter-municipal structure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 model of the Inter-municipal Development Association (IDA) type, with a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technical operator</a:t>
              </a:r>
            </a:p>
            <a:p>
              <a:pPr marL="285750" indent="-285750">
                <a:spcAft>
                  <a:spcPts val="2400"/>
                </a:spcAft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selection of a first series of </a:t>
              </a:r>
              <a:r>
                <a:rPr lang="en-US" sz="2000" b="1" dirty="0">
                  <a:solidFill>
                    <a:schemeClr val="tx2">
                      <a:lumMod val="75000"/>
                    </a:schemeClr>
                  </a:solidFill>
                </a:rPr>
                <a:t>demonstration projects </a:t>
              </a:r>
              <a:r>
                <a:rPr lang="en-US" sz="2000" dirty="0">
                  <a:solidFill>
                    <a:schemeClr val="tx2">
                      <a:lumMod val="75000"/>
                    </a:schemeClr>
                  </a:solidFill>
                </a:rPr>
                <a:t>(protection of catchment areas, construction of a wetland treatment plant, improvement of access to drinking water with pricing) for experience sharing at district scale with EUWI+ support</a:t>
              </a:r>
              <a:endParaRPr lang="fr-FR" sz="2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30AECC98-510D-4B06-B6FB-5112D6885A32}"/>
              </a:ext>
            </a:extLst>
          </p:cNvPr>
          <p:cNvSpPr/>
          <p:nvPr/>
        </p:nvSpPr>
        <p:spPr>
          <a:xfrm>
            <a:off x="498763" y="1504611"/>
            <a:ext cx="341025" cy="4276580"/>
          </a:xfrm>
          <a:prstGeom prst="downArrow">
            <a:avLst>
              <a:gd name="adj1" fmla="val 50000"/>
              <a:gd name="adj2" fmla="val 106877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7A6678-9565-4022-8DB1-ADB9CE630459}"/>
              </a:ext>
            </a:extLst>
          </p:cNvPr>
          <p:cNvSpPr/>
          <p:nvPr/>
        </p:nvSpPr>
        <p:spPr>
          <a:xfrm>
            <a:off x="1332491" y="1192242"/>
            <a:ext cx="106470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Setting up of two task groups 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		- Inter-municipal structure development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	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		- Technical operator management</a:t>
            </a:r>
            <a:br>
              <a:rPr lang="en-US" b="1" dirty="0">
                <a:solidFill>
                  <a:srgbClr val="C00000"/>
                </a:solidFill>
              </a:rPr>
            </a:br>
            <a:endParaRPr lang="en-US" b="1" dirty="0">
              <a:solidFill>
                <a:srgbClr val="C00000"/>
              </a:solidFill>
            </a:endParaRPr>
          </a:p>
          <a:p>
            <a:pPr marL="285750" lvl="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Presentation of the first solutions to the steering committee in early October</a:t>
            </a:r>
          </a:p>
          <a:p>
            <a:pPr marL="285750" indent="-285750">
              <a:spcAft>
                <a:spcPts val="3600"/>
              </a:spcAft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Proposal to contribute to better connect the measure implementation model developed at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Nirnova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sub-basin scale with the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RBMPlanning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process at Danube Prut and Black sea River Basin District scale including consistency of stakeholders involvement mechanisms</a:t>
            </a:r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6759"/>
          </a:xfrm>
        </p:spPr>
        <p:txBody>
          <a:bodyPr rtlCol="0">
            <a:normAutofit/>
          </a:bodyPr>
          <a:lstStyle/>
          <a:p>
            <a:pPr algn="ctr"/>
            <a:r>
              <a:rPr lang="fr-FR" sz="2800" b="1" dirty="0">
                <a:solidFill>
                  <a:schemeClr val="tx2"/>
                </a:solidFill>
              </a:rPr>
              <a:t>Project </a:t>
            </a:r>
            <a:r>
              <a:rPr lang="fr-FR" sz="2800" b="1" dirty="0" err="1">
                <a:solidFill>
                  <a:schemeClr val="tx2"/>
                </a:solidFill>
              </a:rPr>
              <a:t>Implementation</a:t>
            </a:r>
            <a:endParaRPr lang="fr-FR" sz="2800" dirty="0">
              <a:solidFill>
                <a:schemeClr val="tx2"/>
              </a:solidFill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9A2E25-0662-4132-BD90-A6FC47D2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8</a:t>
            </a:fld>
            <a:endParaRPr lang="fr-FR" noProof="0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34E3336D-9A9A-46FD-B623-C9B8E7B98EFD}"/>
              </a:ext>
            </a:extLst>
          </p:cNvPr>
          <p:cNvSpPr/>
          <p:nvPr/>
        </p:nvSpPr>
        <p:spPr>
          <a:xfrm>
            <a:off x="498763" y="1192242"/>
            <a:ext cx="339437" cy="4624897"/>
          </a:xfrm>
          <a:prstGeom prst="downArrow">
            <a:avLst>
              <a:gd name="adj1" fmla="val 50000"/>
              <a:gd name="adj2" fmla="val 106877"/>
            </a:avLst>
          </a:prstGeom>
          <a:solidFill>
            <a:schemeClr val="accent1">
              <a:lumMod val="50000"/>
              <a:alpha val="22000"/>
            </a:schemeClr>
          </a:solidFill>
          <a:ln w="15875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5D3C033-F46A-42A9-BD98-015A36BB79A1}"/>
              </a:ext>
            </a:extLst>
          </p:cNvPr>
          <p:cNvGrpSpPr/>
          <p:nvPr/>
        </p:nvGrpSpPr>
        <p:grpSpPr>
          <a:xfrm>
            <a:off x="7211551" y="1504610"/>
            <a:ext cx="2798097" cy="2362362"/>
            <a:chOff x="7184621" y="1763663"/>
            <a:chExt cx="2798097" cy="2362362"/>
          </a:xfrm>
        </p:grpSpPr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D032535-84F1-43C6-83F2-E9A8889C7924}"/>
                </a:ext>
              </a:extLst>
            </p:cNvPr>
            <p:cNvSpPr txBox="1"/>
            <p:nvPr/>
          </p:nvSpPr>
          <p:spPr>
            <a:xfrm>
              <a:off x="7819622" y="3048807"/>
              <a:ext cx="21630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fr-FR" i="1" dirty="0" err="1">
                  <a:latin typeface="+mj-lt"/>
                </a:rPr>
                <a:t>Necessary</a:t>
              </a:r>
              <a:r>
                <a:rPr lang="fr-FR" i="1" dirty="0">
                  <a:latin typeface="+mj-lt"/>
                </a:rPr>
                <a:t> </a:t>
              </a:r>
              <a:r>
                <a:rPr lang="fr-FR" i="1" dirty="0" err="1">
                  <a:latin typeface="+mj-lt"/>
                </a:rPr>
                <a:t>skills</a:t>
              </a:r>
              <a:endParaRPr lang="fr-FR" i="1" dirty="0"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fr-FR" i="1" dirty="0" err="1">
                  <a:latin typeface="+mj-lt"/>
                </a:rPr>
                <a:t>Choice</a:t>
              </a:r>
              <a:endParaRPr lang="fr-FR" i="1" dirty="0"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fr-FR" i="1" dirty="0" err="1">
                  <a:latin typeface="+mj-lt"/>
                </a:rPr>
                <a:t>Organizing</a:t>
              </a:r>
              <a:r>
                <a:rPr lang="fr-FR" i="1" dirty="0">
                  <a:latin typeface="+mj-lt"/>
                </a:rPr>
                <a:t> mode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2C55B583-AB68-45EE-92D4-83E8B6653456}"/>
                </a:ext>
              </a:extLst>
            </p:cNvPr>
            <p:cNvGrpSpPr/>
            <p:nvPr/>
          </p:nvGrpSpPr>
          <p:grpSpPr>
            <a:xfrm>
              <a:off x="7184621" y="1763663"/>
              <a:ext cx="2797579" cy="2167812"/>
              <a:chOff x="7184621" y="1763663"/>
              <a:chExt cx="2797579" cy="2167812"/>
            </a:xfrm>
          </p:grpSpPr>
          <p:grpSp>
            <p:nvGrpSpPr>
              <p:cNvPr id="30" name="Groupe 29">
                <a:extLst>
                  <a:ext uri="{FF2B5EF4-FFF2-40B4-BE49-F238E27FC236}">
                    <a16:creationId xmlns:a16="http://schemas.microsoft.com/office/drawing/2014/main" id="{E3C7387C-20CF-4AB4-A993-961102F6FAA6}"/>
                  </a:ext>
                </a:extLst>
              </p:cNvPr>
              <p:cNvGrpSpPr/>
              <p:nvPr/>
            </p:nvGrpSpPr>
            <p:grpSpPr>
              <a:xfrm>
                <a:off x="7184621" y="1945183"/>
                <a:ext cx="501446" cy="688119"/>
                <a:chOff x="5771535" y="1955088"/>
                <a:chExt cx="501446" cy="688119"/>
              </a:xfrm>
            </p:grpSpPr>
            <p:cxnSp>
              <p:nvCxnSpPr>
                <p:cNvPr id="9" name="Connecteur droit avec flèche 8">
                  <a:extLst>
                    <a:ext uri="{FF2B5EF4-FFF2-40B4-BE49-F238E27FC236}">
                      <a16:creationId xmlns:a16="http://schemas.microsoft.com/office/drawing/2014/main" id="{99D39456-BFBB-4C6F-953E-AF83785C1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1535" y="1955088"/>
                  <a:ext cx="501446" cy="247341"/>
                </a:xfrm>
                <a:prstGeom prst="straightConnector1">
                  <a:avLst/>
                </a:prstGeom>
                <a:ln w="158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Connecteur droit avec flèche 9">
                  <a:extLst>
                    <a:ext uri="{FF2B5EF4-FFF2-40B4-BE49-F238E27FC236}">
                      <a16:creationId xmlns:a16="http://schemas.microsoft.com/office/drawing/2014/main" id="{730304CB-8C59-4355-ADC1-58AB65B389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535" y="2289243"/>
                  <a:ext cx="491612" cy="0"/>
                </a:xfrm>
                <a:prstGeom prst="straightConnector1">
                  <a:avLst/>
                </a:prstGeom>
                <a:ln w="158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Connecteur droit avec flèche 10">
                  <a:extLst>
                    <a:ext uri="{FF2B5EF4-FFF2-40B4-BE49-F238E27FC236}">
                      <a16:creationId xmlns:a16="http://schemas.microsoft.com/office/drawing/2014/main" id="{230D4918-A0BB-4347-8E8A-974860E723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535" y="2389877"/>
                  <a:ext cx="491612" cy="253330"/>
                </a:xfrm>
                <a:prstGeom prst="straightConnector1">
                  <a:avLst/>
                </a:prstGeom>
                <a:ln w="158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4A189F66-D0E6-41A8-B886-9266ECFAF264}"/>
                  </a:ext>
                </a:extLst>
              </p:cNvPr>
              <p:cNvSpPr txBox="1"/>
              <p:nvPr/>
            </p:nvSpPr>
            <p:spPr>
              <a:xfrm>
                <a:off x="7819104" y="1763663"/>
                <a:ext cx="216309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i="1" dirty="0">
                    <a:latin typeface="+mj-lt"/>
                  </a:rPr>
                  <a:t>Legal </a:t>
                </a:r>
                <a:r>
                  <a:rPr lang="fr-FR" i="1" dirty="0" err="1">
                    <a:latin typeface="+mj-lt"/>
                  </a:rPr>
                  <a:t>form</a:t>
                </a:r>
                <a:endParaRPr lang="fr-FR" i="1" dirty="0">
                  <a:latin typeface="+mj-lt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fr-FR" i="1" dirty="0">
                    <a:latin typeface="+mj-lt"/>
                  </a:rPr>
                  <a:t>Missions</a:t>
                </a:r>
              </a:p>
              <a:p>
                <a:pPr>
                  <a:spcAft>
                    <a:spcPts val="600"/>
                  </a:spcAft>
                </a:pPr>
                <a:r>
                  <a:rPr lang="fr-FR" i="1" dirty="0">
                    <a:latin typeface="+mj-lt"/>
                  </a:rPr>
                  <a:t>Operating mode</a:t>
                </a:r>
              </a:p>
            </p:txBody>
          </p:sp>
          <p:grpSp>
            <p:nvGrpSpPr>
              <p:cNvPr id="37" name="Groupe 36">
                <a:extLst>
                  <a:ext uri="{FF2B5EF4-FFF2-40B4-BE49-F238E27FC236}">
                    <a16:creationId xmlns:a16="http://schemas.microsoft.com/office/drawing/2014/main" id="{36B2119C-6F7B-4F05-A6BA-D012E01C1CD7}"/>
                  </a:ext>
                </a:extLst>
              </p:cNvPr>
              <p:cNvGrpSpPr/>
              <p:nvPr/>
            </p:nvGrpSpPr>
            <p:grpSpPr>
              <a:xfrm>
                <a:off x="7187672" y="3243356"/>
                <a:ext cx="501446" cy="688119"/>
                <a:chOff x="5771535" y="1955088"/>
                <a:chExt cx="501446" cy="688119"/>
              </a:xfrm>
            </p:grpSpPr>
            <p:cxnSp>
              <p:nvCxnSpPr>
                <p:cNvPr id="38" name="Connecteur droit avec flèche 37">
                  <a:extLst>
                    <a:ext uri="{FF2B5EF4-FFF2-40B4-BE49-F238E27FC236}">
                      <a16:creationId xmlns:a16="http://schemas.microsoft.com/office/drawing/2014/main" id="{3B1E8933-645E-459F-B6FF-18A921DC43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771535" y="1955088"/>
                  <a:ext cx="501446" cy="247341"/>
                </a:xfrm>
                <a:prstGeom prst="straightConnector1">
                  <a:avLst/>
                </a:prstGeom>
                <a:ln w="158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avec flèche 38">
                  <a:extLst>
                    <a:ext uri="{FF2B5EF4-FFF2-40B4-BE49-F238E27FC236}">
                      <a16:creationId xmlns:a16="http://schemas.microsoft.com/office/drawing/2014/main" id="{7948F343-9331-47A9-8D7D-AF4C8987C2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535" y="2289243"/>
                  <a:ext cx="491612" cy="0"/>
                </a:xfrm>
                <a:prstGeom prst="straightConnector1">
                  <a:avLst/>
                </a:prstGeom>
                <a:ln w="158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Connecteur droit avec flèche 39">
                  <a:extLst>
                    <a:ext uri="{FF2B5EF4-FFF2-40B4-BE49-F238E27FC236}">
                      <a16:creationId xmlns:a16="http://schemas.microsoft.com/office/drawing/2014/main" id="{53E8D93B-538B-4AD0-9902-3F1CD45382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71535" y="2389877"/>
                  <a:ext cx="491612" cy="253330"/>
                </a:xfrm>
                <a:prstGeom prst="straightConnector1">
                  <a:avLst/>
                </a:prstGeom>
                <a:ln w="15875">
                  <a:solidFill>
                    <a:schemeClr val="tx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52733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36429" y="221164"/>
            <a:ext cx="747417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 example of intermunicipal structure for improving water-sanitation governance in Moldova</a:t>
            </a:r>
            <a:endParaRPr lang="en-US" sz="28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2DECCAF-80B0-4151-BF54-6CBB76F4C81B}"/>
              </a:ext>
            </a:extLst>
          </p:cNvPr>
          <p:cNvSpPr txBox="1"/>
          <p:nvPr/>
        </p:nvSpPr>
        <p:spPr>
          <a:xfrm>
            <a:off x="579618" y="1844064"/>
            <a:ext cx="7998335" cy="345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00050" indent="-342900">
              <a:lnSpc>
                <a:spcPct val="90000"/>
              </a:lnSpc>
              <a:spcAft>
                <a:spcPts val="54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More competent and credible project owner who could better carry out its mission on WSS development, financing project, attract and guide international aid</a:t>
            </a:r>
          </a:p>
          <a:p>
            <a:pPr marL="400050" indent="-342900">
              <a:lnSpc>
                <a:spcPct val="90000"/>
              </a:lnSpc>
              <a:spcAft>
                <a:spcPts val="5400"/>
              </a:spcAft>
              <a:buFont typeface="Wingdings" panose="05000000000000000000" pitchFamily="2" charset="2"/>
              <a:buChar char="v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This model could constitute a standard strategic “meta-measure" that can be integrated to the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programme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measure of the Moldavan 2 RBMP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>
            <a:solidFill>
              <a:srgbClr val="8DD1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C9D0B5E-33D8-4E95-AC16-E1F89AEC3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B9A2E25-0662-4132-BD90-A6FC47D2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1428" y="6356350"/>
            <a:ext cx="101237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</a:rPr>
              <a:t>9</a:t>
            </a:r>
            <a:endParaRPr lang="en-US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602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561</Words>
  <Application>Microsoft Office PowerPoint</Application>
  <PresentationFormat>Grand écran</PresentationFormat>
  <Paragraphs>87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Thème Office</vt:lpstr>
      <vt:lpstr>Improvement of governance and access to drinking water and sanitation in the rural sub-basin of Nirnova (Moldova)</vt:lpstr>
      <vt:lpstr>Decentralized cooperation in the field of drinking water and sanitation</vt:lpstr>
      <vt:lpstr>Project identification and localization : 30 municipalities concerned</vt:lpstr>
      <vt:lpstr>Actual context of the project</vt:lpstr>
      <vt:lpstr>Building up a local inter-municipal structure covering the Nirnova sub-basin</vt:lpstr>
      <vt:lpstr>Présentation PowerPoint</vt:lpstr>
      <vt:lpstr>Project Implementation</vt:lpstr>
      <vt:lpstr>Project Implementation</vt:lpstr>
      <vt:lpstr>An example of intermunicipal structure for improving water-sanitation governance in Moldova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 of governance and access to drinking water and sanitation in the rural sub-basin of Nirnova (Moldova)</dc:title>
  <dc:creator>Rémy DOUGUET</dc:creator>
  <cp:lastModifiedBy>Rémy DOUGUET</cp:lastModifiedBy>
  <cp:revision>56</cp:revision>
  <dcterms:created xsi:type="dcterms:W3CDTF">2018-06-06T11:23:18Z</dcterms:created>
  <dcterms:modified xsi:type="dcterms:W3CDTF">2018-06-14T14:48:57Z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